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7" r:id="rId18"/>
    <p:sldId id="274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pos="7242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44" autoAdjust="0"/>
  </p:normalViewPr>
  <p:slideViewPr>
    <p:cSldViewPr snapToGrid="0">
      <p:cViewPr varScale="1">
        <p:scale>
          <a:sx n="97" d="100"/>
          <a:sy n="97" d="100"/>
        </p:scale>
        <p:origin x="972" y="84"/>
      </p:cViewPr>
      <p:guideLst>
        <p:guide pos="415"/>
        <p:guide pos="7242"/>
        <p:guide orient="horz" pos="600"/>
        <p:guide orient="horz" pos="664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F4B9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F4B9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69" r="80" b="59425"/>
          <a:stretch>
            <a:fillRect/>
          </a:stretch>
        </p:blipFill>
        <p:spPr>
          <a:xfrm>
            <a:off x="-1078236" y="-581964"/>
            <a:ext cx="5966665" cy="4344346"/>
          </a:xfrm>
          <a:custGeom>
            <a:avLst/>
            <a:gdLst>
              <a:gd name="connsiteX0" fmla="*/ 1231355 w 5966665"/>
              <a:gd name="connsiteY0" fmla="*/ 0 h 4344346"/>
              <a:gd name="connsiteX1" fmla="*/ 4498336 w 5966665"/>
              <a:gd name="connsiteY1" fmla="*/ 0 h 4344346"/>
              <a:gd name="connsiteX2" fmla="*/ 5957547 w 5966665"/>
              <a:gd name="connsiteY2" fmla="*/ 1449134 h 4344346"/>
              <a:gd name="connsiteX3" fmla="*/ 5957698 w 5966665"/>
              <a:gd name="connsiteY3" fmla="*/ 1492796 h 4344346"/>
              <a:gd name="connsiteX4" fmla="*/ 3134895 w 5966665"/>
              <a:gd name="connsiteY4" fmla="*/ 4335228 h 4344346"/>
              <a:gd name="connsiteX5" fmla="*/ 3091233 w 5966665"/>
              <a:gd name="connsiteY5" fmla="*/ 4335379 h 4344346"/>
              <a:gd name="connsiteX6" fmla="*/ 9119 w 5966665"/>
              <a:gd name="connsiteY6" fmla="*/ 1274549 h 4344346"/>
              <a:gd name="connsiteX7" fmla="*/ 8968 w 5966665"/>
              <a:gd name="connsiteY7" fmla="*/ 1230887 h 4344346"/>
              <a:gd name="connsiteX8" fmla="*/ 1231355 w 5966665"/>
              <a:gd name="connsiteY8" fmla="*/ 0 h 434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6665" h="4344346">
                <a:moveTo>
                  <a:pt x="1231355" y="0"/>
                </a:moveTo>
                <a:lnTo>
                  <a:pt x="4498336" y="0"/>
                </a:lnTo>
                <a:lnTo>
                  <a:pt x="5957547" y="1449134"/>
                </a:lnTo>
                <a:cubicBezTo>
                  <a:pt x="5969646" y="1461149"/>
                  <a:pt x="5969713" y="1480697"/>
                  <a:pt x="5957698" y="1492796"/>
                </a:cubicBezTo>
                <a:lnTo>
                  <a:pt x="3134895" y="4335228"/>
                </a:lnTo>
                <a:cubicBezTo>
                  <a:pt x="3122880" y="4347326"/>
                  <a:pt x="3103332" y="4347394"/>
                  <a:pt x="3091233" y="4335379"/>
                </a:cubicBezTo>
                <a:lnTo>
                  <a:pt x="9119" y="1274549"/>
                </a:lnTo>
                <a:cubicBezTo>
                  <a:pt x="-2979" y="1262534"/>
                  <a:pt x="-3047" y="1242986"/>
                  <a:pt x="8968" y="1230887"/>
                </a:cubicBezTo>
                <a:lnTo>
                  <a:pt x="1231355" y="0"/>
                </a:lnTo>
                <a:close/>
              </a:path>
            </a:pathLst>
          </a:cu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6" t="12319" r="14150" b="17505"/>
          <a:stretch>
            <a:fillRect/>
          </a:stretch>
        </p:blipFill>
        <p:spPr>
          <a:xfrm>
            <a:off x="-4885132" y="737041"/>
            <a:ext cx="7513800" cy="7513799"/>
          </a:xfrm>
          <a:custGeom>
            <a:avLst/>
            <a:gdLst>
              <a:gd name="connsiteX0" fmla="*/ 3743883 w 7513800"/>
              <a:gd name="connsiteY0" fmla="*/ 0 h 7513799"/>
              <a:gd name="connsiteX1" fmla="*/ 7513800 w 7513800"/>
              <a:gd name="connsiteY1" fmla="*/ 3743882 h 7513799"/>
              <a:gd name="connsiteX2" fmla="*/ 3769917 w 7513800"/>
              <a:gd name="connsiteY2" fmla="*/ 7513799 h 7513799"/>
              <a:gd name="connsiteX3" fmla="*/ 0 w 7513800"/>
              <a:gd name="connsiteY3" fmla="*/ 3769916 h 7513799"/>
              <a:gd name="connsiteX4" fmla="*/ 3743883 w 7513800"/>
              <a:gd name="connsiteY4" fmla="*/ 0 h 751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3800" h="7513799">
                <a:moveTo>
                  <a:pt x="3743883" y="0"/>
                </a:moveTo>
                <a:lnTo>
                  <a:pt x="7513800" y="3743882"/>
                </a:lnTo>
                <a:lnTo>
                  <a:pt x="3769917" y="7513799"/>
                </a:lnTo>
                <a:lnTo>
                  <a:pt x="0" y="3769916"/>
                </a:lnTo>
                <a:lnTo>
                  <a:pt x="3743883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7" t="28075" r="49" b="45863"/>
          <a:stretch>
            <a:fillRect/>
          </a:stretch>
        </p:blipFill>
        <p:spPr>
          <a:xfrm>
            <a:off x="2102966" y="2424081"/>
            <a:ext cx="2790419" cy="2790420"/>
          </a:xfrm>
          <a:custGeom>
            <a:avLst/>
            <a:gdLst>
              <a:gd name="connsiteX0" fmla="*/ 1390375 w 2790419"/>
              <a:gd name="connsiteY0" fmla="*/ 1 h 2790420"/>
              <a:gd name="connsiteX1" fmla="*/ 1403766 w 2790419"/>
              <a:gd name="connsiteY1" fmla="*/ 5494 h 2790420"/>
              <a:gd name="connsiteX2" fmla="*/ 2784834 w 2790419"/>
              <a:gd name="connsiteY2" fmla="*/ 1377024 h 2790420"/>
              <a:gd name="connsiteX3" fmla="*/ 2784927 w 2790419"/>
              <a:gd name="connsiteY3" fmla="*/ 1403767 h 2790420"/>
              <a:gd name="connsiteX4" fmla="*/ 1413396 w 2790419"/>
              <a:gd name="connsiteY4" fmla="*/ 2784835 h 2790420"/>
              <a:gd name="connsiteX5" fmla="*/ 1386653 w 2790419"/>
              <a:gd name="connsiteY5" fmla="*/ 2784928 h 2790420"/>
              <a:gd name="connsiteX6" fmla="*/ 5585 w 2790419"/>
              <a:gd name="connsiteY6" fmla="*/ 1413397 h 2790420"/>
              <a:gd name="connsiteX7" fmla="*/ 5493 w 2790419"/>
              <a:gd name="connsiteY7" fmla="*/ 1386654 h 2790420"/>
              <a:gd name="connsiteX8" fmla="*/ 1377023 w 2790419"/>
              <a:gd name="connsiteY8" fmla="*/ 5586 h 2790420"/>
              <a:gd name="connsiteX9" fmla="*/ 1390375 w 2790419"/>
              <a:gd name="connsiteY9" fmla="*/ 1 h 27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0419" h="2790420">
                <a:moveTo>
                  <a:pt x="1390375" y="1"/>
                </a:moveTo>
                <a:cubicBezTo>
                  <a:pt x="1395215" y="-15"/>
                  <a:pt x="1400061" y="1814"/>
                  <a:pt x="1403766" y="5494"/>
                </a:cubicBezTo>
                <a:lnTo>
                  <a:pt x="2784834" y="1377024"/>
                </a:lnTo>
                <a:cubicBezTo>
                  <a:pt x="2792245" y="1384384"/>
                  <a:pt x="2792286" y="1396356"/>
                  <a:pt x="2784927" y="1403767"/>
                </a:cubicBezTo>
                <a:lnTo>
                  <a:pt x="1413396" y="2784835"/>
                </a:lnTo>
                <a:cubicBezTo>
                  <a:pt x="1406036" y="2792246"/>
                  <a:pt x="1394064" y="2792287"/>
                  <a:pt x="1386653" y="2784928"/>
                </a:cubicBezTo>
                <a:lnTo>
                  <a:pt x="5585" y="1413397"/>
                </a:lnTo>
                <a:cubicBezTo>
                  <a:pt x="-1825" y="1406037"/>
                  <a:pt x="-1867" y="1394065"/>
                  <a:pt x="5493" y="1386654"/>
                </a:cubicBezTo>
                <a:lnTo>
                  <a:pt x="1377023" y="5586"/>
                </a:lnTo>
                <a:cubicBezTo>
                  <a:pt x="1380703" y="1881"/>
                  <a:pt x="1385536" y="18"/>
                  <a:pt x="1390375" y="1"/>
                </a:cubicBezTo>
                <a:close/>
              </a:path>
            </a:pathLst>
          </a:cu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4" t="47711" r="3846" b="22843"/>
          <a:stretch>
            <a:fillRect/>
          </a:stretch>
        </p:blipFill>
        <p:spPr>
          <a:xfrm>
            <a:off x="1130830" y="4526543"/>
            <a:ext cx="3152777" cy="3152776"/>
          </a:xfrm>
          <a:custGeom>
            <a:avLst/>
            <a:gdLst>
              <a:gd name="connsiteX0" fmla="*/ 1575276 w 3152777"/>
              <a:gd name="connsiteY0" fmla="*/ 1784 h 3152776"/>
              <a:gd name="connsiteX1" fmla="*/ 3150964 w 3152777"/>
              <a:gd name="connsiteY1" fmla="*/ 1566590 h 3152776"/>
              <a:gd name="connsiteX2" fmla="*/ 3150994 w 3152777"/>
              <a:gd name="connsiteY2" fmla="*/ 1575275 h 3152776"/>
              <a:gd name="connsiteX3" fmla="*/ 1586187 w 3152777"/>
              <a:gd name="connsiteY3" fmla="*/ 3150963 h 3152776"/>
              <a:gd name="connsiteX4" fmla="*/ 1577502 w 3152777"/>
              <a:gd name="connsiteY4" fmla="*/ 3150993 h 3152776"/>
              <a:gd name="connsiteX5" fmla="*/ 1815 w 3152777"/>
              <a:gd name="connsiteY5" fmla="*/ 1586186 h 3152776"/>
              <a:gd name="connsiteX6" fmla="*/ 1785 w 3152777"/>
              <a:gd name="connsiteY6" fmla="*/ 1577502 h 3152776"/>
              <a:gd name="connsiteX7" fmla="*/ 1566591 w 3152777"/>
              <a:gd name="connsiteY7" fmla="*/ 1814 h 3152776"/>
              <a:gd name="connsiteX8" fmla="*/ 1575276 w 3152777"/>
              <a:gd name="connsiteY8" fmla="*/ 1784 h 315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2777" h="3152776">
                <a:moveTo>
                  <a:pt x="1575276" y="1784"/>
                </a:moveTo>
                <a:lnTo>
                  <a:pt x="3150964" y="1566590"/>
                </a:lnTo>
                <a:cubicBezTo>
                  <a:pt x="3153370" y="1568981"/>
                  <a:pt x="3153384" y="1572868"/>
                  <a:pt x="3150994" y="1575275"/>
                </a:cubicBezTo>
                <a:lnTo>
                  <a:pt x="1586187" y="3150963"/>
                </a:lnTo>
                <a:cubicBezTo>
                  <a:pt x="1583797" y="3153369"/>
                  <a:pt x="1579909" y="3153383"/>
                  <a:pt x="1577502" y="3150993"/>
                </a:cubicBezTo>
                <a:lnTo>
                  <a:pt x="1815" y="1586186"/>
                </a:lnTo>
                <a:cubicBezTo>
                  <a:pt x="-592" y="1583796"/>
                  <a:pt x="-606" y="1579908"/>
                  <a:pt x="1785" y="1577502"/>
                </a:cubicBezTo>
                <a:lnTo>
                  <a:pt x="1566591" y="1814"/>
                </a:lnTo>
                <a:cubicBezTo>
                  <a:pt x="1568981" y="-593"/>
                  <a:pt x="1572869" y="-606"/>
                  <a:pt x="1575276" y="1784"/>
                </a:cubicBez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86304"/>
              <a:ext cx="5112385" cy="1534420"/>
              <a:chOff x="-4714868" y="2165369"/>
              <a:chExt cx="5112385" cy="1534420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4B99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65369"/>
                <a:ext cx="5112385" cy="949104"/>
                <a:chOff x="-4714868" y="2165369"/>
                <a:chExt cx="5112385" cy="949104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65369"/>
                  <a:ext cx="5106273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3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4B99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6.2.3 </a:t>
                  </a:r>
                  <a:r>
                    <a:rPr lang="zh-CN" altLang="en-US" sz="3600" b="1" dirty="0">
                      <a:solidFill>
                        <a:srgbClr val="F4B99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用商的变化规律简便计算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F4B99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圆角矩形 23"/>
          <p:cNvSpPr/>
          <p:nvPr/>
        </p:nvSpPr>
        <p:spPr>
          <a:xfrm rot="18888089">
            <a:off x="4286421" y="102412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8888089">
            <a:off x="10766280" y="655010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8888089">
            <a:off x="10269515" y="657644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61"/>
          <p:cNvSpPr>
            <a:spLocks noChangeArrowheads="1"/>
          </p:cNvSpPr>
          <p:nvPr/>
        </p:nvSpPr>
        <p:spPr bwMode="auto">
          <a:xfrm>
            <a:off x="2280310" y="2475449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560÷80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1" name="文本框 3"/>
          <p:cNvSpPr txBox="1">
            <a:spLocks noChangeArrowheads="1"/>
          </p:cNvSpPr>
          <p:nvPr/>
        </p:nvSpPr>
        <p:spPr bwMode="auto">
          <a:xfrm>
            <a:off x="658813" y="1175585"/>
            <a:ext cx="3746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页练习十七第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61" name="TextBox 3"/>
          <p:cNvSpPr txBox="1">
            <a:spLocks noChangeArrowheads="1"/>
          </p:cNvSpPr>
          <p:nvPr/>
        </p:nvSpPr>
        <p:spPr bwMode="auto">
          <a:xfrm>
            <a:off x="660400" y="1717451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用你喜欢的方法计算。</a:t>
            </a:r>
          </a:p>
        </p:txBody>
      </p:sp>
      <p:grpSp>
        <p:nvGrpSpPr>
          <p:cNvPr id="72" name="Group 119"/>
          <p:cNvGrpSpPr/>
          <p:nvPr/>
        </p:nvGrpSpPr>
        <p:grpSpPr bwMode="auto">
          <a:xfrm>
            <a:off x="2044941" y="3555748"/>
            <a:ext cx="2173816" cy="632883"/>
            <a:chOff x="1527" y="3793"/>
            <a:chExt cx="1027" cy="299"/>
          </a:xfrm>
        </p:grpSpPr>
        <p:pic>
          <p:nvPicPr>
            <p:cNvPr id="17414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5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17416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80</a:t>
                </a:r>
              </a:p>
            </p:txBody>
          </p:sp>
          <p:sp>
            <p:nvSpPr>
              <p:cNvPr id="17417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5 6 0</a:t>
                </a:r>
              </a:p>
            </p:txBody>
          </p:sp>
        </p:grpSp>
      </p:grpSp>
      <p:sp>
        <p:nvSpPr>
          <p:cNvPr id="77" name="文本框 24"/>
          <p:cNvSpPr txBox="1">
            <a:spLocks noChangeArrowheads="1"/>
          </p:cNvSpPr>
          <p:nvPr/>
        </p:nvSpPr>
        <p:spPr bwMode="auto">
          <a:xfrm>
            <a:off x="2751908" y="3996026"/>
            <a:ext cx="1009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8" name="直接连接符 77"/>
          <p:cNvCxnSpPr>
            <a:cxnSpLocks noChangeShapeType="1"/>
          </p:cNvCxnSpPr>
          <p:nvPr/>
        </p:nvCxnSpPr>
        <p:spPr bwMode="auto">
          <a:xfrm>
            <a:off x="2751908" y="4537892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文本框 27"/>
          <p:cNvSpPr txBox="1">
            <a:spLocks noChangeArrowheads="1"/>
          </p:cNvSpPr>
          <p:nvPr/>
        </p:nvSpPr>
        <p:spPr bwMode="auto">
          <a:xfrm>
            <a:off x="3088457" y="3058344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文本框 29"/>
          <p:cNvSpPr txBox="1">
            <a:spLocks noChangeArrowheads="1"/>
          </p:cNvSpPr>
          <p:nvPr/>
        </p:nvSpPr>
        <p:spPr bwMode="auto">
          <a:xfrm>
            <a:off x="2972041" y="4484977"/>
            <a:ext cx="950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5" name="直接连接符 84"/>
          <p:cNvCxnSpPr>
            <a:cxnSpLocks noChangeShapeType="1"/>
          </p:cNvCxnSpPr>
          <p:nvPr/>
        </p:nvCxnSpPr>
        <p:spPr bwMode="auto">
          <a:xfrm>
            <a:off x="3303125" y="3653113"/>
            <a:ext cx="349249" cy="43815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直接连接符 85"/>
          <p:cNvCxnSpPr>
            <a:cxnSpLocks noChangeShapeType="1"/>
          </p:cNvCxnSpPr>
          <p:nvPr/>
        </p:nvCxnSpPr>
        <p:spPr bwMode="auto">
          <a:xfrm>
            <a:off x="2321431" y="3653113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文本框 27"/>
          <p:cNvSpPr txBox="1">
            <a:spLocks noChangeArrowheads="1"/>
          </p:cNvSpPr>
          <p:nvPr/>
        </p:nvSpPr>
        <p:spPr bwMode="auto">
          <a:xfrm>
            <a:off x="3544933" y="2471565"/>
            <a:ext cx="105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8" name="Group 119"/>
          <p:cNvGrpSpPr/>
          <p:nvPr/>
        </p:nvGrpSpPr>
        <p:grpSpPr bwMode="auto">
          <a:xfrm>
            <a:off x="7273295" y="3559981"/>
            <a:ext cx="2173816" cy="632882"/>
            <a:chOff x="1527" y="3793"/>
            <a:chExt cx="1027" cy="299"/>
          </a:xfrm>
        </p:grpSpPr>
        <p:pic>
          <p:nvPicPr>
            <p:cNvPr id="17426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27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17428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17429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6 3 0</a:t>
                </a:r>
              </a:p>
            </p:txBody>
          </p:sp>
        </p:grpSp>
      </p:grpSp>
      <p:sp>
        <p:nvSpPr>
          <p:cNvPr id="93" name="文本框 24"/>
          <p:cNvSpPr txBox="1">
            <a:spLocks noChangeArrowheads="1"/>
          </p:cNvSpPr>
          <p:nvPr/>
        </p:nvSpPr>
        <p:spPr bwMode="auto">
          <a:xfrm>
            <a:off x="7978145" y="4000261"/>
            <a:ext cx="6836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94" name="直接连接符 93"/>
          <p:cNvCxnSpPr>
            <a:cxnSpLocks noChangeShapeType="1"/>
          </p:cNvCxnSpPr>
          <p:nvPr/>
        </p:nvCxnSpPr>
        <p:spPr bwMode="auto">
          <a:xfrm>
            <a:off x="7978145" y="4542127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文本框 27"/>
          <p:cNvSpPr txBox="1">
            <a:spLocks noChangeArrowheads="1"/>
          </p:cNvSpPr>
          <p:nvPr/>
        </p:nvSpPr>
        <p:spPr bwMode="auto">
          <a:xfrm>
            <a:off x="8316811" y="3062577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6" name="文本框 28"/>
          <p:cNvSpPr txBox="1">
            <a:spLocks noChangeArrowheads="1"/>
          </p:cNvSpPr>
          <p:nvPr/>
        </p:nvSpPr>
        <p:spPr bwMode="auto">
          <a:xfrm>
            <a:off x="8001428" y="3058344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7" name="文本框 29"/>
          <p:cNvSpPr txBox="1">
            <a:spLocks noChangeArrowheads="1"/>
          </p:cNvSpPr>
          <p:nvPr/>
        </p:nvSpPr>
        <p:spPr bwMode="auto">
          <a:xfrm>
            <a:off x="8200395" y="4489211"/>
            <a:ext cx="950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8" name="文本框 33"/>
          <p:cNvSpPr txBox="1">
            <a:spLocks noChangeArrowheads="1"/>
          </p:cNvSpPr>
          <p:nvPr/>
        </p:nvSpPr>
        <p:spPr bwMode="auto">
          <a:xfrm>
            <a:off x="8295644" y="4914661"/>
            <a:ext cx="1170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99" name="直接连接符 98"/>
          <p:cNvCxnSpPr>
            <a:cxnSpLocks noChangeShapeType="1"/>
          </p:cNvCxnSpPr>
          <p:nvPr/>
        </p:nvCxnSpPr>
        <p:spPr bwMode="auto">
          <a:xfrm>
            <a:off x="7942161" y="5503094"/>
            <a:ext cx="1056216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文本框 35"/>
          <p:cNvSpPr txBox="1">
            <a:spLocks noChangeArrowheads="1"/>
          </p:cNvSpPr>
          <p:nvPr/>
        </p:nvSpPr>
        <p:spPr bwMode="auto">
          <a:xfrm>
            <a:off x="8295645" y="5473461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01" name="直接连接符 100"/>
          <p:cNvCxnSpPr>
            <a:cxnSpLocks noChangeShapeType="1"/>
          </p:cNvCxnSpPr>
          <p:nvPr/>
        </p:nvCxnSpPr>
        <p:spPr bwMode="auto">
          <a:xfrm>
            <a:off x="8559170" y="3635675"/>
            <a:ext cx="349249" cy="4381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直接连接符 101"/>
          <p:cNvCxnSpPr>
            <a:cxnSpLocks noChangeShapeType="1"/>
          </p:cNvCxnSpPr>
          <p:nvPr/>
        </p:nvCxnSpPr>
        <p:spPr bwMode="auto">
          <a:xfrm>
            <a:off x="7484962" y="3562098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文本框 45"/>
          <p:cNvSpPr txBox="1">
            <a:spLocks noChangeArrowheads="1"/>
          </p:cNvSpPr>
          <p:nvPr/>
        </p:nvSpPr>
        <p:spPr bwMode="auto">
          <a:xfrm>
            <a:off x="8379715" y="2448991"/>
            <a:ext cx="246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=31……10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41" name="矩形 62"/>
          <p:cNvSpPr>
            <a:spLocks noChangeArrowheads="1"/>
          </p:cNvSpPr>
          <p:nvPr/>
        </p:nvSpPr>
        <p:spPr bwMode="auto">
          <a:xfrm>
            <a:off x="7182927" y="2475449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630÷20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  <p:bldP spid="81" grpId="0"/>
      <p:bldP spid="87" grpId="0"/>
      <p:bldP spid="93" grpId="0"/>
      <p:bldP spid="95" grpId="0"/>
      <p:bldP spid="96" grpId="0"/>
      <p:bldP spid="97" grpId="0"/>
      <p:bldP spid="98" grpId="0"/>
      <p:bldP spid="100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3"/>
          <p:cNvSpPr txBox="1">
            <a:spLocks noChangeArrowheads="1"/>
          </p:cNvSpPr>
          <p:nvPr/>
        </p:nvSpPr>
        <p:spPr bwMode="auto">
          <a:xfrm>
            <a:off x="644393" y="1155712"/>
            <a:ext cx="3746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页练习十七第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4393" y="1670883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用你喜欢的方法计算。</a:t>
            </a:r>
          </a:p>
        </p:txBody>
      </p:sp>
      <p:sp>
        <p:nvSpPr>
          <p:cNvPr id="18436" name="矩形 63"/>
          <p:cNvSpPr>
            <a:spLocks noChangeArrowheads="1"/>
          </p:cNvSpPr>
          <p:nvPr/>
        </p:nvSpPr>
        <p:spPr bwMode="auto">
          <a:xfrm>
            <a:off x="2017882" y="2271030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700÷25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矩形 70"/>
          <p:cNvSpPr>
            <a:spLocks noChangeArrowheads="1"/>
          </p:cNvSpPr>
          <p:nvPr/>
        </p:nvSpPr>
        <p:spPr bwMode="auto">
          <a:xfrm>
            <a:off x="7164105" y="2309291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180÷36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65"/>
          <p:cNvSpPr txBox="1">
            <a:spLocks noChangeArrowheads="1"/>
          </p:cNvSpPr>
          <p:nvPr/>
        </p:nvSpPr>
        <p:spPr bwMode="auto">
          <a:xfrm>
            <a:off x="2017882" y="2785467"/>
            <a:ext cx="5492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700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0" name="文本框 65"/>
          <p:cNvSpPr txBox="1">
            <a:spLocks noChangeArrowheads="1"/>
          </p:cNvSpPr>
          <p:nvPr/>
        </p:nvSpPr>
        <p:spPr bwMode="auto">
          <a:xfrm>
            <a:off x="2017882" y="3299904"/>
            <a:ext cx="3291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2800÷100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65"/>
          <p:cNvSpPr txBox="1">
            <a:spLocks noChangeArrowheads="1"/>
          </p:cNvSpPr>
          <p:nvPr/>
        </p:nvSpPr>
        <p:spPr bwMode="auto">
          <a:xfrm>
            <a:off x="2017882" y="3814341"/>
            <a:ext cx="3291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65"/>
          <p:cNvSpPr txBox="1">
            <a:spLocks noChangeArrowheads="1"/>
          </p:cNvSpPr>
          <p:nvPr/>
        </p:nvSpPr>
        <p:spPr bwMode="auto">
          <a:xfrm>
            <a:off x="7113494" y="2844201"/>
            <a:ext cx="5492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4" name="文本框 65"/>
          <p:cNvSpPr txBox="1">
            <a:spLocks noChangeArrowheads="1"/>
          </p:cNvSpPr>
          <p:nvPr/>
        </p:nvSpPr>
        <p:spPr bwMode="auto">
          <a:xfrm>
            <a:off x="7113494" y="3344374"/>
            <a:ext cx="23727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30÷6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65"/>
          <p:cNvSpPr txBox="1">
            <a:spLocks noChangeArrowheads="1"/>
          </p:cNvSpPr>
          <p:nvPr/>
        </p:nvSpPr>
        <p:spPr bwMode="auto">
          <a:xfrm>
            <a:off x="7113494" y="3814341"/>
            <a:ext cx="2277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54"/>
          <p:cNvSpPr>
            <a:spLocks noChangeArrowheads="1"/>
          </p:cNvSpPr>
          <p:nvPr/>
        </p:nvSpPr>
        <p:spPr bwMode="auto">
          <a:xfrm>
            <a:off x="2406428" y="2533471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910÷70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5" name="文本框 33"/>
          <p:cNvSpPr txBox="1">
            <a:spLocks noChangeArrowheads="1"/>
          </p:cNvSpPr>
          <p:nvPr/>
        </p:nvSpPr>
        <p:spPr bwMode="auto">
          <a:xfrm>
            <a:off x="7543436" y="5026617"/>
            <a:ext cx="1170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文本框 26"/>
          <p:cNvSpPr txBox="1">
            <a:spLocks noChangeArrowheads="1"/>
          </p:cNvSpPr>
          <p:nvPr/>
        </p:nvSpPr>
        <p:spPr bwMode="auto">
          <a:xfrm>
            <a:off x="7547669" y="4601168"/>
            <a:ext cx="770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" name="文本框 29"/>
          <p:cNvSpPr txBox="1">
            <a:spLocks noChangeArrowheads="1"/>
          </p:cNvSpPr>
          <p:nvPr/>
        </p:nvSpPr>
        <p:spPr bwMode="auto">
          <a:xfrm>
            <a:off x="7746636" y="4601168"/>
            <a:ext cx="950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4" name="Group 119"/>
          <p:cNvGrpSpPr/>
          <p:nvPr/>
        </p:nvGrpSpPr>
        <p:grpSpPr bwMode="auto">
          <a:xfrm>
            <a:off x="6681952" y="3669824"/>
            <a:ext cx="2330451" cy="632882"/>
            <a:chOff x="1431" y="3793"/>
            <a:chExt cx="1101" cy="299"/>
          </a:xfrm>
        </p:grpSpPr>
        <p:pic>
          <p:nvPicPr>
            <p:cNvPr id="19462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463" name="Group 115"/>
            <p:cNvGrpSpPr/>
            <p:nvPr/>
          </p:nvGrpSpPr>
          <p:grpSpPr bwMode="auto">
            <a:xfrm>
              <a:off x="1431" y="3793"/>
              <a:ext cx="1101" cy="254"/>
              <a:chOff x="70" y="2478"/>
              <a:chExt cx="1101" cy="254"/>
            </a:xfrm>
          </p:grpSpPr>
          <p:sp>
            <p:nvSpPr>
              <p:cNvPr id="19464" name="Text Box 29"/>
              <p:cNvSpPr txBox="1">
                <a:spLocks noChangeArrowheads="1"/>
              </p:cNvSpPr>
              <p:nvPr/>
            </p:nvSpPr>
            <p:spPr bwMode="auto">
              <a:xfrm>
                <a:off x="70" y="2479"/>
                <a:ext cx="489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600</a:t>
                </a:r>
              </a:p>
            </p:txBody>
          </p:sp>
          <p:sp>
            <p:nvSpPr>
              <p:cNvPr id="19465" name="Text Box 30"/>
              <p:cNvSpPr txBox="1">
                <a:spLocks noChangeArrowheads="1"/>
              </p:cNvSpPr>
              <p:nvPr/>
            </p:nvSpPr>
            <p:spPr bwMode="auto">
              <a:xfrm>
                <a:off x="486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9 0 0 0</a:t>
                </a:r>
              </a:p>
            </p:txBody>
          </p:sp>
        </p:grpSp>
      </p:grpSp>
      <p:grpSp>
        <p:nvGrpSpPr>
          <p:cNvPr id="75" name="Group 119"/>
          <p:cNvGrpSpPr/>
          <p:nvPr/>
        </p:nvGrpSpPr>
        <p:grpSpPr bwMode="auto">
          <a:xfrm>
            <a:off x="2429455" y="3625373"/>
            <a:ext cx="2173817" cy="632883"/>
            <a:chOff x="1527" y="3793"/>
            <a:chExt cx="1027" cy="299"/>
          </a:xfrm>
        </p:grpSpPr>
        <p:pic>
          <p:nvPicPr>
            <p:cNvPr id="19467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468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19469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70</a:t>
                </a:r>
              </a:p>
            </p:txBody>
          </p:sp>
          <p:sp>
            <p:nvSpPr>
              <p:cNvPr id="19470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9 1 0</a:t>
                </a:r>
              </a:p>
            </p:txBody>
          </p:sp>
        </p:grpSp>
      </p:grpSp>
      <p:sp>
        <p:nvSpPr>
          <p:cNvPr id="19472" name="文本框 3"/>
          <p:cNvSpPr txBox="1">
            <a:spLocks noChangeArrowheads="1"/>
          </p:cNvSpPr>
          <p:nvPr/>
        </p:nvSpPr>
        <p:spPr bwMode="auto">
          <a:xfrm>
            <a:off x="561615" y="1146642"/>
            <a:ext cx="3746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页练习十七第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54" name="TextBox 3"/>
          <p:cNvSpPr txBox="1">
            <a:spLocks noChangeArrowheads="1"/>
          </p:cNvSpPr>
          <p:nvPr/>
        </p:nvSpPr>
        <p:spPr bwMode="auto">
          <a:xfrm>
            <a:off x="561615" y="1673807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用你喜欢的方法计算。</a:t>
            </a:r>
          </a:p>
        </p:txBody>
      </p:sp>
      <p:sp>
        <p:nvSpPr>
          <p:cNvPr id="80" name="文本框 24"/>
          <p:cNvSpPr txBox="1">
            <a:spLocks noChangeArrowheads="1"/>
          </p:cNvSpPr>
          <p:nvPr/>
        </p:nvSpPr>
        <p:spPr bwMode="auto">
          <a:xfrm>
            <a:off x="3134305" y="4065651"/>
            <a:ext cx="683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1" name="直接连接符 80"/>
          <p:cNvCxnSpPr>
            <a:cxnSpLocks noChangeShapeType="1"/>
          </p:cNvCxnSpPr>
          <p:nvPr/>
        </p:nvCxnSpPr>
        <p:spPr bwMode="auto">
          <a:xfrm>
            <a:off x="3134306" y="4607517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文本框 26"/>
          <p:cNvSpPr txBox="1">
            <a:spLocks noChangeArrowheads="1"/>
          </p:cNvSpPr>
          <p:nvPr/>
        </p:nvSpPr>
        <p:spPr bwMode="auto">
          <a:xfrm>
            <a:off x="3140654" y="4556718"/>
            <a:ext cx="770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" name="文本框 27"/>
          <p:cNvSpPr txBox="1">
            <a:spLocks noChangeArrowheads="1"/>
          </p:cNvSpPr>
          <p:nvPr/>
        </p:nvSpPr>
        <p:spPr bwMode="auto">
          <a:xfrm>
            <a:off x="3451806" y="3127968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4" name="文本框 28"/>
          <p:cNvSpPr txBox="1">
            <a:spLocks noChangeArrowheads="1"/>
          </p:cNvSpPr>
          <p:nvPr/>
        </p:nvSpPr>
        <p:spPr bwMode="auto">
          <a:xfrm>
            <a:off x="3157588" y="3123735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5" name="文本框 29"/>
          <p:cNvSpPr txBox="1">
            <a:spLocks noChangeArrowheads="1"/>
          </p:cNvSpPr>
          <p:nvPr/>
        </p:nvSpPr>
        <p:spPr bwMode="auto">
          <a:xfrm>
            <a:off x="3356554" y="4554602"/>
            <a:ext cx="950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6" name="文本框 33"/>
          <p:cNvSpPr txBox="1">
            <a:spLocks noChangeArrowheads="1"/>
          </p:cNvSpPr>
          <p:nvPr/>
        </p:nvSpPr>
        <p:spPr bwMode="auto">
          <a:xfrm>
            <a:off x="3153355" y="4980051"/>
            <a:ext cx="1170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7" name="直接连接符 86"/>
          <p:cNvCxnSpPr>
            <a:cxnSpLocks noChangeShapeType="1"/>
          </p:cNvCxnSpPr>
          <p:nvPr/>
        </p:nvCxnSpPr>
        <p:spPr bwMode="auto">
          <a:xfrm>
            <a:off x="3098322" y="5568484"/>
            <a:ext cx="105621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文本框 35"/>
          <p:cNvSpPr txBox="1">
            <a:spLocks noChangeArrowheads="1"/>
          </p:cNvSpPr>
          <p:nvPr/>
        </p:nvSpPr>
        <p:spPr bwMode="auto">
          <a:xfrm>
            <a:off x="3451805" y="5528268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9" name="直接连接符 88"/>
          <p:cNvCxnSpPr>
            <a:cxnSpLocks noChangeShapeType="1"/>
          </p:cNvCxnSpPr>
          <p:nvPr/>
        </p:nvCxnSpPr>
        <p:spPr bwMode="auto">
          <a:xfrm>
            <a:off x="3736495" y="3762838"/>
            <a:ext cx="349251" cy="43815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直接连接符 89"/>
          <p:cNvCxnSpPr>
            <a:cxnSpLocks noChangeShapeType="1"/>
          </p:cNvCxnSpPr>
          <p:nvPr/>
        </p:nvCxnSpPr>
        <p:spPr bwMode="auto">
          <a:xfrm>
            <a:off x="2670912" y="3623386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文本框 27"/>
          <p:cNvSpPr txBox="1">
            <a:spLocks noChangeArrowheads="1"/>
          </p:cNvSpPr>
          <p:nvPr/>
        </p:nvSpPr>
        <p:spPr bwMode="auto">
          <a:xfrm>
            <a:off x="3624792" y="2514946"/>
            <a:ext cx="105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=21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9" name="文本框 24"/>
          <p:cNvSpPr txBox="1">
            <a:spLocks noChangeArrowheads="1"/>
          </p:cNvSpPr>
          <p:nvPr/>
        </p:nvSpPr>
        <p:spPr bwMode="auto">
          <a:xfrm>
            <a:off x="7537086" y="4110101"/>
            <a:ext cx="6836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00" name="直接连接符 99"/>
          <p:cNvCxnSpPr>
            <a:cxnSpLocks noChangeShapeType="1"/>
          </p:cNvCxnSpPr>
          <p:nvPr/>
        </p:nvCxnSpPr>
        <p:spPr bwMode="auto">
          <a:xfrm>
            <a:off x="7520152" y="4654083"/>
            <a:ext cx="11557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文本框 27"/>
          <p:cNvSpPr txBox="1">
            <a:spLocks noChangeArrowheads="1"/>
          </p:cNvSpPr>
          <p:nvPr/>
        </p:nvSpPr>
        <p:spPr bwMode="auto">
          <a:xfrm>
            <a:off x="7865170" y="3180884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" name="文本框 28"/>
          <p:cNvSpPr txBox="1">
            <a:spLocks noChangeArrowheads="1"/>
          </p:cNvSpPr>
          <p:nvPr/>
        </p:nvSpPr>
        <p:spPr bwMode="auto">
          <a:xfrm>
            <a:off x="7570952" y="3168184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07" name="直接连接符 106"/>
          <p:cNvCxnSpPr>
            <a:cxnSpLocks noChangeShapeType="1"/>
          </p:cNvCxnSpPr>
          <p:nvPr/>
        </p:nvCxnSpPr>
        <p:spPr bwMode="auto">
          <a:xfrm>
            <a:off x="7554019" y="5612934"/>
            <a:ext cx="115993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文本框 35"/>
          <p:cNvSpPr txBox="1">
            <a:spLocks noChangeArrowheads="1"/>
          </p:cNvSpPr>
          <p:nvPr/>
        </p:nvSpPr>
        <p:spPr bwMode="auto">
          <a:xfrm>
            <a:off x="7854586" y="5568484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09" name="直接连接符 108"/>
          <p:cNvCxnSpPr>
            <a:cxnSpLocks noChangeShapeType="1"/>
          </p:cNvCxnSpPr>
          <p:nvPr/>
        </p:nvCxnSpPr>
        <p:spPr bwMode="auto">
          <a:xfrm>
            <a:off x="8082127" y="3841041"/>
            <a:ext cx="681567" cy="22436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直接连接符 109"/>
          <p:cNvCxnSpPr>
            <a:cxnSpLocks noChangeShapeType="1"/>
          </p:cNvCxnSpPr>
          <p:nvPr/>
        </p:nvCxnSpPr>
        <p:spPr bwMode="auto">
          <a:xfrm>
            <a:off x="6895735" y="3782005"/>
            <a:ext cx="474133" cy="31115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文本框 27"/>
          <p:cNvSpPr txBox="1">
            <a:spLocks noChangeArrowheads="1"/>
          </p:cNvSpPr>
          <p:nvPr/>
        </p:nvSpPr>
        <p:spPr bwMode="auto">
          <a:xfrm>
            <a:off x="8180495" y="2543038"/>
            <a:ext cx="105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95" name="矩形 55"/>
          <p:cNvSpPr>
            <a:spLocks noChangeArrowheads="1"/>
          </p:cNvSpPr>
          <p:nvPr/>
        </p:nvSpPr>
        <p:spPr bwMode="auto">
          <a:xfrm>
            <a:off x="6681952" y="2590198"/>
            <a:ext cx="1701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9000÷600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1" grpId="0"/>
      <p:bldP spid="104" grpId="0"/>
      <p:bldP spid="80" grpId="0"/>
      <p:bldP spid="82" grpId="0"/>
      <p:bldP spid="83" grpId="0"/>
      <p:bldP spid="84" grpId="0"/>
      <p:bldP spid="85" grpId="0"/>
      <p:bldP spid="86" grpId="0"/>
      <p:bldP spid="88" grpId="0"/>
      <p:bldP spid="91" grpId="0"/>
      <p:bldP spid="99" grpId="0"/>
      <p:bldP spid="102" grpId="0"/>
      <p:bldP spid="103" grpId="0"/>
      <p:bldP spid="108" grpId="0"/>
      <p:bldP spid="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3"/>
          <p:cNvSpPr txBox="1">
            <a:spLocks noChangeArrowheads="1"/>
          </p:cNvSpPr>
          <p:nvPr/>
        </p:nvSpPr>
        <p:spPr bwMode="auto">
          <a:xfrm>
            <a:off x="599653" y="1142282"/>
            <a:ext cx="3674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页练习十七第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58813" y="1661008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用你喜欢的方法计算。</a:t>
            </a:r>
          </a:p>
        </p:txBody>
      </p:sp>
      <p:sp>
        <p:nvSpPr>
          <p:cNvPr id="20484" name="矩形 56"/>
          <p:cNvSpPr>
            <a:spLocks noChangeArrowheads="1"/>
          </p:cNvSpPr>
          <p:nvPr/>
        </p:nvSpPr>
        <p:spPr bwMode="auto">
          <a:xfrm>
            <a:off x="2251817" y="2491793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140÷35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65"/>
          <p:cNvSpPr txBox="1">
            <a:spLocks noChangeArrowheads="1"/>
          </p:cNvSpPr>
          <p:nvPr/>
        </p:nvSpPr>
        <p:spPr bwMode="auto">
          <a:xfrm>
            <a:off x="2239962" y="3036987"/>
            <a:ext cx="5492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7" name="文本框 65"/>
          <p:cNvSpPr txBox="1">
            <a:spLocks noChangeArrowheads="1"/>
          </p:cNvSpPr>
          <p:nvPr/>
        </p:nvSpPr>
        <p:spPr bwMode="auto">
          <a:xfrm>
            <a:off x="2239962" y="3575348"/>
            <a:ext cx="3291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20÷5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65"/>
          <p:cNvSpPr txBox="1">
            <a:spLocks noChangeArrowheads="1"/>
          </p:cNvSpPr>
          <p:nvPr/>
        </p:nvSpPr>
        <p:spPr bwMode="auto">
          <a:xfrm>
            <a:off x="2251817" y="4071620"/>
            <a:ext cx="3291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8" name="矩形 57"/>
          <p:cNvSpPr>
            <a:spLocks noChangeArrowheads="1"/>
          </p:cNvSpPr>
          <p:nvPr/>
        </p:nvSpPr>
        <p:spPr bwMode="auto">
          <a:xfrm>
            <a:off x="7052206" y="2491792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800÷50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0" name="Group 119"/>
          <p:cNvGrpSpPr/>
          <p:nvPr/>
        </p:nvGrpSpPr>
        <p:grpSpPr bwMode="auto">
          <a:xfrm>
            <a:off x="7052206" y="3720572"/>
            <a:ext cx="2173817" cy="632882"/>
            <a:chOff x="1527" y="3793"/>
            <a:chExt cx="1027" cy="299"/>
          </a:xfrm>
        </p:grpSpPr>
        <p:pic>
          <p:nvPicPr>
            <p:cNvPr id="20490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491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20492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50</a:t>
                </a:r>
              </a:p>
            </p:txBody>
          </p:sp>
          <p:sp>
            <p:nvSpPr>
              <p:cNvPr id="20493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8 0 0</a:t>
                </a:r>
              </a:p>
            </p:txBody>
          </p:sp>
        </p:grpSp>
      </p:grpSp>
      <p:sp>
        <p:nvSpPr>
          <p:cNvPr id="15" name="文本框 24"/>
          <p:cNvSpPr txBox="1">
            <a:spLocks noChangeArrowheads="1"/>
          </p:cNvSpPr>
          <p:nvPr/>
        </p:nvSpPr>
        <p:spPr bwMode="auto">
          <a:xfrm>
            <a:off x="7757055" y="4160852"/>
            <a:ext cx="683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6" name="直接连接符 15"/>
          <p:cNvCxnSpPr>
            <a:cxnSpLocks noChangeShapeType="1"/>
          </p:cNvCxnSpPr>
          <p:nvPr/>
        </p:nvCxnSpPr>
        <p:spPr bwMode="auto">
          <a:xfrm>
            <a:off x="7757056" y="4702718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26"/>
          <p:cNvSpPr txBox="1">
            <a:spLocks noChangeArrowheads="1"/>
          </p:cNvSpPr>
          <p:nvPr/>
        </p:nvSpPr>
        <p:spPr bwMode="auto">
          <a:xfrm>
            <a:off x="7763405" y="4651919"/>
            <a:ext cx="770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27"/>
          <p:cNvSpPr txBox="1">
            <a:spLocks noChangeArrowheads="1"/>
          </p:cNvSpPr>
          <p:nvPr/>
        </p:nvSpPr>
        <p:spPr bwMode="auto">
          <a:xfrm>
            <a:off x="8074556" y="3221052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28"/>
          <p:cNvSpPr txBox="1">
            <a:spLocks noChangeArrowheads="1"/>
          </p:cNvSpPr>
          <p:nvPr/>
        </p:nvSpPr>
        <p:spPr bwMode="auto">
          <a:xfrm>
            <a:off x="7780338" y="3218935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29"/>
          <p:cNvSpPr txBox="1">
            <a:spLocks noChangeArrowheads="1"/>
          </p:cNvSpPr>
          <p:nvPr/>
        </p:nvSpPr>
        <p:spPr bwMode="auto">
          <a:xfrm>
            <a:off x="7979305" y="4649801"/>
            <a:ext cx="950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33"/>
          <p:cNvSpPr txBox="1">
            <a:spLocks noChangeArrowheads="1"/>
          </p:cNvSpPr>
          <p:nvPr/>
        </p:nvSpPr>
        <p:spPr bwMode="auto">
          <a:xfrm>
            <a:off x="7776105" y="5073135"/>
            <a:ext cx="1170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>
            <a:off x="7721072" y="5663685"/>
            <a:ext cx="105621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文本框 35"/>
          <p:cNvSpPr txBox="1">
            <a:spLocks noChangeArrowheads="1"/>
          </p:cNvSpPr>
          <p:nvPr/>
        </p:nvSpPr>
        <p:spPr bwMode="auto">
          <a:xfrm>
            <a:off x="8074556" y="5621352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>
            <a:off x="8337763" y="3833828"/>
            <a:ext cx="349251" cy="4381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7300597" y="3766079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文本框 27"/>
          <p:cNvSpPr txBox="1">
            <a:spLocks noChangeArrowheads="1"/>
          </p:cNvSpPr>
          <p:nvPr/>
        </p:nvSpPr>
        <p:spPr bwMode="auto">
          <a:xfrm>
            <a:off x="8249181" y="2481913"/>
            <a:ext cx="105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7" grpId="0"/>
      <p:bldP spid="18" grpId="0"/>
      <p:bldP spid="19" grpId="0"/>
      <p:bldP spid="20" grpId="0"/>
      <p:bldP spid="21" grpId="0"/>
      <p:bldP spid="23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3"/>
          <p:cNvSpPr txBox="1">
            <a:spLocks noChangeArrowheads="1"/>
          </p:cNvSpPr>
          <p:nvPr/>
        </p:nvSpPr>
        <p:spPr bwMode="auto">
          <a:xfrm>
            <a:off x="658813" y="1113354"/>
            <a:ext cx="3746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页练习十七第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598634" y="1572438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选择正确的余数填在            里。</a:t>
            </a:r>
          </a:p>
        </p:txBody>
      </p:sp>
      <p:sp>
        <p:nvSpPr>
          <p:cNvPr id="8" name="矩形 7"/>
          <p:cNvSpPr/>
          <p:nvPr/>
        </p:nvSpPr>
        <p:spPr>
          <a:xfrm>
            <a:off x="3995333" y="1602435"/>
            <a:ext cx="410018" cy="410018"/>
          </a:xfrm>
          <a:prstGeom prst="rect">
            <a:avLst/>
          </a:prstGeom>
          <a:solidFill>
            <a:schemeClr val="bg1"/>
          </a:solidFill>
          <a:ln w="19050">
            <a:solidFill>
              <a:srgbClr val="7E5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1509" name="组合 2"/>
          <p:cNvGrpSpPr/>
          <p:nvPr/>
        </p:nvGrpSpPr>
        <p:grpSpPr bwMode="auto">
          <a:xfrm>
            <a:off x="454660" y="2231189"/>
            <a:ext cx="5016117" cy="512824"/>
            <a:chOff x="1043608" y="1762366"/>
            <a:chExt cx="3762348" cy="384370"/>
          </a:xfrm>
        </p:grpSpPr>
        <p:sp>
          <p:nvSpPr>
            <p:cNvPr id="21510" name="矩形 9"/>
            <p:cNvSpPr>
              <a:spLocks noChangeArrowheads="1"/>
            </p:cNvSpPr>
            <p:nvPr/>
          </p:nvSpPr>
          <p:spPr bwMode="auto">
            <a:xfrm>
              <a:off x="1043608" y="1800710"/>
              <a:ext cx="3762348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830÷40=20……   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096900" y="1762366"/>
              <a:ext cx="360387" cy="3601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7E53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512" name="组合 12"/>
          <p:cNvGrpSpPr/>
          <p:nvPr/>
        </p:nvGrpSpPr>
        <p:grpSpPr bwMode="auto">
          <a:xfrm>
            <a:off x="477222" y="2997606"/>
            <a:ext cx="5016117" cy="504940"/>
            <a:chOff x="1043608" y="1800710"/>
            <a:chExt cx="3762348" cy="379766"/>
          </a:xfrm>
        </p:grpSpPr>
        <p:sp>
          <p:nvSpPr>
            <p:cNvPr id="21513" name="矩形 13"/>
            <p:cNvSpPr>
              <a:spLocks noChangeArrowheads="1"/>
            </p:cNvSpPr>
            <p:nvPr/>
          </p:nvSpPr>
          <p:spPr bwMode="auto">
            <a:xfrm>
              <a:off x="1043608" y="1800710"/>
              <a:ext cx="3762348" cy="347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  <a:r>
                <a:rPr lang="en-US" altLang="zh-CN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640÷50=12……   </a:t>
              </a:r>
              <a:r>
                <a: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r>
                <a: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</a:t>
              </a:r>
              <a:r>
                <a:rPr lang="en-US" altLang="zh-CN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40</a:t>
              </a:r>
              <a:r>
                <a: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079976" y="1820696"/>
              <a:ext cx="360387" cy="35978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7E53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515" name="组合 15"/>
          <p:cNvGrpSpPr/>
          <p:nvPr/>
        </p:nvGrpSpPr>
        <p:grpSpPr bwMode="auto">
          <a:xfrm>
            <a:off x="477222" y="3743834"/>
            <a:ext cx="6017994" cy="480482"/>
            <a:chOff x="1043608" y="1793658"/>
            <a:chExt cx="4514296" cy="360130"/>
          </a:xfrm>
        </p:grpSpPr>
        <p:sp>
          <p:nvSpPr>
            <p:cNvPr id="21516" name="矩形 16"/>
            <p:cNvSpPr>
              <a:spLocks noChangeArrowheads="1"/>
            </p:cNvSpPr>
            <p:nvPr/>
          </p:nvSpPr>
          <p:spPr bwMode="auto">
            <a:xfrm>
              <a:off x="1043608" y="1800710"/>
              <a:ext cx="4514296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1300÷200=6……   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100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807222" y="1793658"/>
              <a:ext cx="360426" cy="3601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7E53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文本框 28"/>
          <p:cNvSpPr txBox="1">
            <a:spLocks noChangeArrowheads="1"/>
          </p:cNvSpPr>
          <p:nvPr/>
        </p:nvSpPr>
        <p:spPr bwMode="auto">
          <a:xfrm>
            <a:off x="4525434" y="2256359"/>
            <a:ext cx="8741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28"/>
          <p:cNvSpPr txBox="1">
            <a:spLocks noChangeArrowheads="1"/>
          </p:cNvSpPr>
          <p:nvPr/>
        </p:nvSpPr>
        <p:spPr bwMode="auto">
          <a:xfrm>
            <a:off x="4487757" y="3032530"/>
            <a:ext cx="8741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8"/>
          <p:cNvSpPr txBox="1">
            <a:spLocks noChangeArrowheads="1"/>
          </p:cNvSpPr>
          <p:nvPr/>
        </p:nvSpPr>
        <p:spPr bwMode="auto">
          <a:xfrm>
            <a:off x="5361940" y="3743834"/>
            <a:ext cx="87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37647" y="1295340"/>
            <a:ext cx="10752667" cy="24929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lnSpc>
                <a:spcPct val="130000"/>
              </a:lnSpc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选择。</a:t>
            </a: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）被除数除以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，除数（     ），商不变。</a:t>
            </a: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30000"/>
              </a:lnSpc>
              <a:defRPr/>
            </a:pP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30000"/>
              </a:lnSpc>
              <a:defRPr/>
            </a:pP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）两数相除商是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，如果被除数、除数同时除以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，商是（     ）</a:t>
            </a:r>
          </a:p>
        </p:txBody>
      </p:sp>
      <p:sp>
        <p:nvSpPr>
          <p:cNvPr id="4" name="矩形 3"/>
          <p:cNvSpPr/>
          <p:nvPr/>
        </p:nvSpPr>
        <p:spPr>
          <a:xfrm>
            <a:off x="1664125" y="2519689"/>
            <a:ext cx="69088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	              B.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 	              C.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6"/>
          <p:cNvSpPr>
            <a:spLocks noChangeArrowheads="1"/>
          </p:cNvSpPr>
          <p:nvPr/>
        </p:nvSpPr>
        <p:spPr bwMode="auto">
          <a:xfrm>
            <a:off x="1664125" y="4401990"/>
            <a:ext cx="60833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A.21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		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B.9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		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C.81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573694" y="1823740"/>
            <a:ext cx="783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9035249" y="3217606"/>
            <a:ext cx="783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6" name="组合 12"/>
          <p:cNvGrpSpPr/>
          <p:nvPr/>
        </p:nvGrpSpPr>
        <p:grpSpPr bwMode="auto">
          <a:xfrm>
            <a:off x="1608624" y="1911816"/>
            <a:ext cx="6997395" cy="1975896"/>
            <a:chOff x="833121" y="1494444"/>
            <a:chExt cx="7267786" cy="2052320"/>
          </a:xfrm>
        </p:grpSpPr>
        <p:sp>
          <p:nvSpPr>
            <p:cNvPr id="6" name="思想气泡: 云 5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45632"/>
                <a:gd name="adj2" fmla="val 76122"/>
              </a:avLst>
            </a:prstGeom>
            <a:solidFill>
              <a:srgbClr val="FFFEF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58" name="矩形 2"/>
            <p:cNvSpPr>
              <a:spLocks noChangeArrowheads="1"/>
            </p:cNvSpPr>
            <p:nvPr/>
          </p:nvSpPr>
          <p:spPr bwMode="auto">
            <a:xfrm>
              <a:off x="1961092" y="2099304"/>
              <a:ext cx="3927254" cy="3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6019" y="3588193"/>
            <a:ext cx="1856932" cy="264750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图片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69" r="80" b="59425"/>
          <a:stretch>
            <a:fillRect/>
          </a:stretch>
        </p:blipFill>
        <p:spPr>
          <a:xfrm>
            <a:off x="-1078236" y="-581964"/>
            <a:ext cx="5966665" cy="4344346"/>
          </a:xfrm>
          <a:custGeom>
            <a:avLst/>
            <a:gdLst>
              <a:gd name="connsiteX0" fmla="*/ 1231355 w 5966665"/>
              <a:gd name="connsiteY0" fmla="*/ 0 h 4344346"/>
              <a:gd name="connsiteX1" fmla="*/ 4498336 w 5966665"/>
              <a:gd name="connsiteY1" fmla="*/ 0 h 4344346"/>
              <a:gd name="connsiteX2" fmla="*/ 5957547 w 5966665"/>
              <a:gd name="connsiteY2" fmla="*/ 1449134 h 4344346"/>
              <a:gd name="connsiteX3" fmla="*/ 5957698 w 5966665"/>
              <a:gd name="connsiteY3" fmla="*/ 1492796 h 4344346"/>
              <a:gd name="connsiteX4" fmla="*/ 3134895 w 5966665"/>
              <a:gd name="connsiteY4" fmla="*/ 4335228 h 4344346"/>
              <a:gd name="connsiteX5" fmla="*/ 3091233 w 5966665"/>
              <a:gd name="connsiteY5" fmla="*/ 4335379 h 4344346"/>
              <a:gd name="connsiteX6" fmla="*/ 9119 w 5966665"/>
              <a:gd name="connsiteY6" fmla="*/ 1274549 h 4344346"/>
              <a:gd name="connsiteX7" fmla="*/ 8968 w 5966665"/>
              <a:gd name="connsiteY7" fmla="*/ 1230887 h 4344346"/>
              <a:gd name="connsiteX8" fmla="*/ 1231355 w 5966665"/>
              <a:gd name="connsiteY8" fmla="*/ 0 h 434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6665" h="4344346">
                <a:moveTo>
                  <a:pt x="1231355" y="0"/>
                </a:moveTo>
                <a:lnTo>
                  <a:pt x="4498336" y="0"/>
                </a:lnTo>
                <a:lnTo>
                  <a:pt x="5957547" y="1449134"/>
                </a:lnTo>
                <a:cubicBezTo>
                  <a:pt x="5969646" y="1461149"/>
                  <a:pt x="5969713" y="1480697"/>
                  <a:pt x="5957698" y="1492796"/>
                </a:cubicBezTo>
                <a:lnTo>
                  <a:pt x="3134895" y="4335228"/>
                </a:lnTo>
                <a:cubicBezTo>
                  <a:pt x="3122880" y="4347326"/>
                  <a:pt x="3103332" y="4347394"/>
                  <a:pt x="3091233" y="4335379"/>
                </a:cubicBezTo>
                <a:lnTo>
                  <a:pt x="9119" y="1274549"/>
                </a:lnTo>
                <a:cubicBezTo>
                  <a:pt x="-2979" y="1262534"/>
                  <a:pt x="-3047" y="1242986"/>
                  <a:pt x="8968" y="1230887"/>
                </a:cubicBezTo>
                <a:lnTo>
                  <a:pt x="1231355" y="0"/>
                </a:lnTo>
                <a:close/>
              </a:path>
            </a:pathLst>
          </a:cu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6" t="12319" r="14150" b="17505"/>
          <a:stretch>
            <a:fillRect/>
          </a:stretch>
        </p:blipFill>
        <p:spPr>
          <a:xfrm>
            <a:off x="-4885132" y="737041"/>
            <a:ext cx="7513800" cy="7513799"/>
          </a:xfrm>
          <a:custGeom>
            <a:avLst/>
            <a:gdLst>
              <a:gd name="connsiteX0" fmla="*/ 3743883 w 7513800"/>
              <a:gd name="connsiteY0" fmla="*/ 0 h 7513799"/>
              <a:gd name="connsiteX1" fmla="*/ 7513800 w 7513800"/>
              <a:gd name="connsiteY1" fmla="*/ 3743882 h 7513799"/>
              <a:gd name="connsiteX2" fmla="*/ 3769917 w 7513800"/>
              <a:gd name="connsiteY2" fmla="*/ 7513799 h 7513799"/>
              <a:gd name="connsiteX3" fmla="*/ 0 w 7513800"/>
              <a:gd name="connsiteY3" fmla="*/ 3769916 h 7513799"/>
              <a:gd name="connsiteX4" fmla="*/ 3743883 w 7513800"/>
              <a:gd name="connsiteY4" fmla="*/ 0 h 751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3800" h="7513799">
                <a:moveTo>
                  <a:pt x="3743883" y="0"/>
                </a:moveTo>
                <a:lnTo>
                  <a:pt x="7513800" y="3743882"/>
                </a:lnTo>
                <a:lnTo>
                  <a:pt x="3769917" y="7513799"/>
                </a:lnTo>
                <a:lnTo>
                  <a:pt x="0" y="3769916"/>
                </a:lnTo>
                <a:lnTo>
                  <a:pt x="3743883" y="0"/>
                </a:lnTo>
                <a:close/>
              </a:path>
            </a:pathLst>
          </a:cu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7" t="28075" r="49" b="45863"/>
          <a:stretch>
            <a:fillRect/>
          </a:stretch>
        </p:blipFill>
        <p:spPr>
          <a:xfrm>
            <a:off x="2102966" y="2424081"/>
            <a:ext cx="2790419" cy="2790420"/>
          </a:xfrm>
          <a:custGeom>
            <a:avLst/>
            <a:gdLst>
              <a:gd name="connsiteX0" fmla="*/ 1390375 w 2790419"/>
              <a:gd name="connsiteY0" fmla="*/ 1 h 2790420"/>
              <a:gd name="connsiteX1" fmla="*/ 1403766 w 2790419"/>
              <a:gd name="connsiteY1" fmla="*/ 5494 h 2790420"/>
              <a:gd name="connsiteX2" fmla="*/ 2784834 w 2790419"/>
              <a:gd name="connsiteY2" fmla="*/ 1377024 h 2790420"/>
              <a:gd name="connsiteX3" fmla="*/ 2784927 w 2790419"/>
              <a:gd name="connsiteY3" fmla="*/ 1403767 h 2790420"/>
              <a:gd name="connsiteX4" fmla="*/ 1413396 w 2790419"/>
              <a:gd name="connsiteY4" fmla="*/ 2784835 h 2790420"/>
              <a:gd name="connsiteX5" fmla="*/ 1386653 w 2790419"/>
              <a:gd name="connsiteY5" fmla="*/ 2784928 h 2790420"/>
              <a:gd name="connsiteX6" fmla="*/ 5585 w 2790419"/>
              <a:gd name="connsiteY6" fmla="*/ 1413397 h 2790420"/>
              <a:gd name="connsiteX7" fmla="*/ 5493 w 2790419"/>
              <a:gd name="connsiteY7" fmla="*/ 1386654 h 2790420"/>
              <a:gd name="connsiteX8" fmla="*/ 1377023 w 2790419"/>
              <a:gd name="connsiteY8" fmla="*/ 5586 h 2790420"/>
              <a:gd name="connsiteX9" fmla="*/ 1390375 w 2790419"/>
              <a:gd name="connsiteY9" fmla="*/ 1 h 27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0419" h="2790420">
                <a:moveTo>
                  <a:pt x="1390375" y="1"/>
                </a:moveTo>
                <a:cubicBezTo>
                  <a:pt x="1395215" y="-15"/>
                  <a:pt x="1400061" y="1814"/>
                  <a:pt x="1403766" y="5494"/>
                </a:cubicBezTo>
                <a:lnTo>
                  <a:pt x="2784834" y="1377024"/>
                </a:lnTo>
                <a:cubicBezTo>
                  <a:pt x="2792245" y="1384384"/>
                  <a:pt x="2792286" y="1396356"/>
                  <a:pt x="2784927" y="1403767"/>
                </a:cubicBezTo>
                <a:lnTo>
                  <a:pt x="1413396" y="2784835"/>
                </a:lnTo>
                <a:cubicBezTo>
                  <a:pt x="1406036" y="2792246"/>
                  <a:pt x="1394064" y="2792287"/>
                  <a:pt x="1386653" y="2784928"/>
                </a:cubicBezTo>
                <a:lnTo>
                  <a:pt x="5585" y="1413397"/>
                </a:lnTo>
                <a:cubicBezTo>
                  <a:pt x="-1825" y="1406037"/>
                  <a:pt x="-1867" y="1394065"/>
                  <a:pt x="5493" y="1386654"/>
                </a:cubicBezTo>
                <a:lnTo>
                  <a:pt x="1377023" y="5586"/>
                </a:lnTo>
                <a:cubicBezTo>
                  <a:pt x="1380703" y="1881"/>
                  <a:pt x="1385536" y="18"/>
                  <a:pt x="1390375" y="1"/>
                </a:cubicBezTo>
                <a:close/>
              </a:path>
            </a:pathLst>
          </a:cu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4" t="47711" r="3846" b="22843"/>
          <a:stretch>
            <a:fillRect/>
          </a:stretch>
        </p:blipFill>
        <p:spPr>
          <a:xfrm>
            <a:off x="1130830" y="4526543"/>
            <a:ext cx="3152777" cy="3152776"/>
          </a:xfrm>
          <a:custGeom>
            <a:avLst/>
            <a:gdLst>
              <a:gd name="connsiteX0" fmla="*/ 1575276 w 3152777"/>
              <a:gd name="connsiteY0" fmla="*/ 1784 h 3152776"/>
              <a:gd name="connsiteX1" fmla="*/ 3150964 w 3152777"/>
              <a:gd name="connsiteY1" fmla="*/ 1566590 h 3152776"/>
              <a:gd name="connsiteX2" fmla="*/ 3150994 w 3152777"/>
              <a:gd name="connsiteY2" fmla="*/ 1575275 h 3152776"/>
              <a:gd name="connsiteX3" fmla="*/ 1586187 w 3152777"/>
              <a:gd name="connsiteY3" fmla="*/ 3150963 h 3152776"/>
              <a:gd name="connsiteX4" fmla="*/ 1577502 w 3152777"/>
              <a:gd name="connsiteY4" fmla="*/ 3150993 h 3152776"/>
              <a:gd name="connsiteX5" fmla="*/ 1815 w 3152777"/>
              <a:gd name="connsiteY5" fmla="*/ 1586186 h 3152776"/>
              <a:gd name="connsiteX6" fmla="*/ 1785 w 3152777"/>
              <a:gd name="connsiteY6" fmla="*/ 1577502 h 3152776"/>
              <a:gd name="connsiteX7" fmla="*/ 1566591 w 3152777"/>
              <a:gd name="connsiteY7" fmla="*/ 1814 h 3152776"/>
              <a:gd name="connsiteX8" fmla="*/ 1575276 w 3152777"/>
              <a:gd name="connsiteY8" fmla="*/ 1784 h 315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2777" h="3152776">
                <a:moveTo>
                  <a:pt x="1575276" y="1784"/>
                </a:moveTo>
                <a:lnTo>
                  <a:pt x="3150964" y="1566590"/>
                </a:lnTo>
                <a:cubicBezTo>
                  <a:pt x="3153370" y="1568981"/>
                  <a:pt x="3153384" y="1572868"/>
                  <a:pt x="3150994" y="1575275"/>
                </a:cubicBezTo>
                <a:lnTo>
                  <a:pt x="1586187" y="3150963"/>
                </a:lnTo>
                <a:cubicBezTo>
                  <a:pt x="1583797" y="3153369"/>
                  <a:pt x="1579909" y="3153383"/>
                  <a:pt x="1577502" y="3150993"/>
                </a:cubicBezTo>
                <a:lnTo>
                  <a:pt x="1815" y="1586186"/>
                </a:lnTo>
                <a:cubicBezTo>
                  <a:pt x="-592" y="1583796"/>
                  <a:pt x="-606" y="1579908"/>
                  <a:pt x="1785" y="1577502"/>
                </a:cubicBezTo>
                <a:lnTo>
                  <a:pt x="1566591" y="1814"/>
                </a:lnTo>
                <a:cubicBezTo>
                  <a:pt x="1568981" y="-593"/>
                  <a:pt x="1572869" y="-606"/>
                  <a:pt x="1575276" y="1784"/>
                </a:cubicBez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4B99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4B99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F4B99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F4B99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24" name="圆角矩形 23"/>
          <p:cNvSpPr/>
          <p:nvPr/>
        </p:nvSpPr>
        <p:spPr>
          <a:xfrm rot="18888089">
            <a:off x="4286421" y="102412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8888089">
            <a:off x="10766280" y="655010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8888089">
            <a:off x="10269515" y="6576444"/>
            <a:ext cx="1651942" cy="1651942"/>
          </a:xfrm>
          <a:prstGeom prst="roundRect">
            <a:avLst>
              <a:gd name="adj" fmla="val 0"/>
            </a:avLst>
          </a:prstGeom>
          <a:solidFill>
            <a:srgbClr val="F4B99E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48846" y="1348296"/>
            <a:ext cx="96012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根据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360÷30=12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，直接写出下面的商。</a:t>
            </a:r>
          </a:p>
        </p:txBody>
      </p:sp>
      <p:sp>
        <p:nvSpPr>
          <p:cNvPr id="9219" name="文本框 1"/>
          <p:cNvSpPr txBox="1">
            <a:spLocks noChangeArrowheads="1"/>
          </p:cNvSpPr>
          <p:nvPr/>
        </p:nvSpPr>
        <p:spPr bwMode="auto">
          <a:xfrm>
            <a:off x="2553538" y="2197767"/>
            <a:ext cx="288078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defTabSz="1219200"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720÷30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r" defTabSz="1219200"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180÷15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r" defTabSz="1219200" eaLnBrk="0" hangingPunct="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60÷5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5" name="文本框 37"/>
          <p:cNvSpPr txBox="1">
            <a:spLocks noChangeArrowheads="1"/>
          </p:cNvSpPr>
          <p:nvPr/>
        </p:nvSpPr>
        <p:spPr bwMode="auto">
          <a:xfrm>
            <a:off x="5292600" y="2439502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38"/>
          <p:cNvSpPr txBox="1">
            <a:spLocks noChangeArrowheads="1"/>
          </p:cNvSpPr>
          <p:nvPr/>
        </p:nvSpPr>
        <p:spPr bwMode="auto">
          <a:xfrm>
            <a:off x="5292600" y="3142901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39"/>
          <p:cNvSpPr txBox="1">
            <a:spLocks noChangeArrowheads="1"/>
          </p:cNvSpPr>
          <p:nvPr/>
        </p:nvSpPr>
        <p:spPr bwMode="auto">
          <a:xfrm>
            <a:off x="5292600" y="3883230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文本框 3"/>
          <p:cNvSpPr txBox="1">
            <a:spLocks noChangeArrowheads="1"/>
          </p:cNvSpPr>
          <p:nvPr/>
        </p:nvSpPr>
        <p:spPr bwMode="auto">
          <a:xfrm>
            <a:off x="660400" y="1163251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4" name="文本框 4"/>
          <p:cNvSpPr txBox="1">
            <a:spLocks noChangeArrowheads="1"/>
          </p:cNvSpPr>
          <p:nvPr/>
        </p:nvSpPr>
        <p:spPr bwMode="auto">
          <a:xfrm>
            <a:off x="501764" y="1781747"/>
            <a:ext cx="465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780÷30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3D87C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endParaRPr lang="zh-CN" altLang="en-US" sz="2400" kern="0">
              <a:solidFill>
                <a:srgbClr val="3D87C6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圆角矩形 2"/>
          <p:cNvSpPr/>
          <p:nvPr/>
        </p:nvSpPr>
        <p:spPr>
          <a:xfrm>
            <a:off x="5661026" y="1227007"/>
            <a:ext cx="5346700" cy="1234016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圆角矩形 1"/>
          <p:cNvSpPr/>
          <p:nvPr/>
        </p:nvSpPr>
        <p:spPr>
          <a:xfrm>
            <a:off x="5715000" y="1256639"/>
            <a:ext cx="5238751" cy="11535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应用商的变化规律不仅可以使口算简便，还可以使笔算简便。</a:t>
            </a:r>
          </a:p>
        </p:txBody>
      </p:sp>
      <p:grpSp>
        <p:nvGrpSpPr>
          <p:cNvPr id="11" name="Group 80"/>
          <p:cNvGrpSpPr/>
          <p:nvPr/>
        </p:nvGrpSpPr>
        <p:grpSpPr bwMode="auto">
          <a:xfrm>
            <a:off x="837141" y="2673653"/>
            <a:ext cx="3067050" cy="1989667"/>
            <a:chOff x="446" y="2958"/>
            <a:chExt cx="1449" cy="940"/>
          </a:xfrm>
        </p:grpSpPr>
        <p:sp>
          <p:nvSpPr>
            <p:cNvPr id="10248" name="文本框 11"/>
            <p:cNvSpPr txBox="1">
              <a:spLocks noChangeArrowheads="1"/>
            </p:cNvSpPr>
            <p:nvPr/>
          </p:nvSpPr>
          <p:spPr bwMode="auto">
            <a:xfrm>
              <a:off x="446" y="3680"/>
              <a:ext cx="56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小平</a:t>
              </a:r>
            </a:p>
          </p:txBody>
        </p:sp>
        <p:grpSp>
          <p:nvGrpSpPr>
            <p:cNvPr id="10249" name="Group 79"/>
            <p:cNvGrpSpPr/>
            <p:nvPr/>
          </p:nvGrpSpPr>
          <p:grpSpPr bwMode="auto">
            <a:xfrm>
              <a:off x="494" y="2958"/>
              <a:ext cx="1401" cy="708"/>
              <a:chOff x="857" y="3321"/>
              <a:chExt cx="1401" cy="708"/>
            </a:xfrm>
          </p:grpSpPr>
          <p:sp>
            <p:nvSpPr>
              <p:cNvPr id="10250" name="AutoShape 27"/>
              <p:cNvSpPr>
                <a:spLocks noChangeArrowheads="1"/>
              </p:cNvSpPr>
              <p:nvPr/>
            </p:nvSpPr>
            <p:spPr bwMode="auto">
              <a:xfrm>
                <a:off x="1496" y="3321"/>
                <a:ext cx="762" cy="228"/>
              </a:xfrm>
              <a:prstGeom prst="wedgeRoundRectCallout">
                <a:avLst>
                  <a:gd name="adj1" fmla="val -63046"/>
                  <a:gd name="adj2" fmla="val 36153"/>
                  <a:gd name="adj3" fmla="val 16667"/>
                </a:avLst>
              </a:prstGeom>
              <a:solidFill>
                <a:srgbClr val="FFFFFF"/>
              </a:solidFill>
              <a:ln w="19050">
                <a:solidFill>
                  <a:srgbClr val="3D87C6"/>
                </a:solidFill>
                <a:miter lim="800000"/>
              </a:ln>
            </p:spPr>
            <p:txBody>
              <a:bodyPr/>
              <a:lstStyle/>
              <a:p>
                <a:pPr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我这样做。</a:t>
                </a:r>
                <a:endPara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10251" name="Picture 7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857" y="3325"/>
                <a:ext cx="465" cy="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1" name="Group 98"/>
          <p:cNvGrpSpPr/>
          <p:nvPr/>
        </p:nvGrpSpPr>
        <p:grpSpPr bwMode="auto">
          <a:xfrm>
            <a:off x="2643718" y="3831461"/>
            <a:ext cx="2201333" cy="632882"/>
            <a:chOff x="154" y="2478"/>
            <a:chExt cx="1039" cy="299"/>
          </a:xfrm>
        </p:grpSpPr>
        <p:grpSp>
          <p:nvGrpSpPr>
            <p:cNvPr id="10253" name="Group 97"/>
            <p:cNvGrpSpPr/>
            <p:nvPr/>
          </p:nvGrpSpPr>
          <p:grpSpPr bwMode="auto">
            <a:xfrm>
              <a:off x="154" y="2478"/>
              <a:ext cx="1039" cy="254"/>
              <a:chOff x="154" y="2478"/>
              <a:chExt cx="1039" cy="254"/>
            </a:xfrm>
          </p:grpSpPr>
          <p:sp>
            <p:nvSpPr>
              <p:cNvPr id="10254" name="Text Box 29"/>
              <p:cNvSpPr txBox="1">
                <a:spLocks noChangeArrowheads="1"/>
              </p:cNvSpPr>
              <p:nvPr/>
            </p:nvSpPr>
            <p:spPr bwMode="auto">
              <a:xfrm>
                <a:off x="154" y="2479"/>
                <a:ext cx="420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10255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7 8 0</a:t>
                </a:r>
              </a:p>
            </p:txBody>
          </p:sp>
        </p:grpSp>
        <p:pic>
          <p:nvPicPr>
            <p:cNvPr id="10256" name="图片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" y="2492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文本框 41"/>
          <p:cNvSpPr txBox="1">
            <a:spLocks noChangeArrowheads="1"/>
          </p:cNvSpPr>
          <p:nvPr/>
        </p:nvSpPr>
        <p:spPr bwMode="auto">
          <a:xfrm>
            <a:off x="3708401" y="3355220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41"/>
          <p:cNvSpPr txBox="1">
            <a:spLocks noChangeArrowheads="1"/>
          </p:cNvSpPr>
          <p:nvPr/>
        </p:nvSpPr>
        <p:spPr bwMode="auto">
          <a:xfrm>
            <a:off x="3378201" y="4256920"/>
            <a:ext cx="1375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>
            <a:cxnSpLocks noChangeShapeType="1"/>
          </p:cNvCxnSpPr>
          <p:nvPr/>
        </p:nvCxnSpPr>
        <p:spPr bwMode="auto">
          <a:xfrm>
            <a:off x="3373967" y="4794552"/>
            <a:ext cx="11514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文本框 41"/>
          <p:cNvSpPr txBox="1">
            <a:spLocks noChangeArrowheads="1"/>
          </p:cNvSpPr>
          <p:nvPr/>
        </p:nvSpPr>
        <p:spPr bwMode="auto">
          <a:xfrm>
            <a:off x="3380319" y="4735286"/>
            <a:ext cx="1375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文本框 41"/>
          <p:cNvSpPr txBox="1">
            <a:spLocks noChangeArrowheads="1"/>
          </p:cNvSpPr>
          <p:nvPr/>
        </p:nvSpPr>
        <p:spPr bwMode="auto">
          <a:xfrm>
            <a:off x="3996268" y="4733170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框 41"/>
          <p:cNvSpPr txBox="1">
            <a:spLocks noChangeArrowheads="1"/>
          </p:cNvSpPr>
          <p:nvPr/>
        </p:nvSpPr>
        <p:spPr bwMode="auto">
          <a:xfrm>
            <a:off x="3989918" y="3355220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3386182" y="5142812"/>
            <a:ext cx="1373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1 8  0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3" name="直接连接符 42"/>
          <p:cNvCxnSpPr>
            <a:cxnSpLocks noChangeShapeType="1"/>
          </p:cNvCxnSpPr>
          <p:nvPr/>
        </p:nvCxnSpPr>
        <p:spPr bwMode="auto">
          <a:xfrm>
            <a:off x="3373966" y="5604477"/>
            <a:ext cx="11514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文本框 41"/>
          <p:cNvSpPr txBox="1">
            <a:spLocks noChangeArrowheads="1"/>
          </p:cNvSpPr>
          <p:nvPr/>
        </p:nvSpPr>
        <p:spPr bwMode="auto">
          <a:xfrm>
            <a:off x="3914776" y="5619062"/>
            <a:ext cx="548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5" name="Group 85"/>
          <p:cNvGrpSpPr/>
          <p:nvPr/>
        </p:nvGrpSpPr>
        <p:grpSpPr bwMode="auto">
          <a:xfrm>
            <a:off x="8077199" y="2597446"/>
            <a:ext cx="3433234" cy="2120899"/>
            <a:chOff x="4039" y="2886"/>
            <a:chExt cx="1622" cy="1002"/>
          </a:xfrm>
        </p:grpSpPr>
        <p:sp>
          <p:nvSpPr>
            <p:cNvPr id="10267" name="AutoShape 27"/>
            <p:cNvSpPr>
              <a:spLocks noChangeArrowheads="1"/>
            </p:cNvSpPr>
            <p:nvPr/>
          </p:nvSpPr>
          <p:spPr bwMode="auto">
            <a:xfrm>
              <a:off x="4039" y="2947"/>
              <a:ext cx="886" cy="295"/>
            </a:xfrm>
            <a:prstGeom prst="wedgeRoundRectCallout">
              <a:avLst>
                <a:gd name="adj1" fmla="val 63505"/>
                <a:gd name="adj2" fmla="val 27264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D87C6"/>
              </a:solidFill>
              <a:miter lim="800000"/>
            </a:ln>
          </p:spPr>
          <p:txBody>
            <a:bodyPr/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我这样做。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68" name="Group 84"/>
            <p:cNvGrpSpPr/>
            <p:nvPr/>
          </p:nvGrpSpPr>
          <p:grpSpPr bwMode="auto">
            <a:xfrm>
              <a:off x="4874" y="2886"/>
              <a:ext cx="787" cy="1002"/>
              <a:chOff x="4829" y="2700"/>
              <a:chExt cx="787" cy="1002"/>
            </a:xfrm>
          </p:grpSpPr>
          <p:sp>
            <p:nvSpPr>
              <p:cNvPr id="10269" name="文本框 66"/>
              <p:cNvSpPr txBox="1">
                <a:spLocks noChangeArrowheads="1"/>
              </p:cNvSpPr>
              <p:nvPr/>
            </p:nvSpPr>
            <p:spPr bwMode="auto">
              <a:xfrm>
                <a:off x="5057" y="3484"/>
                <a:ext cx="559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小英</a:t>
                </a:r>
              </a:p>
            </p:txBody>
          </p:sp>
          <p:pic>
            <p:nvPicPr>
              <p:cNvPr id="10270" name="Picture 8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829" y="2700"/>
                <a:ext cx="590" cy="7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0" name="Group 104"/>
          <p:cNvGrpSpPr/>
          <p:nvPr/>
        </p:nvGrpSpPr>
        <p:grpSpPr bwMode="auto">
          <a:xfrm>
            <a:off x="5327651" y="3829356"/>
            <a:ext cx="2192867" cy="632884"/>
            <a:chOff x="157" y="2478"/>
            <a:chExt cx="1036" cy="299"/>
          </a:xfrm>
        </p:grpSpPr>
        <p:grpSp>
          <p:nvGrpSpPr>
            <p:cNvPr id="10272" name="Group 105"/>
            <p:cNvGrpSpPr/>
            <p:nvPr/>
          </p:nvGrpSpPr>
          <p:grpSpPr bwMode="auto">
            <a:xfrm>
              <a:off x="157" y="2478"/>
              <a:ext cx="1036" cy="259"/>
              <a:chOff x="157" y="2478"/>
              <a:chExt cx="1036" cy="259"/>
            </a:xfrm>
          </p:grpSpPr>
          <p:sp>
            <p:nvSpPr>
              <p:cNvPr id="10273" name="Text Box 29"/>
              <p:cNvSpPr txBox="1">
                <a:spLocks noChangeArrowheads="1"/>
              </p:cNvSpPr>
              <p:nvPr/>
            </p:nvSpPr>
            <p:spPr bwMode="auto">
              <a:xfrm>
                <a:off x="157" y="2484"/>
                <a:ext cx="399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10274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7 8 0</a:t>
                </a:r>
              </a:p>
            </p:txBody>
          </p:sp>
        </p:grpSp>
        <p:pic>
          <p:nvPicPr>
            <p:cNvPr id="10275" name="图片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" y="2492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" name="文本框 48"/>
          <p:cNvSpPr txBox="1">
            <a:spLocks noChangeArrowheads="1"/>
          </p:cNvSpPr>
          <p:nvPr/>
        </p:nvSpPr>
        <p:spPr bwMode="auto">
          <a:xfrm>
            <a:off x="6047319" y="4256920"/>
            <a:ext cx="1136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56" name="直接连接符 55"/>
          <p:cNvCxnSpPr>
            <a:cxnSpLocks noChangeShapeType="1"/>
          </p:cNvCxnSpPr>
          <p:nvPr/>
        </p:nvCxnSpPr>
        <p:spPr bwMode="auto">
          <a:xfrm>
            <a:off x="6040967" y="4794552"/>
            <a:ext cx="11514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文本框 50"/>
          <p:cNvSpPr txBox="1">
            <a:spLocks noChangeArrowheads="1"/>
          </p:cNvSpPr>
          <p:nvPr/>
        </p:nvSpPr>
        <p:spPr bwMode="auto">
          <a:xfrm>
            <a:off x="6060018" y="4745870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文本框 51"/>
          <p:cNvSpPr txBox="1">
            <a:spLocks noChangeArrowheads="1"/>
          </p:cNvSpPr>
          <p:nvPr/>
        </p:nvSpPr>
        <p:spPr bwMode="auto">
          <a:xfrm>
            <a:off x="6371168" y="3350710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文本框 52"/>
          <p:cNvSpPr txBox="1">
            <a:spLocks noChangeArrowheads="1"/>
          </p:cNvSpPr>
          <p:nvPr/>
        </p:nvSpPr>
        <p:spPr bwMode="auto">
          <a:xfrm>
            <a:off x="6091769" y="3350985"/>
            <a:ext cx="560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文本框 53"/>
          <p:cNvSpPr txBox="1">
            <a:spLocks noChangeArrowheads="1"/>
          </p:cNvSpPr>
          <p:nvPr/>
        </p:nvSpPr>
        <p:spPr bwMode="auto">
          <a:xfrm>
            <a:off x="6371168" y="4741637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1" name="组合 60"/>
          <p:cNvGrpSpPr/>
          <p:nvPr/>
        </p:nvGrpSpPr>
        <p:grpSpPr bwMode="auto">
          <a:xfrm>
            <a:off x="6073777" y="5133524"/>
            <a:ext cx="1345139" cy="461664"/>
            <a:chOff x="4147772" y="5083772"/>
            <a:chExt cx="1008884" cy="347891"/>
          </a:xfrm>
        </p:grpSpPr>
        <p:sp>
          <p:nvSpPr>
            <p:cNvPr id="10283" name="文本框 55"/>
            <p:cNvSpPr txBox="1">
              <a:spLocks noChangeArrowheads="1"/>
            </p:cNvSpPr>
            <p:nvPr/>
          </p:nvSpPr>
          <p:spPr bwMode="auto">
            <a:xfrm>
              <a:off x="4580377" y="5083772"/>
              <a:ext cx="576279" cy="347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84" name="文本框 56"/>
            <p:cNvSpPr txBox="1">
              <a:spLocks noChangeArrowheads="1"/>
            </p:cNvSpPr>
            <p:nvPr/>
          </p:nvSpPr>
          <p:spPr bwMode="auto">
            <a:xfrm>
              <a:off x="4147772" y="5083772"/>
              <a:ext cx="877913" cy="347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1  8</a:t>
              </a:r>
              <a:endPara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64" name="直接连接符 63"/>
          <p:cNvCxnSpPr>
            <a:cxnSpLocks noChangeShapeType="1"/>
          </p:cNvCxnSpPr>
          <p:nvPr/>
        </p:nvCxnSpPr>
        <p:spPr bwMode="auto">
          <a:xfrm>
            <a:off x="5892801" y="5630869"/>
            <a:ext cx="11514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文本框 58"/>
          <p:cNvSpPr txBox="1">
            <a:spLocks noChangeArrowheads="1"/>
          </p:cNvSpPr>
          <p:nvPr/>
        </p:nvSpPr>
        <p:spPr bwMode="auto">
          <a:xfrm>
            <a:off x="6411383" y="5626636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6" name="直接连接符 65"/>
          <p:cNvCxnSpPr>
            <a:cxnSpLocks noChangeShapeType="1"/>
          </p:cNvCxnSpPr>
          <p:nvPr/>
        </p:nvCxnSpPr>
        <p:spPr bwMode="auto">
          <a:xfrm>
            <a:off x="6766985" y="3996571"/>
            <a:ext cx="260349" cy="38523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直接连接符 66"/>
          <p:cNvCxnSpPr>
            <a:cxnSpLocks noChangeShapeType="1"/>
          </p:cNvCxnSpPr>
          <p:nvPr/>
        </p:nvCxnSpPr>
        <p:spPr bwMode="auto">
          <a:xfrm>
            <a:off x="5573184" y="4030437"/>
            <a:ext cx="355600" cy="35983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矩形 68"/>
          <p:cNvSpPr/>
          <p:nvPr/>
        </p:nvSpPr>
        <p:spPr>
          <a:xfrm>
            <a:off x="7942620" y="4517502"/>
            <a:ext cx="3651062" cy="111336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1219200">
              <a:defRPr/>
            </a:pP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小英这样做对吗？为什么？</a:t>
            </a:r>
          </a:p>
        </p:txBody>
      </p:sp>
      <p:sp>
        <p:nvSpPr>
          <p:cNvPr id="70" name="矩形 69"/>
          <p:cNvSpPr/>
          <p:nvPr/>
        </p:nvSpPr>
        <p:spPr>
          <a:xfrm>
            <a:off x="7702284" y="5125811"/>
            <a:ext cx="4131733" cy="1234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200" eaLnBrk="0" hangingPunct="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对，被除数和除数都除以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，商不变。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文本框 41"/>
          <p:cNvSpPr txBox="1">
            <a:spLocks noChangeArrowheads="1"/>
          </p:cNvSpPr>
          <p:nvPr/>
        </p:nvSpPr>
        <p:spPr bwMode="auto">
          <a:xfrm>
            <a:off x="3110942" y="1774050"/>
            <a:ext cx="793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9" grpId="0"/>
      <p:bldP spid="40" grpId="0"/>
      <p:bldP spid="41" grpId="0"/>
      <p:bldP spid="42" grpId="0"/>
      <p:bldP spid="44" grpId="0"/>
      <p:bldP spid="55" grpId="0"/>
      <p:bldP spid="57" grpId="0"/>
      <p:bldP spid="58" grpId="0"/>
      <p:bldP spid="59" grpId="0"/>
      <p:bldP spid="60" grpId="0"/>
      <p:bldP spid="65" grpId="0"/>
      <p:bldP spid="69" grpId="0" bldLvl="0"/>
      <p:bldP spid="70" grpId="0" bldLvl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3"/>
          <p:cNvSpPr txBox="1">
            <a:spLocks noChangeArrowheads="1"/>
          </p:cNvSpPr>
          <p:nvPr/>
        </p:nvSpPr>
        <p:spPr bwMode="auto">
          <a:xfrm>
            <a:off x="647643" y="1109391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68" name="文本框 4"/>
          <p:cNvSpPr txBox="1">
            <a:spLocks noChangeArrowheads="1"/>
          </p:cNvSpPr>
          <p:nvPr/>
        </p:nvSpPr>
        <p:spPr bwMode="auto">
          <a:xfrm>
            <a:off x="375814" y="1724925"/>
            <a:ext cx="465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120÷15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3D87C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endParaRPr lang="zh-CN" altLang="en-US" sz="2400" kern="0">
              <a:solidFill>
                <a:srgbClr val="3D87C6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878320" y="2464175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120÷15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65"/>
          <p:cNvSpPr txBox="1">
            <a:spLocks noChangeArrowheads="1"/>
          </p:cNvSpPr>
          <p:nvPr/>
        </p:nvSpPr>
        <p:spPr bwMode="auto">
          <a:xfrm>
            <a:off x="1878320" y="3074073"/>
            <a:ext cx="53763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120×4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15×4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29" name="文本框 68"/>
          <p:cNvSpPr txBox="1">
            <a:spLocks noChangeArrowheads="1"/>
          </p:cNvSpPr>
          <p:nvPr/>
        </p:nvSpPr>
        <p:spPr bwMode="auto">
          <a:xfrm>
            <a:off x="1878320" y="3813323"/>
            <a:ext cx="3009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480÷60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69"/>
          <p:cNvSpPr txBox="1">
            <a:spLocks noChangeArrowheads="1"/>
          </p:cNvSpPr>
          <p:nvPr/>
        </p:nvSpPr>
        <p:spPr bwMode="auto">
          <a:xfrm>
            <a:off x="1878320" y="4552573"/>
            <a:ext cx="1640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1" name="图片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6875" y="3691467"/>
            <a:ext cx="1530351" cy="153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27"/>
          <p:cNvSpPr>
            <a:spLocks noChangeArrowheads="1"/>
          </p:cNvSpPr>
          <p:nvPr/>
        </p:nvSpPr>
        <p:spPr bwMode="auto">
          <a:xfrm>
            <a:off x="6629233" y="1995714"/>
            <a:ext cx="4253131" cy="606810"/>
          </a:xfrm>
          <a:prstGeom prst="wedgeRoundRectCallout">
            <a:avLst>
              <a:gd name="adj1" fmla="val 37330"/>
              <a:gd name="adj2" fmla="val 89751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，商不变。</a:t>
            </a:r>
          </a:p>
        </p:txBody>
      </p:sp>
      <p:sp>
        <p:nvSpPr>
          <p:cNvPr id="33" name="文本框 26"/>
          <p:cNvSpPr txBox="1">
            <a:spLocks noChangeArrowheads="1"/>
          </p:cNvSpPr>
          <p:nvPr/>
        </p:nvSpPr>
        <p:spPr bwMode="auto">
          <a:xfrm>
            <a:off x="2995071" y="3067182"/>
            <a:ext cx="1121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73"/>
          <p:cNvSpPr txBox="1">
            <a:spLocks noChangeArrowheads="1"/>
          </p:cNvSpPr>
          <p:nvPr/>
        </p:nvSpPr>
        <p:spPr bwMode="auto">
          <a:xfrm>
            <a:off x="4731286" y="3065599"/>
            <a:ext cx="1121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41"/>
          <p:cNvSpPr txBox="1">
            <a:spLocks noChangeArrowheads="1"/>
          </p:cNvSpPr>
          <p:nvPr/>
        </p:nvSpPr>
        <p:spPr bwMode="auto">
          <a:xfrm>
            <a:off x="2974975" y="1706570"/>
            <a:ext cx="793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32" grpId="0" bldLvl="0" animBg="1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3"/>
          <p:cNvSpPr txBox="1">
            <a:spLocks noChangeArrowheads="1"/>
          </p:cNvSpPr>
          <p:nvPr/>
        </p:nvSpPr>
        <p:spPr bwMode="auto">
          <a:xfrm>
            <a:off x="610331" y="1134674"/>
            <a:ext cx="2307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P88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2" name="文本框 4"/>
          <p:cNvSpPr txBox="1">
            <a:spLocks noChangeArrowheads="1"/>
          </p:cNvSpPr>
          <p:nvPr/>
        </p:nvSpPr>
        <p:spPr bwMode="auto">
          <a:xfrm>
            <a:off x="396729" y="1849269"/>
            <a:ext cx="465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840÷50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3D87C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endParaRPr lang="zh-CN" altLang="en-US" sz="2400" kern="0">
              <a:solidFill>
                <a:srgbClr val="3D87C6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2" name="Group 95"/>
          <p:cNvGrpSpPr/>
          <p:nvPr/>
        </p:nvGrpSpPr>
        <p:grpSpPr bwMode="auto">
          <a:xfrm>
            <a:off x="2004030" y="2842509"/>
            <a:ext cx="2156883" cy="658284"/>
            <a:chOff x="719" y="1059"/>
            <a:chExt cx="1019" cy="311"/>
          </a:xfrm>
        </p:grpSpPr>
        <p:grpSp>
          <p:nvGrpSpPr>
            <p:cNvPr id="12294" name="Group 91"/>
            <p:cNvGrpSpPr/>
            <p:nvPr/>
          </p:nvGrpSpPr>
          <p:grpSpPr bwMode="auto">
            <a:xfrm>
              <a:off x="719" y="1059"/>
              <a:ext cx="1019" cy="265"/>
              <a:chOff x="174" y="2466"/>
              <a:chExt cx="1019" cy="265"/>
            </a:xfrm>
          </p:grpSpPr>
          <p:sp>
            <p:nvSpPr>
              <p:cNvPr id="12295" name="Text Box 29"/>
              <p:cNvSpPr txBox="1">
                <a:spLocks noChangeArrowheads="1"/>
              </p:cNvSpPr>
              <p:nvPr/>
            </p:nvSpPr>
            <p:spPr bwMode="auto">
              <a:xfrm>
                <a:off x="174" y="2466"/>
                <a:ext cx="47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50</a:t>
                </a:r>
              </a:p>
            </p:txBody>
          </p:sp>
          <p:sp>
            <p:nvSpPr>
              <p:cNvPr id="12296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8 4 0</a:t>
                </a:r>
              </a:p>
            </p:txBody>
          </p:sp>
        </p:grpSp>
        <p:pic>
          <p:nvPicPr>
            <p:cNvPr id="12297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" y="1085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7" name="文本框 48"/>
          <p:cNvSpPr txBox="1">
            <a:spLocks noChangeArrowheads="1"/>
          </p:cNvSpPr>
          <p:nvPr/>
        </p:nvSpPr>
        <p:spPr bwMode="auto">
          <a:xfrm>
            <a:off x="2694064" y="3361092"/>
            <a:ext cx="113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58" name="直接连接符 57"/>
          <p:cNvCxnSpPr>
            <a:cxnSpLocks noChangeShapeType="1"/>
          </p:cNvCxnSpPr>
          <p:nvPr/>
        </p:nvCxnSpPr>
        <p:spPr bwMode="auto">
          <a:xfrm>
            <a:off x="2655963" y="3943174"/>
            <a:ext cx="11514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文本框 50"/>
          <p:cNvSpPr txBox="1">
            <a:spLocks noChangeArrowheads="1"/>
          </p:cNvSpPr>
          <p:nvPr/>
        </p:nvSpPr>
        <p:spPr bwMode="auto">
          <a:xfrm>
            <a:off x="2694063" y="3896608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文本框 51"/>
          <p:cNvSpPr txBox="1">
            <a:spLocks noChangeArrowheads="1"/>
          </p:cNvSpPr>
          <p:nvPr/>
        </p:nvSpPr>
        <p:spPr bwMode="auto">
          <a:xfrm>
            <a:off x="3017913" y="2404359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" name="文本框 52"/>
          <p:cNvSpPr txBox="1">
            <a:spLocks noChangeArrowheads="1"/>
          </p:cNvSpPr>
          <p:nvPr/>
        </p:nvSpPr>
        <p:spPr bwMode="auto">
          <a:xfrm>
            <a:off x="2717346" y="2404359"/>
            <a:ext cx="484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文本框 53"/>
          <p:cNvSpPr txBox="1">
            <a:spLocks noChangeArrowheads="1"/>
          </p:cNvSpPr>
          <p:nvPr/>
        </p:nvSpPr>
        <p:spPr bwMode="auto">
          <a:xfrm>
            <a:off x="3000980" y="3896608"/>
            <a:ext cx="766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3" name="组合 62"/>
          <p:cNvGrpSpPr/>
          <p:nvPr/>
        </p:nvGrpSpPr>
        <p:grpSpPr bwMode="auto">
          <a:xfrm>
            <a:off x="2694064" y="3981270"/>
            <a:ext cx="1331383" cy="800422"/>
            <a:chOff x="4158884" y="5083772"/>
            <a:chExt cx="997772" cy="600933"/>
          </a:xfrm>
        </p:grpSpPr>
        <p:sp>
          <p:nvSpPr>
            <p:cNvPr id="12305" name="文本框 55"/>
            <p:cNvSpPr txBox="1">
              <a:spLocks noChangeArrowheads="1"/>
            </p:cNvSpPr>
            <p:nvPr/>
          </p:nvSpPr>
          <p:spPr bwMode="auto">
            <a:xfrm>
              <a:off x="4580835" y="5083772"/>
              <a:ext cx="575821" cy="346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6" name="文本框 56"/>
            <p:cNvSpPr txBox="1">
              <a:spLocks noChangeArrowheads="1"/>
            </p:cNvSpPr>
            <p:nvPr/>
          </p:nvSpPr>
          <p:spPr bwMode="auto">
            <a:xfrm>
              <a:off x="4158884" y="5338101"/>
              <a:ext cx="877215" cy="346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3 0</a:t>
              </a:r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66" name="直接连接符 65"/>
          <p:cNvCxnSpPr>
            <a:cxnSpLocks noChangeShapeType="1"/>
          </p:cNvCxnSpPr>
          <p:nvPr/>
        </p:nvCxnSpPr>
        <p:spPr bwMode="auto">
          <a:xfrm>
            <a:off x="2655963" y="4893558"/>
            <a:ext cx="11514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文本框 58"/>
          <p:cNvSpPr txBox="1">
            <a:spLocks noChangeArrowheads="1"/>
          </p:cNvSpPr>
          <p:nvPr/>
        </p:nvSpPr>
        <p:spPr bwMode="auto">
          <a:xfrm>
            <a:off x="2988280" y="4849108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8" name="直接连接符 67"/>
          <p:cNvCxnSpPr>
            <a:cxnSpLocks noChangeShapeType="1"/>
          </p:cNvCxnSpPr>
          <p:nvPr/>
        </p:nvCxnSpPr>
        <p:spPr bwMode="auto">
          <a:xfrm>
            <a:off x="3384097" y="3011841"/>
            <a:ext cx="306916" cy="39158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直接连接符 68"/>
          <p:cNvCxnSpPr>
            <a:cxnSpLocks noChangeShapeType="1"/>
          </p:cNvCxnSpPr>
          <p:nvPr/>
        </p:nvCxnSpPr>
        <p:spPr bwMode="auto">
          <a:xfrm>
            <a:off x="2279197" y="3007607"/>
            <a:ext cx="321733" cy="41698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051" y="4682030"/>
            <a:ext cx="1171256" cy="177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AutoShape 27"/>
          <p:cNvSpPr>
            <a:spLocks noChangeArrowheads="1"/>
          </p:cNvSpPr>
          <p:nvPr/>
        </p:nvSpPr>
        <p:spPr bwMode="auto">
          <a:xfrm>
            <a:off x="2138439" y="5502657"/>
            <a:ext cx="1066801" cy="543729"/>
          </a:xfrm>
          <a:prstGeom prst="wedgeRoundRectCallout">
            <a:avLst>
              <a:gd name="adj1" fmla="val -66611"/>
              <a:gd name="adj2" fmla="val 13088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余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72" name="Picture 1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7750" y="2250990"/>
            <a:ext cx="982899" cy="128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AutoShape 27"/>
          <p:cNvSpPr>
            <a:spLocks noChangeArrowheads="1"/>
          </p:cNvSpPr>
          <p:nvPr/>
        </p:nvSpPr>
        <p:spPr bwMode="auto">
          <a:xfrm>
            <a:off x="7882013" y="2251506"/>
            <a:ext cx="1449917" cy="662517"/>
          </a:xfrm>
          <a:prstGeom prst="wedgeRoundRectCallout">
            <a:avLst>
              <a:gd name="adj1" fmla="val 67023"/>
              <a:gd name="adj2" fmla="val 23958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余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7" name="文本框 75"/>
          <p:cNvSpPr txBox="1">
            <a:spLocks noChangeArrowheads="1"/>
          </p:cNvSpPr>
          <p:nvPr/>
        </p:nvSpPr>
        <p:spPr bwMode="auto">
          <a:xfrm>
            <a:off x="5064730" y="3551592"/>
            <a:ext cx="2749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8 0 0</a:t>
            </a:r>
          </a:p>
        </p:txBody>
      </p:sp>
      <p:sp>
        <p:nvSpPr>
          <p:cNvPr id="98" name="文本框 76"/>
          <p:cNvSpPr txBox="1">
            <a:spLocks noChangeArrowheads="1"/>
          </p:cNvSpPr>
          <p:nvPr/>
        </p:nvSpPr>
        <p:spPr bwMode="auto">
          <a:xfrm>
            <a:off x="5064730" y="4550658"/>
            <a:ext cx="1750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8 4 0</a:t>
            </a:r>
          </a:p>
        </p:txBody>
      </p:sp>
      <p:grpSp>
        <p:nvGrpSpPr>
          <p:cNvPr id="99" name="组合 98"/>
          <p:cNvGrpSpPr/>
          <p:nvPr/>
        </p:nvGrpSpPr>
        <p:grpSpPr bwMode="auto">
          <a:xfrm>
            <a:off x="4671806" y="3994453"/>
            <a:ext cx="2451100" cy="559514"/>
            <a:chOff x="-2309005" y="3194496"/>
            <a:chExt cx="1838348" cy="419833"/>
          </a:xfrm>
        </p:grpSpPr>
        <p:sp>
          <p:nvSpPr>
            <p:cNvPr id="12318" name="文本框 78"/>
            <p:cNvSpPr txBox="1">
              <a:spLocks noChangeArrowheads="1"/>
            </p:cNvSpPr>
            <p:nvPr/>
          </p:nvSpPr>
          <p:spPr bwMode="auto">
            <a:xfrm>
              <a:off x="-2309005" y="3194496"/>
              <a:ext cx="1838348" cy="34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4 0</a:t>
              </a:r>
            </a:p>
          </p:txBody>
        </p:sp>
        <p:cxnSp>
          <p:nvCxnSpPr>
            <p:cNvPr id="12319" name="直接连接符 79"/>
            <p:cNvCxnSpPr>
              <a:cxnSpLocks noChangeShapeType="1"/>
            </p:cNvCxnSpPr>
            <p:nvPr/>
          </p:nvCxnSpPr>
          <p:spPr bwMode="auto">
            <a:xfrm>
              <a:off x="-1962950" y="3614329"/>
              <a:ext cx="1188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" name="AutoShape 27"/>
          <p:cNvSpPr>
            <a:spLocks noChangeArrowheads="1"/>
          </p:cNvSpPr>
          <p:nvPr/>
        </p:nvSpPr>
        <p:spPr bwMode="auto">
          <a:xfrm>
            <a:off x="3641272" y="5304569"/>
            <a:ext cx="7932449" cy="848656"/>
          </a:xfrm>
          <a:prstGeom prst="wedgeRoundRectCallout">
            <a:avLst>
              <a:gd name="adj1" fmla="val -54514"/>
              <a:gd name="adj2" fmla="val -50051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 eaLnBrk="0" hangingPunct="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被除数和除数同时除以了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，商不变。可是余数却跟着被除数和除数也除以了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，要把余数还原，就必须乘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。余数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乘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，等于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4372579" y="2467859"/>
            <a:ext cx="2658533" cy="1097863"/>
            <a:chOff x="3315110" y="1521645"/>
            <a:chExt cx="1993442" cy="823811"/>
          </a:xfrm>
        </p:grpSpPr>
        <p:grpSp>
          <p:nvGrpSpPr>
            <p:cNvPr id="12322" name="组合 92"/>
            <p:cNvGrpSpPr/>
            <p:nvPr/>
          </p:nvGrpSpPr>
          <p:grpSpPr bwMode="auto">
            <a:xfrm>
              <a:off x="3451177" y="1528239"/>
              <a:ext cx="1857375" cy="817217"/>
              <a:chOff x="543954" y="2609080"/>
              <a:chExt cx="1858279" cy="817274"/>
            </a:xfrm>
          </p:grpSpPr>
          <p:sp>
            <p:nvSpPr>
              <p:cNvPr id="12323" name="文本框 72"/>
              <p:cNvSpPr txBox="1">
                <a:spLocks noChangeArrowheads="1"/>
              </p:cNvSpPr>
              <p:nvPr/>
            </p:nvSpPr>
            <p:spPr bwMode="auto">
              <a:xfrm>
                <a:off x="1056156" y="2609080"/>
                <a:ext cx="1240441" cy="346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/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 1 6</a:t>
                </a:r>
              </a:p>
            </p:txBody>
          </p:sp>
          <p:sp>
            <p:nvSpPr>
              <p:cNvPr id="12324" name="文本框 73"/>
              <p:cNvSpPr txBox="1">
                <a:spLocks noChangeArrowheads="1"/>
              </p:cNvSpPr>
              <p:nvPr/>
            </p:nvSpPr>
            <p:spPr bwMode="auto">
              <a:xfrm>
                <a:off x="543954" y="2962121"/>
                <a:ext cx="1858279" cy="346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 ×     5 0</a:t>
                </a:r>
              </a:p>
            </p:txBody>
          </p:sp>
          <p:cxnSp>
            <p:nvCxnSpPr>
              <p:cNvPr id="12325" name="直接连接符 74"/>
              <p:cNvCxnSpPr>
                <a:cxnSpLocks noChangeShapeType="1"/>
              </p:cNvCxnSpPr>
              <p:nvPr/>
            </p:nvCxnSpPr>
            <p:spPr bwMode="auto">
              <a:xfrm>
                <a:off x="978110" y="3426354"/>
                <a:ext cx="114717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326" name="文本框 13"/>
            <p:cNvSpPr txBox="1">
              <a:spLocks noChangeArrowheads="1"/>
            </p:cNvSpPr>
            <p:nvPr/>
          </p:nvSpPr>
          <p:spPr bwMode="auto">
            <a:xfrm>
              <a:off x="3315110" y="1521645"/>
              <a:ext cx="369247" cy="623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验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算</a:t>
              </a:r>
            </a:p>
          </p:txBody>
        </p:sp>
      </p:grpSp>
      <p:sp>
        <p:nvSpPr>
          <p:cNvPr id="103" name="爆炸形 1 49"/>
          <p:cNvSpPr/>
          <p:nvPr/>
        </p:nvSpPr>
        <p:spPr>
          <a:xfrm>
            <a:off x="7073446" y="3092274"/>
            <a:ext cx="1617133" cy="2023533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正确</a:t>
            </a:r>
          </a:p>
        </p:txBody>
      </p:sp>
      <p:sp>
        <p:nvSpPr>
          <p:cNvPr id="104" name="文本框 10"/>
          <p:cNvSpPr txBox="1">
            <a:spLocks noChangeArrowheads="1"/>
          </p:cNvSpPr>
          <p:nvPr/>
        </p:nvSpPr>
        <p:spPr bwMode="auto">
          <a:xfrm>
            <a:off x="2671840" y="1789841"/>
            <a:ext cx="2540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defTabSz="1219200" eaLnBrk="0" hangingPunct="0">
              <a:defRPr/>
            </a:pPr>
            <a:r>
              <a:rPr lang="en-US" altLang="zh-CN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16……40</a:t>
            </a:r>
            <a:endParaRPr lang="zh-CN" altLang="en-US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5" name="AutoShape 27"/>
          <p:cNvSpPr>
            <a:spLocks noChangeArrowheads="1"/>
          </p:cNvSpPr>
          <p:nvPr/>
        </p:nvSpPr>
        <p:spPr bwMode="auto">
          <a:xfrm>
            <a:off x="4708072" y="1108308"/>
            <a:ext cx="6686759" cy="946548"/>
          </a:xfrm>
          <a:prstGeom prst="wedgeRoundRectCallout">
            <a:avLst>
              <a:gd name="adj1" fmla="val -57325"/>
              <a:gd name="adj2" fmla="val 67497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在用商不变的规律计算有余数的除法，一定要记得把余数还原到原来的样子哦！</a:t>
            </a:r>
          </a:p>
        </p:txBody>
      </p:sp>
      <p:sp>
        <p:nvSpPr>
          <p:cNvPr id="4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60" grpId="0"/>
      <p:bldP spid="61" grpId="0"/>
      <p:bldP spid="62" grpId="0"/>
      <p:bldP spid="67" grpId="0"/>
      <p:bldP spid="71" grpId="0" bldLvl="0" animBg="1"/>
      <p:bldP spid="73" grpId="0" bldLvl="0" animBg="1"/>
      <p:bldP spid="73" grpId="1" bldLvl="0" animBg="1"/>
      <p:bldP spid="97" grpId="0"/>
      <p:bldP spid="98" grpId="0"/>
      <p:bldP spid="102" grpId="0" bldLvl="0" animBg="1"/>
      <p:bldP spid="103" grpId="0" bldLvl="0" animBg="1"/>
      <p:bldP spid="104" grpId="0"/>
      <p:bldP spid="10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8"/>
          <p:cNvSpPr txBox="1">
            <a:spLocks noChangeArrowheads="1"/>
          </p:cNvSpPr>
          <p:nvPr/>
        </p:nvSpPr>
        <p:spPr bwMode="auto">
          <a:xfrm>
            <a:off x="611682" y="1225679"/>
            <a:ext cx="168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89116" y="2187795"/>
            <a:ext cx="10560051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        600÷40                                  540÷20 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119"/>
          <p:cNvGrpSpPr/>
          <p:nvPr/>
        </p:nvGrpSpPr>
        <p:grpSpPr bwMode="auto">
          <a:xfrm>
            <a:off x="1700730" y="3431989"/>
            <a:ext cx="2173817" cy="632882"/>
            <a:chOff x="1527" y="3793"/>
            <a:chExt cx="1027" cy="299"/>
          </a:xfrm>
        </p:grpSpPr>
        <p:grpSp>
          <p:nvGrpSpPr>
            <p:cNvPr id="13318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13319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40</a:t>
                </a:r>
              </a:p>
            </p:txBody>
          </p:sp>
          <p:sp>
            <p:nvSpPr>
              <p:cNvPr id="13320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6 0 0</a:t>
                </a:r>
              </a:p>
            </p:txBody>
          </p:sp>
        </p:grpSp>
        <p:pic>
          <p:nvPicPr>
            <p:cNvPr id="13321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文本框 24"/>
          <p:cNvSpPr txBox="1">
            <a:spLocks noChangeArrowheads="1"/>
          </p:cNvSpPr>
          <p:nvPr/>
        </p:nvSpPr>
        <p:spPr bwMode="auto">
          <a:xfrm>
            <a:off x="2407697" y="3872269"/>
            <a:ext cx="6836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7" name="直接连接符 16"/>
          <p:cNvCxnSpPr>
            <a:cxnSpLocks noChangeShapeType="1"/>
          </p:cNvCxnSpPr>
          <p:nvPr/>
        </p:nvCxnSpPr>
        <p:spPr bwMode="auto">
          <a:xfrm>
            <a:off x="2407697" y="4414135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文本框 26"/>
          <p:cNvSpPr txBox="1">
            <a:spLocks noChangeArrowheads="1"/>
          </p:cNvSpPr>
          <p:nvPr/>
        </p:nvSpPr>
        <p:spPr bwMode="auto">
          <a:xfrm>
            <a:off x="2411929" y="4363336"/>
            <a:ext cx="770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27"/>
          <p:cNvSpPr txBox="1">
            <a:spLocks noChangeArrowheads="1"/>
          </p:cNvSpPr>
          <p:nvPr/>
        </p:nvSpPr>
        <p:spPr bwMode="auto">
          <a:xfrm>
            <a:off x="2723081" y="2934585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28"/>
          <p:cNvSpPr txBox="1">
            <a:spLocks noChangeArrowheads="1"/>
          </p:cNvSpPr>
          <p:nvPr/>
        </p:nvSpPr>
        <p:spPr bwMode="auto">
          <a:xfrm>
            <a:off x="2428863" y="2930352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9"/>
          <p:cNvSpPr txBox="1">
            <a:spLocks noChangeArrowheads="1"/>
          </p:cNvSpPr>
          <p:nvPr/>
        </p:nvSpPr>
        <p:spPr bwMode="auto">
          <a:xfrm>
            <a:off x="2627829" y="4361219"/>
            <a:ext cx="950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33"/>
          <p:cNvSpPr txBox="1">
            <a:spLocks noChangeArrowheads="1"/>
          </p:cNvSpPr>
          <p:nvPr/>
        </p:nvSpPr>
        <p:spPr bwMode="auto">
          <a:xfrm>
            <a:off x="2424630" y="4786669"/>
            <a:ext cx="1170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>
            <a:off x="2369597" y="5377218"/>
            <a:ext cx="105621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文本框 35"/>
          <p:cNvSpPr txBox="1">
            <a:spLocks noChangeArrowheads="1"/>
          </p:cNvSpPr>
          <p:nvPr/>
        </p:nvSpPr>
        <p:spPr bwMode="auto">
          <a:xfrm>
            <a:off x="2665905" y="5313849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2916755" y="3509428"/>
            <a:ext cx="349251" cy="4381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接连接符 25"/>
          <p:cNvCxnSpPr>
            <a:cxnSpLocks noChangeShapeType="1"/>
          </p:cNvCxnSpPr>
          <p:nvPr/>
        </p:nvCxnSpPr>
        <p:spPr bwMode="auto">
          <a:xfrm>
            <a:off x="1945999" y="3503077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文本框 45"/>
          <p:cNvSpPr txBox="1">
            <a:spLocks noChangeArrowheads="1"/>
          </p:cNvSpPr>
          <p:nvPr/>
        </p:nvSpPr>
        <p:spPr bwMode="auto">
          <a:xfrm>
            <a:off x="2894141" y="2201971"/>
            <a:ext cx="1348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8" name="Group 119"/>
          <p:cNvGrpSpPr/>
          <p:nvPr/>
        </p:nvGrpSpPr>
        <p:grpSpPr bwMode="auto">
          <a:xfrm>
            <a:off x="5856431" y="3461622"/>
            <a:ext cx="2173817" cy="632882"/>
            <a:chOff x="1527" y="3793"/>
            <a:chExt cx="1027" cy="299"/>
          </a:xfrm>
        </p:grpSpPr>
        <p:pic>
          <p:nvPicPr>
            <p:cNvPr id="13335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36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13337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13338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5 4 0</a:t>
                </a:r>
              </a:p>
            </p:txBody>
          </p:sp>
        </p:grpSp>
      </p:grpSp>
      <p:sp>
        <p:nvSpPr>
          <p:cNvPr id="33" name="文本框 24"/>
          <p:cNvSpPr txBox="1">
            <a:spLocks noChangeArrowheads="1"/>
          </p:cNvSpPr>
          <p:nvPr/>
        </p:nvSpPr>
        <p:spPr bwMode="auto">
          <a:xfrm>
            <a:off x="6563397" y="3901902"/>
            <a:ext cx="6836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4" name="直接连接符 33"/>
          <p:cNvCxnSpPr>
            <a:cxnSpLocks noChangeShapeType="1"/>
          </p:cNvCxnSpPr>
          <p:nvPr/>
        </p:nvCxnSpPr>
        <p:spPr bwMode="auto">
          <a:xfrm>
            <a:off x="6563397" y="4443768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文本框 26"/>
          <p:cNvSpPr txBox="1">
            <a:spLocks noChangeArrowheads="1"/>
          </p:cNvSpPr>
          <p:nvPr/>
        </p:nvSpPr>
        <p:spPr bwMode="auto">
          <a:xfrm>
            <a:off x="6567630" y="4392969"/>
            <a:ext cx="770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27"/>
          <p:cNvSpPr txBox="1">
            <a:spLocks noChangeArrowheads="1"/>
          </p:cNvSpPr>
          <p:nvPr/>
        </p:nvSpPr>
        <p:spPr bwMode="auto">
          <a:xfrm>
            <a:off x="6878781" y="2964218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28"/>
          <p:cNvSpPr txBox="1">
            <a:spLocks noChangeArrowheads="1"/>
          </p:cNvSpPr>
          <p:nvPr/>
        </p:nvSpPr>
        <p:spPr bwMode="auto">
          <a:xfrm>
            <a:off x="6584564" y="2959985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29"/>
          <p:cNvSpPr txBox="1">
            <a:spLocks noChangeArrowheads="1"/>
          </p:cNvSpPr>
          <p:nvPr/>
        </p:nvSpPr>
        <p:spPr bwMode="auto">
          <a:xfrm>
            <a:off x="6783530" y="4390852"/>
            <a:ext cx="950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框 33"/>
          <p:cNvSpPr txBox="1">
            <a:spLocks noChangeArrowheads="1"/>
          </p:cNvSpPr>
          <p:nvPr/>
        </p:nvSpPr>
        <p:spPr bwMode="auto">
          <a:xfrm>
            <a:off x="6580330" y="4816302"/>
            <a:ext cx="1170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0" name="直接连接符 39"/>
          <p:cNvCxnSpPr>
            <a:cxnSpLocks noChangeShapeType="1"/>
          </p:cNvCxnSpPr>
          <p:nvPr/>
        </p:nvCxnSpPr>
        <p:spPr bwMode="auto">
          <a:xfrm>
            <a:off x="6525298" y="5406851"/>
            <a:ext cx="105621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文本框 35"/>
          <p:cNvSpPr txBox="1">
            <a:spLocks noChangeArrowheads="1"/>
          </p:cNvSpPr>
          <p:nvPr/>
        </p:nvSpPr>
        <p:spPr bwMode="auto">
          <a:xfrm>
            <a:off x="6839622" y="5377218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2" name="直接连接符 41"/>
          <p:cNvCxnSpPr>
            <a:cxnSpLocks noChangeShapeType="1"/>
          </p:cNvCxnSpPr>
          <p:nvPr/>
        </p:nvCxnSpPr>
        <p:spPr bwMode="auto">
          <a:xfrm>
            <a:off x="7147597" y="3539924"/>
            <a:ext cx="349251" cy="4381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直接连接符 42"/>
          <p:cNvCxnSpPr>
            <a:cxnSpLocks noChangeShapeType="1"/>
          </p:cNvCxnSpPr>
          <p:nvPr/>
        </p:nvCxnSpPr>
        <p:spPr bwMode="auto">
          <a:xfrm>
            <a:off x="6113854" y="3519910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文本框 45"/>
          <p:cNvSpPr txBox="1">
            <a:spLocks noChangeArrowheads="1"/>
          </p:cNvSpPr>
          <p:nvPr/>
        </p:nvSpPr>
        <p:spPr bwMode="auto">
          <a:xfrm>
            <a:off x="6943340" y="2162395"/>
            <a:ext cx="1348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  <p:bldP spid="22" grpId="0"/>
      <p:bldP spid="24" grpId="0"/>
      <p:bldP spid="27" grpId="0"/>
      <p:bldP spid="33" grpId="0"/>
      <p:bldP spid="35" grpId="0"/>
      <p:bldP spid="36" grpId="0"/>
      <p:bldP spid="37" grpId="0"/>
      <p:bldP spid="38" grpId="0"/>
      <p:bldP spid="39" grpId="0"/>
      <p:bldP spid="41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8"/>
          <p:cNvSpPr txBox="1">
            <a:spLocks noChangeArrowheads="1"/>
          </p:cNvSpPr>
          <p:nvPr/>
        </p:nvSpPr>
        <p:spPr bwMode="auto">
          <a:xfrm>
            <a:off x="548487" y="1153724"/>
            <a:ext cx="1656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P88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</a:t>
            </a:r>
          </a:p>
        </p:txBody>
      </p:sp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660400" y="1944914"/>
            <a:ext cx="10560051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        670÷30                                  980÷50 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Group 119"/>
          <p:cNvGrpSpPr/>
          <p:nvPr/>
        </p:nvGrpSpPr>
        <p:grpSpPr bwMode="auto">
          <a:xfrm>
            <a:off x="1362276" y="3137423"/>
            <a:ext cx="2173817" cy="632882"/>
            <a:chOff x="1527" y="3793"/>
            <a:chExt cx="1027" cy="299"/>
          </a:xfrm>
        </p:grpSpPr>
        <p:pic>
          <p:nvPicPr>
            <p:cNvPr id="14342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43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14344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14345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6 7 0</a:t>
                </a:r>
              </a:p>
            </p:txBody>
          </p:sp>
        </p:grpSp>
      </p:grpSp>
      <p:sp>
        <p:nvSpPr>
          <p:cNvPr id="43" name="文本框 24"/>
          <p:cNvSpPr txBox="1">
            <a:spLocks noChangeArrowheads="1"/>
          </p:cNvSpPr>
          <p:nvPr/>
        </p:nvSpPr>
        <p:spPr bwMode="auto">
          <a:xfrm>
            <a:off x="2069243" y="3577703"/>
            <a:ext cx="6836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4" name="直接连接符 43"/>
          <p:cNvCxnSpPr>
            <a:cxnSpLocks noChangeShapeType="1"/>
          </p:cNvCxnSpPr>
          <p:nvPr/>
        </p:nvCxnSpPr>
        <p:spPr bwMode="auto">
          <a:xfrm>
            <a:off x="2069243" y="4119569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文本框 27"/>
          <p:cNvSpPr txBox="1">
            <a:spLocks noChangeArrowheads="1"/>
          </p:cNvSpPr>
          <p:nvPr/>
        </p:nvSpPr>
        <p:spPr bwMode="auto">
          <a:xfrm>
            <a:off x="2405793" y="2640019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文本框 28"/>
          <p:cNvSpPr txBox="1">
            <a:spLocks noChangeArrowheads="1"/>
          </p:cNvSpPr>
          <p:nvPr/>
        </p:nvSpPr>
        <p:spPr bwMode="auto">
          <a:xfrm>
            <a:off x="2090409" y="2635786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文本框 29"/>
          <p:cNvSpPr txBox="1">
            <a:spLocks noChangeArrowheads="1"/>
          </p:cNvSpPr>
          <p:nvPr/>
        </p:nvSpPr>
        <p:spPr bwMode="auto">
          <a:xfrm>
            <a:off x="2289375" y="4066653"/>
            <a:ext cx="950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文本框 33"/>
          <p:cNvSpPr txBox="1">
            <a:spLocks noChangeArrowheads="1"/>
          </p:cNvSpPr>
          <p:nvPr/>
        </p:nvSpPr>
        <p:spPr bwMode="auto">
          <a:xfrm>
            <a:off x="2384627" y="4492103"/>
            <a:ext cx="1170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50" name="直接连接符 49"/>
          <p:cNvCxnSpPr>
            <a:cxnSpLocks noChangeShapeType="1"/>
          </p:cNvCxnSpPr>
          <p:nvPr/>
        </p:nvCxnSpPr>
        <p:spPr bwMode="auto">
          <a:xfrm>
            <a:off x="2031143" y="5082652"/>
            <a:ext cx="105621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文本框 35"/>
          <p:cNvSpPr txBox="1">
            <a:spLocks noChangeArrowheads="1"/>
          </p:cNvSpPr>
          <p:nvPr/>
        </p:nvSpPr>
        <p:spPr bwMode="auto">
          <a:xfrm>
            <a:off x="2384626" y="5050903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52" name="直接连接符 51"/>
          <p:cNvCxnSpPr>
            <a:cxnSpLocks noChangeShapeType="1"/>
          </p:cNvCxnSpPr>
          <p:nvPr/>
        </p:nvCxnSpPr>
        <p:spPr bwMode="auto">
          <a:xfrm>
            <a:off x="2669670" y="3250395"/>
            <a:ext cx="349251" cy="4381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直接连接符 52"/>
          <p:cNvCxnSpPr>
            <a:cxnSpLocks noChangeShapeType="1"/>
          </p:cNvCxnSpPr>
          <p:nvPr/>
        </p:nvCxnSpPr>
        <p:spPr bwMode="auto">
          <a:xfrm>
            <a:off x="1573663" y="3167056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文本框 45"/>
          <p:cNvSpPr txBox="1">
            <a:spLocks noChangeArrowheads="1"/>
          </p:cNvSpPr>
          <p:nvPr/>
        </p:nvSpPr>
        <p:spPr bwMode="auto">
          <a:xfrm>
            <a:off x="2860877" y="1926807"/>
            <a:ext cx="246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=22……10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983032" y="192428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5" name="Group 119"/>
          <p:cNvGrpSpPr/>
          <p:nvPr/>
        </p:nvGrpSpPr>
        <p:grpSpPr bwMode="auto">
          <a:xfrm>
            <a:off x="6410526" y="3137423"/>
            <a:ext cx="2175933" cy="632882"/>
            <a:chOff x="1527" y="3793"/>
            <a:chExt cx="1027" cy="299"/>
          </a:xfrm>
        </p:grpSpPr>
        <p:pic>
          <p:nvPicPr>
            <p:cNvPr id="14359" name="图片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" y="3807"/>
              <a:ext cx="651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60" name="Group 115"/>
            <p:cNvGrpSpPr/>
            <p:nvPr/>
          </p:nvGrpSpPr>
          <p:grpSpPr bwMode="auto">
            <a:xfrm>
              <a:off x="1527" y="3793"/>
              <a:ext cx="1027" cy="254"/>
              <a:chOff x="166" y="2478"/>
              <a:chExt cx="1027" cy="254"/>
            </a:xfrm>
          </p:grpSpPr>
          <p:sp>
            <p:nvSpPr>
              <p:cNvPr id="14361" name="Text Box 29"/>
              <p:cNvSpPr txBox="1">
                <a:spLocks noChangeArrowheads="1"/>
              </p:cNvSpPr>
              <p:nvPr/>
            </p:nvSpPr>
            <p:spPr bwMode="auto">
              <a:xfrm>
                <a:off x="166" y="2479"/>
                <a:ext cx="393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50</a:t>
                </a:r>
              </a:p>
            </p:txBody>
          </p:sp>
          <p:sp>
            <p:nvSpPr>
              <p:cNvPr id="14362" name="Text Box 30"/>
              <p:cNvSpPr txBox="1">
                <a:spLocks noChangeArrowheads="1"/>
              </p:cNvSpPr>
              <p:nvPr/>
            </p:nvSpPr>
            <p:spPr bwMode="auto">
              <a:xfrm>
                <a:off x="508" y="2478"/>
                <a:ext cx="68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9 8 0</a:t>
                </a:r>
              </a:p>
            </p:txBody>
          </p:sp>
        </p:grpSp>
      </p:grpSp>
      <p:sp>
        <p:nvSpPr>
          <p:cNvPr id="60" name="文本框 24"/>
          <p:cNvSpPr txBox="1">
            <a:spLocks noChangeArrowheads="1"/>
          </p:cNvSpPr>
          <p:nvPr/>
        </p:nvSpPr>
        <p:spPr bwMode="auto">
          <a:xfrm>
            <a:off x="7117493" y="3577703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1" name="直接连接符 60"/>
          <p:cNvCxnSpPr>
            <a:cxnSpLocks noChangeShapeType="1"/>
          </p:cNvCxnSpPr>
          <p:nvPr/>
        </p:nvCxnSpPr>
        <p:spPr bwMode="auto">
          <a:xfrm>
            <a:off x="7117493" y="4119569"/>
            <a:ext cx="10541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文本框 26"/>
          <p:cNvSpPr txBox="1">
            <a:spLocks noChangeArrowheads="1"/>
          </p:cNvSpPr>
          <p:nvPr/>
        </p:nvSpPr>
        <p:spPr bwMode="auto">
          <a:xfrm>
            <a:off x="7121726" y="4068770"/>
            <a:ext cx="770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文本框 27"/>
          <p:cNvSpPr txBox="1">
            <a:spLocks noChangeArrowheads="1"/>
          </p:cNvSpPr>
          <p:nvPr/>
        </p:nvSpPr>
        <p:spPr bwMode="auto">
          <a:xfrm>
            <a:off x="7434993" y="2640019"/>
            <a:ext cx="67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文本框 28"/>
          <p:cNvSpPr txBox="1">
            <a:spLocks noChangeArrowheads="1"/>
          </p:cNvSpPr>
          <p:nvPr/>
        </p:nvSpPr>
        <p:spPr bwMode="auto">
          <a:xfrm>
            <a:off x="7138660" y="2635786"/>
            <a:ext cx="39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5" name="文本框 29"/>
          <p:cNvSpPr txBox="1">
            <a:spLocks noChangeArrowheads="1"/>
          </p:cNvSpPr>
          <p:nvPr/>
        </p:nvSpPr>
        <p:spPr bwMode="auto">
          <a:xfrm>
            <a:off x="7337627" y="4066653"/>
            <a:ext cx="952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6" name="文本框 33"/>
          <p:cNvSpPr txBox="1">
            <a:spLocks noChangeArrowheads="1"/>
          </p:cNvSpPr>
          <p:nvPr/>
        </p:nvSpPr>
        <p:spPr bwMode="auto">
          <a:xfrm>
            <a:off x="7134427" y="4492103"/>
            <a:ext cx="1172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7" name="直接连接符 66"/>
          <p:cNvCxnSpPr>
            <a:cxnSpLocks noChangeShapeType="1"/>
          </p:cNvCxnSpPr>
          <p:nvPr/>
        </p:nvCxnSpPr>
        <p:spPr bwMode="auto">
          <a:xfrm>
            <a:off x="7079393" y="5082652"/>
            <a:ext cx="105833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文本框 35"/>
          <p:cNvSpPr txBox="1">
            <a:spLocks noChangeArrowheads="1"/>
          </p:cNvSpPr>
          <p:nvPr/>
        </p:nvSpPr>
        <p:spPr bwMode="auto">
          <a:xfrm>
            <a:off x="7371493" y="5050902"/>
            <a:ext cx="766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9" name="直接连接符 68"/>
          <p:cNvCxnSpPr>
            <a:cxnSpLocks noChangeShapeType="1"/>
          </p:cNvCxnSpPr>
          <p:nvPr/>
        </p:nvCxnSpPr>
        <p:spPr bwMode="auto">
          <a:xfrm>
            <a:off x="7692439" y="3267605"/>
            <a:ext cx="351367" cy="4381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直接连接符 69"/>
          <p:cNvCxnSpPr>
            <a:cxnSpLocks noChangeShapeType="1"/>
          </p:cNvCxnSpPr>
          <p:nvPr/>
        </p:nvCxnSpPr>
        <p:spPr bwMode="auto">
          <a:xfrm>
            <a:off x="6663821" y="3182930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文本框 45"/>
          <p:cNvSpPr txBox="1">
            <a:spLocks noChangeArrowheads="1"/>
          </p:cNvSpPr>
          <p:nvPr/>
        </p:nvSpPr>
        <p:spPr bwMode="auto">
          <a:xfrm>
            <a:off x="6828569" y="1915512"/>
            <a:ext cx="2796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=19……30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矩形 71"/>
          <p:cNvSpPr>
            <a:spLocks noChangeArrowheads="1"/>
          </p:cNvSpPr>
          <p:nvPr/>
        </p:nvSpPr>
        <p:spPr bwMode="auto">
          <a:xfrm>
            <a:off x="7955561" y="191551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8" grpId="0"/>
      <p:bldP spid="49" grpId="0"/>
      <p:bldP spid="51" grpId="0"/>
      <p:bldP spid="51" grpId="1"/>
      <p:bldP spid="54" grpId="0"/>
      <p:bldP spid="3" grpId="0"/>
      <p:bldP spid="60" grpId="0"/>
      <p:bldP spid="62" grpId="0"/>
      <p:bldP spid="63" grpId="0"/>
      <p:bldP spid="64" grpId="0"/>
      <p:bldP spid="65" grpId="0"/>
      <p:bldP spid="66" grpId="0"/>
      <p:bldP spid="68" grpId="0"/>
      <p:bldP spid="68" grpId="1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8"/>
          <p:cNvSpPr txBox="1">
            <a:spLocks noChangeArrowheads="1"/>
          </p:cNvSpPr>
          <p:nvPr/>
        </p:nvSpPr>
        <p:spPr bwMode="auto">
          <a:xfrm>
            <a:off x="658813" y="1120682"/>
            <a:ext cx="168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P88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658813" y="1701449"/>
            <a:ext cx="10560051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在（   ）里填上适当的数，使计算简便。</a:t>
            </a:r>
          </a:p>
        </p:txBody>
      </p:sp>
      <p:grpSp>
        <p:nvGrpSpPr>
          <p:cNvPr id="15365" name="组合 10"/>
          <p:cNvGrpSpPr/>
          <p:nvPr/>
        </p:nvGrpSpPr>
        <p:grpSpPr bwMode="auto">
          <a:xfrm>
            <a:off x="1498947" y="2447223"/>
            <a:ext cx="3733800" cy="1600570"/>
            <a:chOff x="1115616" y="2996952"/>
            <a:chExt cx="2798761" cy="1200699"/>
          </a:xfrm>
        </p:grpSpPr>
        <p:sp>
          <p:nvSpPr>
            <p:cNvPr id="15366" name="文本框 8"/>
            <p:cNvSpPr txBox="1">
              <a:spLocks noChangeArrowheads="1"/>
            </p:cNvSpPr>
            <p:nvPr/>
          </p:nvSpPr>
          <p:spPr bwMode="auto">
            <a:xfrm>
              <a:off x="1788051" y="3851324"/>
              <a:ext cx="1238002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  90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67" name="文本框 4"/>
            <p:cNvSpPr txBox="1">
              <a:spLocks noChangeArrowheads="1"/>
            </p:cNvSpPr>
            <p:nvPr/>
          </p:nvSpPr>
          <p:spPr bwMode="auto">
            <a:xfrm>
              <a:off x="1115616" y="2996952"/>
              <a:ext cx="2798761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180  ÷  45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cxnSp>
          <p:nvCxnSpPr>
            <p:cNvPr id="15368" name="直接箭头连接符 6"/>
            <p:cNvCxnSpPr>
              <a:cxnSpLocks noChangeShapeType="1"/>
            </p:cNvCxnSpPr>
            <p:nvPr/>
          </p:nvCxnSpPr>
          <p:spPr bwMode="auto">
            <a:xfrm>
              <a:off x="151474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9" name="直接箭头连接符 18"/>
            <p:cNvCxnSpPr>
              <a:cxnSpLocks noChangeShapeType="1"/>
            </p:cNvCxnSpPr>
            <p:nvPr/>
          </p:nvCxnSpPr>
          <p:spPr bwMode="auto">
            <a:xfrm>
              <a:off x="253713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0" name="文本框 7"/>
            <p:cNvSpPr txBox="1">
              <a:spLocks noChangeArrowheads="1"/>
            </p:cNvSpPr>
            <p:nvPr/>
          </p:nvSpPr>
          <p:spPr bwMode="auto">
            <a:xfrm>
              <a:off x="2558791" y="3437389"/>
              <a:ext cx="1094753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1" name="文本框 20"/>
            <p:cNvSpPr txBox="1">
              <a:spLocks noChangeArrowheads="1"/>
            </p:cNvSpPr>
            <p:nvPr/>
          </p:nvSpPr>
          <p:spPr bwMode="auto">
            <a:xfrm>
              <a:off x="1514743" y="3437389"/>
              <a:ext cx="1146856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×(    )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2" name="组合 10"/>
          <p:cNvGrpSpPr/>
          <p:nvPr/>
        </p:nvGrpSpPr>
        <p:grpSpPr bwMode="auto">
          <a:xfrm>
            <a:off x="6263563" y="2453573"/>
            <a:ext cx="3733800" cy="1600570"/>
            <a:chOff x="1115616" y="2996952"/>
            <a:chExt cx="2798761" cy="1200699"/>
          </a:xfrm>
        </p:grpSpPr>
        <p:sp>
          <p:nvSpPr>
            <p:cNvPr id="15373" name="文本框 8"/>
            <p:cNvSpPr txBox="1">
              <a:spLocks noChangeArrowheads="1"/>
            </p:cNvSpPr>
            <p:nvPr/>
          </p:nvSpPr>
          <p:spPr bwMode="auto">
            <a:xfrm>
              <a:off x="1799850" y="3851324"/>
              <a:ext cx="1038314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   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4" name="文本框 4"/>
            <p:cNvSpPr txBox="1">
              <a:spLocks noChangeArrowheads="1"/>
            </p:cNvSpPr>
            <p:nvPr/>
          </p:nvSpPr>
          <p:spPr bwMode="auto">
            <a:xfrm>
              <a:off x="1115616" y="2996952"/>
              <a:ext cx="2798761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450  ÷  18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cxnSp>
          <p:nvCxnSpPr>
            <p:cNvPr id="15375" name="直接箭头连接符 6"/>
            <p:cNvCxnSpPr>
              <a:cxnSpLocks noChangeShapeType="1"/>
            </p:cNvCxnSpPr>
            <p:nvPr/>
          </p:nvCxnSpPr>
          <p:spPr bwMode="auto">
            <a:xfrm>
              <a:off x="151474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直接箭头连接符 18"/>
            <p:cNvCxnSpPr>
              <a:cxnSpLocks noChangeShapeType="1"/>
            </p:cNvCxnSpPr>
            <p:nvPr/>
          </p:nvCxnSpPr>
          <p:spPr bwMode="auto">
            <a:xfrm>
              <a:off x="253713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7" name="文本框 7"/>
            <p:cNvSpPr txBox="1">
              <a:spLocks noChangeArrowheads="1"/>
            </p:cNvSpPr>
            <p:nvPr/>
          </p:nvSpPr>
          <p:spPr bwMode="auto">
            <a:xfrm>
              <a:off x="2558791" y="3437389"/>
              <a:ext cx="1094753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÷9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8" name="文本框 20"/>
            <p:cNvSpPr txBox="1">
              <a:spLocks noChangeArrowheads="1"/>
            </p:cNvSpPr>
            <p:nvPr/>
          </p:nvSpPr>
          <p:spPr bwMode="auto">
            <a:xfrm>
              <a:off x="1514743" y="3437389"/>
              <a:ext cx="1146856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÷(    )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9" name="组合 10"/>
          <p:cNvGrpSpPr/>
          <p:nvPr/>
        </p:nvGrpSpPr>
        <p:grpSpPr bwMode="auto">
          <a:xfrm>
            <a:off x="1516849" y="4339952"/>
            <a:ext cx="3733800" cy="1726618"/>
            <a:chOff x="1137752" y="3002079"/>
            <a:chExt cx="2798761" cy="1295256"/>
          </a:xfrm>
        </p:grpSpPr>
        <p:sp>
          <p:nvSpPr>
            <p:cNvPr id="15380" name="文本框 8"/>
            <p:cNvSpPr txBox="1">
              <a:spLocks noChangeArrowheads="1"/>
            </p:cNvSpPr>
            <p:nvPr/>
          </p:nvSpPr>
          <p:spPr bwMode="auto">
            <a:xfrm>
              <a:off x="1811905" y="3951008"/>
              <a:ext cx="1238002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1" name="文本框 4"/>
            <p:cNvSpPr txBox="1">
              <a:spLocks noChangeArrowheads="1"/>
            </p:cNvSpPr>
            <p:nvPr/>
          </p:nvSpPr>
          <p:spPr bwMode="auto">
            <a:xfrm>
              <a:off x="1137752" y="3002079"/>
              <a:ext cx="2798761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120  ÷  15 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cxnSp>
          <p:nvCxnSpPr>
            <p:cNvPr id="15382" name="直接箭头连接符 6"/>
            <p:cNvCxnSpPr>
              <a:cxnSpLocks noChangeShapeType="1"/>
            </p:cNvCxnSpPr>
            <p:nvPr/>
          </p:nvCxnSpPr>
          <p:spPr bwMode="auto">
            <a:xfrm>
              <a:off x="151474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3" name="直接箭头连接符 18"/>
            <p:cNvCxnSpPr>
              <a:cxnSpLocks noChangeShapeType="1"/>
            </p:cNvCxnSpPr>
            <p:nvPr/>
          </p:nvCxnSpPr>
          <p:spPr bwMode="auto">
            <a:xfrm>
              <a:off x="253713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4" name="文本框 7"/>
            <p:cNvSpPr txBox="1">
              <a:spLocks noChangeArrowheads="1"/>
            </p:cNvSpPr>
            <p:nvPr/>
          </p:nvSpPr>
          <p:spPr bwMode="auto">
            <a:xfrm>
              <a:off x="2558791" y="3437389"/>
              <a:ext cx="1157541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×(    )</a:t>
              </a:r>
            </a:p>
          </p:txBody>
        </p:sp>
        <p:sp>
          <p:nvSpPr>
            <p:cNvPr id="15385" name="文本框 20"/>
            <p:cNvSpPr txBox="1">
              <a:spLocks noChangeArrowheads="1"/>
            </p:cNvSpPr>
            <p:nvPr/>
          </p:nvSpPr>
          <p:spPr bwMode="auto">
            <a:xfrm>
              <a:off x="1514743" y="3437389"/>
              <a:ext cx="1146856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×(    )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86" name="组合 10"/>
          <p:cNvGrpSpPr/>
          <p:nvPr/>
        </p:nvGrpSpPr>
        <p:grpSpPr bwMode="auto">
          <a:xfrm>
            <a:off x="6251934" y="4333116"/>
            <a:ext cx="3733800" cy="1795647"/>
            <a:chOff x="1115616" y="2996952"/>
            <a:chExt cx="2798761" cy="1347040"/>
          </a:xfrm>
        </p:grpSpPr>
        <p:sp>
          <p:nvSpPr>
            <p:cNvPr id="15387" name="文本框 8"/>
            <p:cNvSpPr txBox="1">
              <a:spLocks noChangeArrowheads="1"/>
            </p:cNvSpPr>
            <p:nvPr/>
          </p:nvSpPr>
          <p:spPr bwMode="auto">
            <a:xfrm>
              <a:off x="1845859" y="3997665"/>
              <a:ext cx="1238002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8" name="文本框 4"/>
            <p:cNvSpPr txBox="1">
              <a:spLocks noChangeArrowheads="1"/>
            </p:cNvSpPr>
            <p:nvPr/>
          </p:nvSpPr>
          <p:spPr bwMode="auto">
            <a:xfrm>
              <a:off x="1115616" y="2996952"/>
              <a:ext cx="2798761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210  ÷  42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cxnSp>
          <p:nvCxnSpPr>
            <p:cNvPr id="15389" name="直接箭头连接符 6"/>
            <p:cNvCxnSpPr>
              <a:cxnSpLocks noChangeShapeType="1"/>
            </p:cNvCxnSpPr>
            <p:nvPr/>
          </p:nvCxnSpPr>
          <p:spPr bwMode="auto">
            <a:xfrm>
              <a:off x="151474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0" name="直接箭头连接符 18"/>
            <p:cNvCxnSpPr>
              <a:cxnSpLocks noChangeShapeType="1"/>
            </p:cNvCxnSpPr>
            <p:nvPr/>
          </p:nvCxnSpPr>
          <p:spPr bwMode="auto">
            <a:xfrm>
              <a:off x="2537133" y="3423642"/>
              <a:ext cx="0" cy="463986"/>
            </a:xfrm>
            <a:prstGeom prst="straightConnector1">
              <a:avLst/>
            </a:prstGeom>
            <a:noFill/>
            <a:ln w="28575">
              <a:solidFill>
                <a:srgbClr val="3399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1" name="文本框 7"/>
            <p:cNvSpPr txBox="1">
              <a:spLocks noChangeArrowheads="1"/>
            </p:cNvSpPr>
            <p:nvPr/>
          </p:nvSpPr>
          <p:spPr bwMode="auto">
            <a:xfrm>
              <a:off x="2558791" y="3437389"/>
              <a:ext cx="1094753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÷(    )</a:t>
              </a:r>
            </a:p>
          </p:txBody>
        </p:sp>
        <p:sp>
          <p:nvSpPr>
            <p:cNvPr id="15392" name="文本框 20"/>
            <p:cNvSpPr txBox="1">
              <a:spLocks noChangeArrowheads="1"/>
            </p:cNvSpPr>
            <p:nvPr/>
          </p:nvSpPr>
          <p:spPr bwMode="auto">
            <a:xfrm>
              <a:off x="1514743" y="3437389"/>
              <a:ext cx="1146856" cy="3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÷(    )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15393" name="直接连接符 6"/>
          <p:cNvCxnSpPr>
            <a:cxnSpLocks noChangeShapeType="1"/>
          </p:cNvCxnSpPr>
          <p:nvPr/>
        </p:nvCxnSpPr>
        <p:spPr bwMode="auto">
          <a:xfrm>
            <a:off x="1693680" y="4070706"/>
            <a:ext cx="7027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直接连接符 6"/>
          <p:cNvCxnSpPr>
            <a:cxnSpLocks noChangeShapeType="1"/>
          </p:cNvCxnSpPr>
          <p:nvPr/>
        </p:nvCxnSpPr>
        <p:spPr bwMode="auto">
          <a:xfrm>
            <a:off x="6545080" y="4070706"/>
            <a:ext cx="7027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直接连接符 6"/>
          <p:cNvCxnSpPr>
            <a:cxnSpLocks noChangeShapeType="1"/>
          </p:cNvCxnSpPr>
          <p:nvPr/>
        </p:nvCxnSpPr>
        <p:spPr bwMode="auto">
          <a:xfrm>
            <a:off x="1682051" y="6017983"/>
            <a:ext cx="7027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6" name="直接连接符 6"/>
          <p:cNvCxnSpPr>
            <a:cxnSpLocks noChangeShapeType="1"/>
          </p:cNvCxnSpPr>
          <p:nvPr/>
        </p:nvCxnSpPr>
        <p:spPr bwMode="auto">
          <a:xfrm>
            <a:off x="3032485" y="6017983"/>
            <a:ext cx="7027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7" name="直接连接符 6"/>
          <p:cNvCxnSpPr>
            <a:cxnSpLocks noChangeShapeType="1"/>
          </p:cNvCxnSpPr>
          <p:nvPr/>
        </p:nvCxnSpPr>
        <p:spPr bwMode="auto">
          <a:xfrm>
            <a:off x="6533451" y="6017983"/>
            <a:ext cx="7027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8" name="直接连接符 6"/>
          <p:cNvCxnSpPr>
            <a:cxnSpLocks noChangeShapeType="1"/>
          </p:cNvCxnSpPr>
          <p:nvPr/>
        </p:nvCxnSpPr>
        <p:spPr bwMode="auto">
          <a:xfrm>
            <a:off x="7805567" y="6017983"/>
            <a:ext cx="7027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文本框 53"/>
          <p:cNvSpPr txBox="1">
            <a:spLocks noChangeArrowheads="1"/>
          </p:cNvSpPr>
          <p:nvPr/>
        </p:nvSpPr>
        <p:spPr bwMode="auto">
          <a:xfrm>
            <a:off x="1653188" y="3617472"/>
            <a:ext cx="1261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8" name="文本框 9"/>
          <p:cNvSpPr txBox="1">
            <a:spLocks noChangeArrowheads="1"/>
          </p:cNvSpPr>
          <p:nvPr/>
        </p:nvSpPr>
        <p:spPr bwMode="auto">
          <a:xfrm>
            <a:off x="2502052" y="3037190"/>
            <a:ext cx="480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" name="文本框 54"/>
          <p:cNvSpPr txBox="1">
            <a:spLocks noChangeArrowheads="1"/>
          </p:cNvSpPr>
          <p:nvPr/>
        </p:nvSpPr>
        <p:spPr bwMode="auto">
          <a:xfrm>
            <a:off x="3560579" y="2424620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0" name="文本框 63"/>
          <p:cNvSpPr txBox="1">
            <a:spLocks noChangeArrowheads="1"/>
          </p:cNvSpPr>
          <p:nvPr/>
        </p:nvSpPr>
        <p:spPr bwMode="auto">
          <a:xfrm>
            <a:off x="6623240" y="3599878"/>
            <a:ext cx="893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1" name="文本框 62"/>
          <p:cNvSpPr txBox="1">
            <a:spLocks noChangeArrowheads="1"/>
          </p:cNvSpPr>
          <p:nvPr/>
        </p:nvSpPr>
        <p:spPr bwMode="auto">
          <a:xfrm>
            <a:off x="7237773" y="3067106"/>
            <a:ext cx="480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" name="文本框 64"/>
          <p:cNvSpPr txBox="1">
            <a:spLocks noChangeArrowheads="1"/>
          </p:cNvSpPr>
          <p:nvPr/>
        </p:nvSpPr>
        <p:spPr bwMode="auto">
          <a:xfrm>
            <a:off x="8222538" y="2432240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3" name="文本框 65"/>
          <p:cNvSpPr txBox="1">
            <a:spLocks noChangeArrowheads="1"/>
          </p:cNvSpPr>
          <p:nvPr/>
        </p:nvSpPr>
        <p:spPr bwMode="auto">
          <a:xfrm>
            <a:off x="2463299" y="4938559"/>
            <a:ext cx="480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4" name="文本框 66"/>
          <p:cNvSpPr txBox="1">
            <a:spLocks noChangeArrowheads="1"/>
          </p:cNvSpPr>
          <p:nvPr/>
        </p:nvSpPr>
        <p:spPr bwMode="auto">
          <a:xfrm>
            <a:off x="1728543" y="5604904"/>
            <a:ext cx="1481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5" name="文本框 67"/>
          <p:cNvSpPr txBox="1">
            <a:spLocks noChangeArrowheads="1"/>
          </p:cNvSpPr>
          <p:nvPr/>
        </p:nvSpPr>
        <p:spPr bwMode="auto">
          <a:xfrm>
            <a:off x="3519664" y="4301772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6" name="文本框 75"/>
          <p:cNvSpPr txBox="1">
            <a:spLocks noChangeArrowheads="1"/>
          </p:cNvSpPr>
          <p:nvPr/>
        </p:nvSpPr>
        <p:spPr bwMode="auto">
          <a:xfrm>
            <a:off x="3901803" y="4914598"/>
            <a:ext cx="406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7" name="文本框 76"/>
          <p:cNvSpPr txBox="1">
            <a:spLocks noChangeArrowheads="1"/>
          </p:cNvSpPr>
          <p:nvPr/>
        </p:nvSpPr>
        <p:spPr bwMode="auto">
          <a:xfrm>
            <a:off x="3069755" y="5556317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8" name="文本框 77"/>
          <p:cNvSpPr txBox="1">
            <a:spLocks noChangeArrowheads="1"/>
          </p:cNvSpPr>
          <p:nvPr/>
        </p:nvSpPr>
        <p:spPr bwMode="auto">
          <a:xfrm>
            <a:off x="7228143" y="4956063"/>
            <a:ext cx="480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9" name="文本框 78"/>
          <p:cNvSpPr txBox="1">
            <a:spLocks noChangeArrowheads="1"/>
          </p:cNvSpPr>
          <p:nvPr/>
        </p:nvSpPr>
        <p:spPr bwMode="auto">
          <a:xfrm>
            <a:off x="6598877" y="5640751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文本框 79"/>
          <p:cNvSpPr txBox="1">
            <a:spLocks noChangeArrowheads="1"/>
          </p:cNvSpPr>
          <p:nvPr/>
        </p:nvSpPr>
        <p:spPr bwMode="auto">
          <a:xfrm>
            <a:off x="8311451" y="4316552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文本框 80"/>
          <p:cNvSpPr txBox="1">
            <a:spLocks noChangeArrowheads="1"/>
          </p:cNvSpPr>
          <p:nvPr/>
        </p:nvSpPr>
        <p:spPr bwMode="auto">
          <a:xfrm>
            <a:off x="8621229" y="4938558"/>
            <a:ext cx="480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" name="文本框 81"/>
          <p:cNvSpPr txBox="1">
            <a:spLocks noChangeArrowheads="1"/>
          </p:cNvSpPr>
          <p:nvPr/>
        </p:nvSpPr>
        <p:spPr bwMode="auto">
          <a:xfrm>
            <a:off x="7894467" y="5612721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3"/>
          <p:cNvSpPr txBox="1">
            <a:spLocks noChangeArrowheads="1"/>
          </p:cNvSpPr>
          <p:nvPr/>
        </p:nvSpPr>
        <p:spPr bwMode="auto">
          <a:xfrm>
            <a:off x="619867" y="1259250"/>
            <a:ext cx="3746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页练习十七第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619867" y="1884796"/>
            <a:ext cx="10752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）很快说出下面各题的得数。</a:t>
            </a:r>
          </a:p>
        </p:txBody>
      </p:sp>
      <p:sp>
        <p:nvSpPr>
          <p:cNvPr id="16388" name="矩形 4"/>
          <p:cNvSpPr>
            <a:spLocks noChangeArrowheads="1"/>
          </p:cNvSpPr>
          <p:nvPr/>
        </p:nvSpPr>
        <p:spPr bwMode="auto">
          <a:xfrm>
            <a:off x="1708151" y="2595879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120÷30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9" name="矩形 17"/>
          <p:cNvSpPr>
            <a:spLocks noChangeArrowheads="1"/>
          </p:cNvSpPr>
          <p:nvPr/>
        </p:nvSpPr>
        <p:spPr bwMode="auto">
          <a:xfrm>
            <a:off x="3901435" y="2556842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560÷80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0" name="矩形 18"/>
          <p:cNvSpPr>
            <a:spLocks noChangeArrowheads="1"/>
          </p:cNvSpPr>
          <p:nvPr/>
        </p:nvSpPr>
        <p:spPr bwMode="auto">
          <a:xfrm>
            <a:off x="6068902" y="2538025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480÷40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矩形 19"/>
          <p:cNvSpPr>
            <a:spLocks noChangeArrowheads="1"/>
          </p:cNvSpPr>
          <p:nvPr/>
        </p:nvSpPr>
        <p:spPr bwMode="auto">
          <a:xfrm>
            <a:off x="8670703" y="2538393"/>
            <a:ext cx="135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360÷90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矩形 5"/>
          <p:cNvSpPr>
            <a:spLocks noChangeArrowheads="1"/>
          </p:cNvSpPr>
          <p:nvPr/>
        </p:nvSpPr>
        <p:spPr bwMode="auto">
          <a:xfrm>
            <a:off x="878418" y="3496925"/>
            <a:ext cx="7655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）下面的题你会做吗？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3" name="矩形 21"/>
          <p:cNvSpPr>
            <a:spLocks noChangeArrowheads="1"/>
          </p:cNvSpPr>
          <p:nvPr/>
        </p:nvSpPr>
        <p:spPr bwMode="auto">
          <a:xfrm>
            <a:off x="1865477" y="4370590"/>
            <a:ext cx="1701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6300÷700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4" name="矩形 23"/>
          <p:cNvSpPr>
            <a:spLocks noChangeArrowheads="1"/>
          </p:cNvSpPr>
          <p:nvPr/>
        </p:nvSpPr>
        <p:spPr bwMode="auto">
          <a:xfrm>
            <a:off x="4481331" y="4370590"/>
            <a:ext cx="1701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3200÷400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5" name="矩形 24"/>
          <p:cNvSpPr>
            <a:spLocks noChangeArrowheads="1"/>
          </p:cNvSpPr>
          <p:nvPr/>
        </p:nvSpPr>
        <p:spPr bwMode="auto">
          <a:xfrm>
            <a:off x="7111205" y="4375531"/>
            <a:ext cx="1701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8100÷300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54"/>
          <p:cNvSpPr txBox="1">
            <a:spLocks noChangeArrowheads="1"/>
          </p:cNvSpPr>
          <p:nvPr/>
        </p:nvSpPr>
        <p:spPr bwMode="auto">
          <a:xfrm>
            <a:off x="2974974" y="2556842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54"/>
          <p:cNvSpPr txBox="1">
            <a:spLocks noChangeArrowheads="1"/>
          </p:cNvSpPr>
          <p:nvPr/>
        </p:nvSpPr>
        <p:spPr bwMode="auto">
          <a:xfrm>
            <a:off x="5075764" y="2538025"/>
            <a:ext cx="833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54"/>
          <p:cNvSpPr txBox="1">
            <a:spLocks noChangeArrowheads="1"/>
          </p:cNvSpPr>
          <p:nvPr/>
        </p:nvSpPr>
        <p:spPr bwMode="auto">
          <a:xfrm>
            <a:off x="7270376" y="2502979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54"/>
          <p:cNvSpPr txBox="1">
            <a:spLocks noChangeArrowheads="1"/>
          </p:cNvSpPr>
          <p:nvPr/>
        </p:nvSpPr>
        <p:spPr bwMode="auto">
          <a:xfrm>
            <a:off x="9904942" y="2529159"/>
            <a:ext cx="1246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54"/>
          <p:cNvSpPr txBox="1">
            <a:spLocks noChangeArrowheads="1"/>
          </p:cNvSpPr>
          <p:nvPr/>
        </p:nvSpPr>
        <p:spPr bwMode="auto">
          <a:xfrm>
            <a:off x="3381719" y="4370590"/>
            <a:ext cx="101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54"/>
          <p:cNvSpPr txBox="1">
            <a:spLocks noChangeArrowheads="1"/>
          </p:cNvSpPr>
          <p:nvPr/>
        </p:nvSpPr>
        <p:spPr bwMode="auto">
          <a:xfrm>
            <a:off x="6016056" y="4344519"/>
            <a:ext cx="1013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54"/>
          <p:cNvSpPr txBox="1">
            <a:spLocks noChangeArrowheads="1"/>
          </p:cNvSpPr>
          <p:nvPr/>
        </p:nvSpPr>
        <p:spPr bwMode="auto">
          <a:xfrm>
            <a:off x="8710311" y="4370590"/>
            <a:ext cx="1013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2111939" y="2590824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2751491" y="2590824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>
            <a:off x="4290384" y="2538025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>
            <a:off x="4940616" y="2519208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>
            <a:off x="6460973" y="2502979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7111205" y="2546324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接连接符 32"/>
          <p:cNvCxnSpPr>
            <a:cxnSpLocks noChangeShapeType="1"/>
          </p:cNvCxnSpPr>
          <p:nvPr/>
        </p:nvCxnSpPr>
        <p:spPr bwMode="auto">
          <a:xfrm>
            <a:off x="9058706" y="2502979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直接连接符 33"/>
          <p:cNvCxnSpPr>
            <a:cxnSpLocks noChangeShapeType="1"/>
          </p:cNvCxnSpPr>
          <p:nvPr/>
        </p:nvCxnSpPr>
        <p:spPr bwMode="auto">
          <a:xfrm>
            <a:off x="9724195" y="2519208"/>
            <a:ext cx="224367" cy="44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连接符 34"/>
          <p:cNvCxnSpPr>
            <a:cxnSpLocks noChangeShapeType="1"/>
          </p:cNvCxnSpPr>
          <p:nvPr/>
        </p:nvCxnSpPr>
        <p:spPr bwMode="auto">
          <a:xfrm>
            <a:off x="2187229" y="4431419"/>
            <a:ext cx="480483" cy="28786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直接连接符 35"/>
          <p:cNvCxnSpPr>
            <a:cxnSpLocks noChangeShapeType="1"/>
          </p:cNvCxnSpPr>
          <p:nvPr/>
        </p:nvCxnSpPr>
        <p:spPr bwMode="auto">
          <a:xfrm>
            <a:off x="3066215" y="4431419"/>
            <a:ext cx="459317" cy="30903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直接连接符 36"/>
          <p:cNvCxnSpPr>
            <a:cxnSpLocks noChangeShapeType="1"/>
          </p:cNvCxnSpPr>
          <p:nvPr/>
        </p:nvCxnSpPr>
        <p:spPr bwMode="auto">
          <a:xfrm>
            <a:off x="4796352" y="4416523"/>
            <a:ext cx="478367" cy="28786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直接连接符 37"/>
          <p:cNvCxnSpPr>
            <a:cxnSpLocks noChangeShapeType="1"/>
          </p:cNvCxnSpPr>
          <p:nvPr/>
        </p:nvCxnSpPr>
        <p:spPr bwMode="auto">
          <a:xfrm>
            <a:off x="5607469" y="4370590"/>
            <a:ext cx="461433" cy="30903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直接连接符 38"/>
          <p:cNvCxnSpPr>
            <a:cxnSpLocks noChangeShapeType="1"/>
          </p:cNvCxnSpPr>
          <p:nvPr/>
        </p:nvCxnSpPr>
        <p:spPr bwMode="auto">
          <a:xfrm>
            <a:off x="7461287" y="4416522"/>
            <a:ext cx="478367" cy="28786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接连接符 39"/>
          <p:cNvCxnSpPr>
            <a:cxnSpLocks noChangeShapeType="1"/>
          </p:cNvCxnSpPr>
          <p:nvPr/>
        </p:nvCxnSpPr>
        <p:spPr bwMode="auto">
          <a:xfrm>
            <a:off x="8303684" y="4455825"/>
            <a:ext cx="461433" cy="30903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1096</Words>
  <Application>Microsoft Office PowerPoint</Application>
  <PresentationFormat>宽屏</PresentationFormat>
  <Paragraphs>301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2020-07-02T02:29:49Z</dcterms:created>
  <dcterms:modified xsi:type="dcterms:W3CDTF">2021-01-08T23:18:37Z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