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0" r:id="rId2"/>
    <p:sldId id="258" r:id="rId3"/>
    <p:sldId id="259" r:id="rId4"/>
    <p:sldId id="262" r:id="rId5"/>
    <p:sldId id="263" r:id="rId6"/>
    <p:sldId id="269" r:id="rId7"/>
    <p:sldId id="264" r:id="rId8"/>
    <p:sldId id="265" r:id="rId9"/>
    <p:sldId id="266" r:id="rId10"/>
    <p:sldId id="267" r:id="rId11"/>
    <p:sldId id="287" r:id="rId12"/>
    <p:sldId id="271" r:id="rId13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>
          <p15:clr>
            <a:srgbClr val="A4A3A4"/>
          </p15:clr>
        </p15:guide>
        <p15:guide id="2" pos="7265">
          <p15:clr>
            <a:srgbClr val="A4A3A4"/>
          </p15:clr>
        </p15:guide>
        <p15:guide id="3" orient="horz" pos="595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9">
          <p15:clr>
            <a:srgbClr val="A4A3A4"/>
          </p15:clr>
        </p15:guide>
        <p15:guide id="6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C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86" y="114"/>
      </p:cViewPr>
      <p:guideLst>
        <p:guide pos="415"/>
        <p:guide pos="7265"/>
        <p:guide orient="horz" pos="595"/>
        <p:guide orient="horz" pos="664"/>
        <p:guide orient="horz" pos="3929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F2EA437-B6AA-41E9-B7F6-6348D0BA3E12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4EB2CB0-8294-4AB9-A844-D9FA6B17003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DBC61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DBC61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4" r="41225" b="57559"/>
          <a:stretch>
            <a:fillRect/>
          </a:stretch>
        </p:blipFill>
        <p:spPr>
          <a:xfrm>
            <a:off x="9325060" y="502641"/>
            <a:ext cx="2864482" cy="2820158"/>
          </a:xfrm>
          <a:custGeom>
            <a:avLst/>
            <a:gdLst>
              <a:gd name="connsiteX0" fmla="*/ 1997861 w 2864482"/>
              <a:gd name="connsiteY0" fmla="*/ 0 h 2820158"/>
              <a:gd name="connsiteX1" fmla="*/ 2864482 w 2864482"/>
              <a:gd name="connsiteY1" fmla="*/ 0 h 2820158"/>
              <a:gd name="connsiteX2" fmla="*/ 2864482 w 2864482"/>
              <a:gd name="connsiteY2" fmla="*/ 2820158 h 2820158"/>
              <a:gd name="connsiteX3" fmla="*/ 0 w 2864482"/>
              <a:gd name="connsiteY3" fmla="*/ 1158759 h 2820158"/>
              <a:gd name="connsiteX4" fmla="*/ 1997861 w 2864482"/>
              <a:gd name="connsiteY4" fmla="*/ 0 h 282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4482" h="2820158">
                <a:moveTo>
                  <a:pt x="1997861" y="0"/>
                </a:moveTo>
                <a:lnTo>
                  <a:pt x="2864482" y="0"/>
                </a:lnTo>
                <a:lnTo>
                  <a:pt x="2864482" y="2820158"/>
                </a:lnTo>
                <a:lnTo>
                  <a:pt x="0" y="1158759"/>
                </a:lnTo>
                <a:lnTo>
                  <a:pt x="1997861" y="0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3" t="2199" r="41422" b="13997"/>
          <a:stretch>
            <a:fillRect/>
          </a:stretch>
        </p:blipFill>
        <p:spPr>
          <a:xfrm>
            <a:off x="7369260" y="648750"/>
            <a:ext cx="4800631" cy="5568732"/>
          </a:xfrm>
          <a:custGeom>
            <a:avLst/>
            <a:gdLst>
              <a:gd name="connsiteX0" fmla="*/ 0 w 4800631"/>
              <a:gd name="connsiteY0" fmla="*/ 0 h 5568732"/>
              <a:gd name="connsiteX1" fmla="*/ 4800631 w 4800631"/>
              <a:gd name="connsiteY1" fmla="*/ 2784366 h 5568732"/>
              <a:gd name="connsiteX2" fmla="*/ 0 w 4800631"/>
              <a:gd name="connsiteY2" fmla="*/ 5568732 h 5568732"/>
              <a:gd name="connsiteX3" fmla="*/ 0 w 4800631"/>
              <a:gd name="connsiteY3" fmla="*/ 0 h 556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0631" h="5568732">
                <a:moveTo>
                  <a:pt x="0" y="0"/>
                </a:moveTo>
                <a:lnTo>
                  <a:pt x="4800631" y="2784366"/>
                </a:lnTo>
                <a:lnTo>
                  <a:pt x="0" y="55687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0" t="45775" r="41159" b="4220"/>
          <a:stretch>
            <a:fillRect/>
          </a:stretch>
        </p:blipFill>
        <p:spPr>
          <a:xfrm>
            <a:off x="9331648" y="3544368"/>
            <a:ext cx="2864480" cy="3322798"/>
          </a:xfrm>
          <a:custGeom>
            <a:avLst/>
            <a:gdLst>
              <a:gd name="connsiteX0" fmla="*/ 2864480 w 2864480"/>
              <a:gd name="connsiteY0" fmla="*/ 0 h 3322798"/>
              <a:gd name="connsiteX1" fmla="*/ 2864480 w 2864480"/>
              <a:gd name="connsiteY1" fmla="*/ 3322798 h 3322798"/>
              <a:gd name="connsiteX2" fmla="*/ 0 w 2864480"/>
              <a:gd name="connsiteY2" fmla="*/ 1661399 h 3322798"/>
              <a:gd name="connsiteX3" fmla="*/ 2864480 w 2864480"/>
              <a:gd name="connsiteY3" fmla="*/ 0 h 332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4480" h="3322798">
                <a:moveTo>
                  <a:pt x="2864480" y="0"/>
                </a:moveTo>
                <a:lnTo>
                  <a:pt x="2864480" y="3322798"/>
                </a:lnTo>
                <a:lnTo>
                  <a:pt x="0" y="1661399"/>
                </a:lnTo>
                <a:lnTo>
                  <a:pt x="2864480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9" t="71744" r="53773" b="13997"/>
          <a:stretch>
            <a:fillRect/>
          </a:stretch>
        </p:blipFill>
        <p:spPr>
          <a:xfrm>
            <a:off x="7510192" y="5269957"/>
            <a:ext cx="3430434" cy="947525"/>
          </a:xfrm>
          <a:custGeom>
            <a:avLst/>
            <a:gdLst>
              <a:gd name="connsiteX0" fmla="*/ 1715217 w 3430434"/>
              <a:gd name="connsiteY0" fmla="*/ 0 h 947525"/>
              <a:gd name="connsiteX1" fmla="*/ 3430434 w 3430434"/>
              <a:gd name="connsiteY1" fmla="*/ 947525 h 947525"/>
              <a:gd name="connsiteX2" fmla="*/ 0 w 3430434"/>
              <a:gd name="connsiteY2" fmla="*/ 947525 h 947525"/>
              <a:gd name="connsiteX3" fmla="*/ 1715217 w 3430434"/>
              <a:gd name="connsiteY3" fmla="*/ 0 h 94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434" h="947525">
                <a:moveTo>
                  <a:pt x="1715217" y="0"/>
                </a:moveTo>
                <a:lnTo>
                  <a:pt x="3430434" y="947525"/>
                </a:lnTo>
                <a:lnTo>
                  <a:pt x="0" y="947525"/>
                </a:lnTo>
                <a:lnTo>
                  <a:pt x="1715217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8" t="-7564" r="41225" b="100000"/>
          <a:stretch>
            <a:fillRect/>
          </a:stretch>
        </p:blipFill>
        <p:spPr>
          <a:xfrm>
            <a:off x="11322922" y="1"/>
            <a:ext cx="866621" cy="502640"/>
          </a:xfrm>
          <a:custGeom>
            <a:avLst/>
            <a:gdLst>
              <a:gd name="connsiteX0" fmla="*/ 866621 w 866621"/>
              <a:gd name="connsiteY0" fmla="*/ 0 h 502640"/>
              <a:gd name="connsiteX1" fmla="*/ 866621 w 866621"/>
              <a:gd name="connsiteY1" fmla="*/ 502640 h 502640"/>
              <a:gd name="connsiteX2" fmla="*/ 0 w 866621"/>
              <a:gd name="connsiteY2" fmla="*/ 502640 h 502640"/>
              <a:gd name="connsiteX3" fmla="*/ 866621 w 866621"/>
              <a:gd name="connsiteY3" fmla="*/ 0 h 50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621" h="502640">
                <a:moveTo>
                  <a:pt x="866621" y="0"/>
                </a:moveTo>
                <a:lnTo>
                  <a:pt x="866621" y="502640"/>
                </a:lnTo>
                <a:lnTo>
                  <a:pt x="0" y="502640"/>
                </a:lnTo>
                <a:lnTo>
                  <a:pt x="866621" y="0"/>
                </a:ln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227330" y="2132330"/>
            <a:ext cx="7101840" cy="2824480"/>
            <a:chOff x="6147269" y="2844265"/>
            <a:chExt cx="5112385" cy="2076459"/>
          </a:xfrm>
        </p:grpSpPr>
        <p:grpSp>
          <p:nvGrpSpPr>
            <p:cNvPr id="3" name="组合 2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5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DBC61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-4714868" y="2110674"/>
                <a:ext cx="5033250" cy="1036393"/>
                <a:chOff x="-4714868" y="2110674"/>
                <a:chExt cx="5033250" cy="1036393"/>
              </a:xfrm>
            </p:grpSpPr>
            <p:sp>
              <p:nvSpPr>
                <p:cNvPr id="7" name="文本框 6"/>
                <p:cNvSpPr txBox="1"/>
                <p:nvPr/>
              </p:nvSpPr>
              <p:spPr>
                <a:xfrm>
                  <a:off x="-4714868" y="2808615"/>
                  <a:ext cx="5033249" cy="338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8" name="直接连接符 7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9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BC61D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7.1.2 </a:t>
                  </a:r>
                  <a:r>
                    <a:rPr lang="zh-CN" altLang="en-US" sz="5400" b="1" dirty="0">
                      <a:solidFill>
                        <a:srgbClr val="DBC61D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条形统计图</a:t>
                  </a:r>
                  <a:endParaRPr kumimoji="0" lang="zh-CN" alt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BC6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第七单元   条形统计图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DBC61D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人教版小学数学四年级上册</a:t>
            </a:r>
          </a:p>
        </p:txBody>
      </p:sp>
      <p:sp>
        <p:nvSpPr>
          <p:cNvPr id="15" name="直角三角形 14"/>
          <p:cNvSpPr/>
          <p:nvPr/>
        </p:nvSpPr>
        <p:spPr>
          <a:xfrm>
            <a:off x="0" y="5296274"/>
            <a:ext cx="1570892" cy="1570892"/>
          </a:xfrm>
          <a:prstGeom prst="rtTriangle">
            <a:avLst/>
          </a:prstGeom>
          <a:solidFill>
            <a:srgbClr val="DBC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1"/>
          <p:cNvSpPr txBox="1">
            <a:spLocks noChangeArrowheads="1"/>
          </p:cNvSpPr>
          <p:nvPr/>
        </p:nvSpPr>
        <p:spPr bwMode="auto">
          <a:xfrm>
            <a:off x="4260850" y="3205164"/>
            <a:ext cx="725805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你有什么收获？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4" r="41225" b="57559"/>
          <a:stretch>
            <a:fillRect/>
          </a:stretch>
        </p:blipFill>
        <p:spPr>
          <a:xfrm>
            <a:off x="9325060" y="502641"/>
            <a:ext cx="2864482" cy="2820158"/>
          </a:xfrm>
          <a:custGeom>
            <a:avLst/>
            <a:gdLst>
              <a:gd name="connsiteX0" fmla="*/ 1997861 w 2864482"/>
              <a:gd name="connsiteY0" fmla="*/ 0 h 2820158"/>
              <a:gd name="connsiteX1" fmla="*/ 2864482 w 2864482"/>
              <a:gd name="connsiteY1" fmla="*/ 0 h 2820158"/>
              <a:gd name="connsiteX2" fmla="*/ 2864482 w 2864482"/>
              <a:gd name="connsiteY2" fmla="*/ 2820158 h 2820158"/>
              <a:gd name="connsiteX3" fmla="*/ 0 w 2864482"/>
              <a:gd name="connsiteY3" fmla="*/ 1158759 h 2820158"/>
              <a:gd name="connsiteX4" fmla="*/ 1997861 w 2864482"/>
              <a:gd name="connsiteY4" fmla="*/ 0 h 282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4482" h="2820158">
                <a:moveTo>
                  <a:pt x="1997861" y="0"/>
                </a:moveTo>
                <a:lnTo>
                  <a:pt x="2864482" y="0"/>
                </a:lnTo>
                <a:lnTo>
                  <a:pt x="2864482" y="2820158"/>
                </a:lnTo>
                <a:lnTo>
                  <a:pt x="0" y="1158759"/>
                </a:lnTo>
                <a:lnTo>
                  <a:pt x="1997861" y="0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3" t="2199" r="41422" b="13997"/>
          <a:stretch>
            <a:fillRect/>
          </a:stretch>
        </p:blipFill>
        <p:spPr>
          <a:xfrm>
            <a:off x="7369260" y="648750"/>
            <a:ext cx="4800631" cy="5568732"/>
          </a:xfrm>
          <a:custGeom>
            <a:avLst/>
            <a:gdLst>
              <a:gd name="connsiteX0" fmla="*/ 0 w 4800631"/>
              <a:gd name="connsiteY0" fmla="*/ 0 h 5568732"/>
              <a:gd name="connsiteX1" fmla="*/ 4800631 w 4800631"/>
              <a:gd name="connsiteY1" fmla="*/ 2784366 h 5568732"/>
              <a:gd name="connsiteX2" fmla="*/ 0 w 4800631"/>
              <a:gd name="connsiteY2" fmla="*/ 5568732 h 5568732"/>
              <a:gd name="connsiteX3" fmla="*/ 0 w 4800631"/>
              <a:gd name="connsiteY3" fmla="*/ 0 h 556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0631" h="5568732">
                <a:moveTo>
                  <a:pt x="0" y="0"/>
                </a:moveTo>
                <a:lnTo>
                  <a:pt x="4800631" y="2784366"/>
                </a:lnTo>
                <a:lnTo>
                  <a:pt x="0" y="55687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0" t="45775" r="41159" b="4220"/>
          <a:stretch>
            <a:fillRect/>
          </a:stretch>
        </p:blipFill>
        <p:spPr>
          <a:xfrm>
            <a:off x="9331648" y="3544368"/>
            <a:ext cx="2864480" cy="3322798"/>
          </a:xfrm>
          <a:custGeom>
            <a:avLst/>
            <a:gdLst>
              <a:gd name="connsiteX0" fmla="*/ 2864480 w 2864480"/>
              <a:gd name="connsiteY0" fmla="*/ 0 h 3322798"/>
              <a:gd name="connsiteX1" fmla="*/ 2864480 w 2864480"/>
              <a:gd name="connsiteY1" fmla="*/ 3322798 h 3322798"/>
              <a:gd name="connsiteX2" fmla="*/ 0 w 2864480"/>
              <a:gd name="connsiteY2" fmla="*/ 1661399 h 3322798"/>
              <a:gd name="connsiteX3" fmla="*/ 2864480 w 2864480"/>
              <a:gd name="connsiteY3" fmla="*/ 0 h 332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4480" h="3322798">
                <a:moveTo>
                  <a:pt x="2864480" y="0"/>
                </a:moveTo>
                <a:lnTo>
                  <a:pt x="2864480" y="3322798"/>
                </a:lnTo>
                <a:lnTo>
                  <a:pt x="0" y="1661399"/>
                </a:lnTo>
                <a:lnTo>
                  <a:pt x="2864480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9" t="71744" r="53773" b="13997"/>
          <a:stretch>
            <a:fillRect/>
          </a:stretch>
        </p:blipFill>
        <p:spPr>
          <a:xfrm>
            <a:off x="7510192" y="5269957"/>
            <a:ext cx="3430434" cy="947525"/>
          </a:xfrm>
          <a:custGeom>
            <a:avLst/>
            <a:gdLst>
              <a:gd name="connsiteX0" fmla="*/ 1715217 w 3430434"/>
              <a:gd name="connsiteY0" fmla="*/ 0 h 947525"/>
              <a:gd name="connsiteX1" fmla="*/ 3430434 w 3430434"/>
              <a:gd name="connsiteY1" fmla="*/ 947525 h 947525"/>
              <a:gd name="connsiteX2" fmla="*/ 0 w 3430434"/>
              <a:gd name="connsiteY2" fmla="*/ 947525 h 947525"/>
              <a:gd name="connsiteX3" fmla="*/ 1715217 w 3430434"/>
              <a:gd name="connsiteY3" fmla="*/ 0 h 94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434" h="947525">
                <a:moveTo>
                  <a:pt x="1715217" y="0"/>
                </a:moveTo>
                <a:lnTo>
                  <a:pt x="3430434" y="947525"/>
                </a:lnTo>
                <a:lnTo>
                  <a:pt x="0" y="947525"/>
                </a:lnTo>
                <a:lnTo>
                  <a:pt x="1715217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8" t="-7564" r="41225" b="100000"/>
          <a:stretch>
            <a:fillRect/>
          </a:stretch>
        </p:blipFill>
        <p:spPr>
          <a:xfrm>
            <a:off x="11322922" y="1"/>
            <a:ext cx="866621" cy="502640"/>
          </a:xfrm>
          <a:custGeom>
            <a:avLst/>
            <a:gdLst>
              <a:gd name="connsiteX0" fmla="*/ 866621 w 866621"/>
              <a:gd name="connsiteY0" fmla="*/ 0 h 502640"/>
              <a:gd name="connsiteX1" fmla="*/ 866621 w 866621"/>
              <a:gd name="connsiteY1" fmla="*/ 502640 h 502640"/>
              <a:gd name="connsiteX2" fmla="*/ 0 w 866621"/>
              <a:gd name="connsiteY2" fmla="*/ 502640 h 502640"/>
              <a:gd name="connsiteX3" fmla="*/ 866621 w 866621"/>
              <a:gd name="connsiteY3" fmla="*/ 0 h 50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621" h="502640">
                <a:moveTo>
                  <a:pt x="866621" y="0"/>
                </a:moveTo>
                <a:lnTo>
                  <a:pt x="866621" y="502640"/>
                </a:lnTo>
                <a:lnTo>
                  <a:pt x="0" y="502640"/>
                </a:lnTo>
                <a:lnTo>
                  <a:pt x="866621" y="0"/>
                </a:ln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358483" y="2132530"/>
            <a:ext cx="6953589" cy="2824288"/>
            <a:chOff x="6147269" y="2844265"/>
            <a:chExt cx="5112385" cy="2076459"/>
          </a:xfrm>
        </p:grpSpPr>
        <p:grpSp>
          <p:nvGrpSpPr>
            <p:cNvPr id="3" name="组合 2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5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DBC61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7" name="文本框 6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8" name="直接连接符 7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9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BC61D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4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第七单元   条形统计图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DBC61D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人教版小学数学四年级上册</a:t>
            </a:r>
          </a:p>
        </p:txBody>
      </p:sp>
      <p:sp>
        <p:nvSpPr>
          <p:cNvPr id="15" name="直角三角形 14"/>
          <p:cNvSpPr/>
          <p:nvPr/>
        </p:nvSpPr>
        <p:spPr>
          <a:xfrm>
            <a:off x="0" y="5296274"/>
            <a:ext cx="1570892" cy="1570892"/>
          </a:xfrm>
          <a:prstGeom prst="rtTriangle">
            <a:avLst/>
          </a:prstGeom>
          <a:solidFill>
            <a:srgbClr val="DBC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658813" y="1483161"/>
            <a:ext cx="10972800" cy="4525963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zh-CN" altLang="en-US" sz="2400" noProof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知识与技能：</a:t>
            </a:r>
            <a:r>
              <a:rPr lang="zh-CN" altLang="zh-CN" sz="2400" kern="1200" dirty="0">
                <a:solidFill>
                  <a:schemeClr val="dk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使学生明确用</a:t>
            </a:r>
            <a:r>
              <a:rPr lang="en-US" altLang="zh-CN" sz="2400" kern="1200" dirty="0">
                <a:solidFill>
                  <a:schemeClr val="dk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400" kern="1200" dirty="0">
                <a:solidFill>
                  <a:schemeClr val="dk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个格表示</a:t>
            </a:r>
            <a:r>
              <a:rPr lang="en-US" altLang="zh-CN" sz="2400" kern="1200" dirty="0">
                <a:solidFill>
                  <a:schemeClr val="dk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zh-CN" sz="2400" kern="1200" dirty="0">
                <a:solidFill>
                  <a:schemeClr val="dk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个数据的表现形式，能根据条形统计图提出问题，并初步进行简单的预测。</a:t>
            </a:r>
          </a:p>
          <a:p>
            <a:pPr marL="0" indent="0">
              <a:buNone/>
              <a:defRPr/>
            </a:pPr>
            <a:endParaRPr lang="zh-CN" altLang="en-US" sz="2400" noProof="1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zh-CN" altLang="en-US" sz="2400" noProof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过程与方法：</a:t>
            </a:r>
            <a:r>
              <a:rPr lang="zh-CN" altLang="zh-CN" sz="2400" kern="1200" dirty="0">
                <a:solidFill>
                  <a:schemeClr val="dk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使学生体验数据的收集、整理、描述和分析的过程，了解统计的意义。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zh-CN" altLang="en-US" sz="2400" noProof="1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zh-CN" altLang="en-US" sz="2400" noProof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情感态度与价值观：</a:t>
            </a:r>
            <a:r>
              <a:rPr lang="zh-CN" altLang="zh-CN" sz="2400" kern="1200" dirty="0">
                <a:solidFill>
                  <a:schemeClr val="dk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体验动态数据的统计过程，会用简单的方法收集和整理动态数据，以及学生公平公正收集意识。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教学目标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占位符 2560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39200" y="1166010"/>
            <a:ext cx="91440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250000"/>
              </a:lnSpc>
              <a:buFontTx/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   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掌握条形统计图“以一当五”的绘画方法。（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重点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4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  <a:buFontTx/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  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根据要求正确绘画内容。（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难点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学习目标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oup 80"/>
          <p:cNvGrpSpPr/>
          <p:nvPr/>
        </p:nvGrpSpPr>
        <p:grpSpPr bwMode="auto">
          <a:xfrm>
            <a:off x="498938" y="2467769"/>
            <a:ext cx="5076825" cy="3649663"/>
            <a:chOff x="42" y="1938"/>
            <a:chExt cx="3198" cy="2299"/>
          </a:xfrm>
        </p:grpSpPr>
        <p:pic>
          <p:nvPicPr>
            <p:cNvPr id="11266" name="Picture 77" descr="1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" y="2078"/>
              <a:ext cx="2680" cy="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7" name="Rectangle 78"/>
            <p:cNvSpPr>
              <a:spLocks noChangeArrowheads="1"/>
            </p:cNvSpPr>
            <p:nvPr/>
          </p:nvSpPr>
          <p:spPr bwMode="auto">
            <a:xfrm>
              <a:off x="42" y="1938"/>
              <a:ext cx="48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1100" kern="0">
                  <a:solidFill>
                    <a:srgbClr val="1C1C1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销售量</a:t>
              </a:r>
              <a:r>
                <a:rPr lang="en-US" altLang="zh-CN" sz="1100" kern="0">
                  <a:solidFill>
                    <a:srgbClr val="1C1C1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∕</a:t>
              </a:r>
              <a:r>
                <a:rPr lang="zh-CN" altLang="en-US" sz="1100" kern="0">
                  <a:solidFill>
                    <a:srgbClr val="1C1C1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台</a:t>
              </a:r>
            </a:p>
          </p:txBody>
        </p:sp>
        <p:sp>
          <p:nvSpPr>
            <p:cNvPr id="11268" name="Rectangle 79"/>
            <p:cNvSpPr>
              <a:spLocks noChangeArrowheads="1"/>
            </p:cNvSpPr>
            <p:nvPr/>
          </p:nvSpPr>
          <p:spPr bwMode="auto">
            <a:xfrm>
              <a:off x="331" y="4073"/>
              <a:ext cx="290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zh-CN" altLang="en-US" sz="1100" kern="0">
                  <a:solidFill>
                    <a:srgbClr val="1C1C1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星期</a:t>
              </a:r>
              <a:r>
                <a:rPr lang="zh-CN" altLang="en-US" sz="11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一 星期二 星期三 </a:t>
              </a:r>
              <a:r>
                <a:rPr lang="zh-CN" altLang="en-US" sz="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11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星期四 </a:t>
              </a:r>
              <a:r>
                <a:rPr lang="zh-CN" altLang="en-US" sz="6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11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星期五 星期六 </a:t>
              </a:r>
              <a:r>
                <a:rPr lang="zh-CN" altLang="en-US" sz="7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11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星期日  星期</a:t>
              </a:r>
            </a:p>
          </p:txBody>
        </p:sp>
      </p:grpSp>
      <p:sp>
        <p:nvSpPr>
          <p:cNvPr id="73" name="Rectangle 2"/>
          <p:cNvSpPr txBox="1">
            <a:spLocks noChangeArrowheads="1"/>
          </p:cNvSpPr>
          <p:nvPr/>
        </p:nvSpPr>
        <p:spPr bwMode="auto">
          <a:xfrm>
            <a:off x="660400" y="922626"/>
            <a:ext cx="6130925" cy="850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探究一</a:t>
            </a:r>
          </a:p>
        </p:txBody>
      </p:sp>
      <p:sp>
        <p:nvSpPr>
          <p:cNvPr id="72" name="矩形 71"/>
          <p:cNvSpPr>
            <a:spLocks noChangeArrowheads="1"/>
          </p:cNvSpPr>
          <p:nvPr/>
        </p:nvSpPr>
        <p:spPr bwMode="auto">
          <a:xfrm>
            <a:off x="1202201" y="5112544"/>
            <a:ext cx="250825" cy="758825"/>
          </a:xfrm>
          <a:prstGeom prst="rect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FF0000"/>
            </a:solidFill>
            <a:rou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75" name="直接连接符 74"/>
          <p:cNvCxnSpPr>
            <a:cxnSpLocks noChangeShapeType="1"/>
          </p:cNvCxnSpPr>
          <p:nvPr/>
        </p:nvCxnSpPr>
        <p:spPr bwMode="auto">
          <a:xfrm>
            <a:off x="1203788" y="5106193"/>
            <a:ext cx="252413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矩形 76"/>
          <p:cNvSpPr>
            <a:spLocks noChangeArrowheads="1"/>
          </p:cNvSpPr>
          <p:nvPr/>
        </p:nvSpPr>
        <p:spPr bwMode="auto">
          <a:xfrm>
            <a:off x="1705438" y="5368132"/>
            <a:ext cx="250825" cy="503237"/>
          </a:xfrm>
          <a:prstGeom prst="rect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FF0000"/>
            </a:solidFill>
            <a:rou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76" name="直接连接符 75"/>
          <p:cNvCxnSpPr>
            <a:cxnSpLocks noChangeShapeType="1"/>
          </p:cNvCxnSpPr>
          <p:nvPr/>
        </p:nvCxnSpPr>
        <p:spPr bwMode="auto">
          <a:xfrm>
            <a:off x="1707026" y="5371307"/>
            <a:ext cx="250825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矩形 78"/>
          <p:cNvSpPr>
            <a:spLocks noChangeArrowheads="1"/>
          </p:cNvSpPr>
          <p:nvPr/>
        </p:nvSpPr>
        <p:spPr bwMode="auto">
          <a:xfrm>
            <a:off x="2208675" y="4826794"/>
            <a:ext cx="252412" cy="1044575"/>
          </a:xfrm>
          <a:prstGeom prst="rect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FF0000"/>
            </a:solidFill>
            <a:rou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78" name="直接连接符 77"/>
          <p:cNvCxnSpPr>
            <a:cxnSpLocks noChangeShapeType="1"/>
          </p:cNvCxnSpPr>
          <p:nvPr/>
        </p:nvCxnSpPr>
        <p:spPr bwMode="auto">
          <a:xfrm>
            <a:off x="2210263" y="4833143"/>
            <a:ext cx="250825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" name="矩形 84"/>
          <p:cNvSpPr>
            <a:spLocks noChangeArrowheads="1"/>
          </p:cNvSpPr>
          <p:nvPr/>
        </p:nvSpPr>
        <p:spPr bwMode="auto">
          <a:xfrm>
            <a:off x="2711913" y="4572794"/>
            <a:ext cx="252413" cy="1298575"/>
          </a:xfrm>
          <a:prstGeom prst="rect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FF0000"/>
            </a:solidFill>
            <a:rou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4" name="直接连接符 83"/>
          <p:cNvCxnSpPr>
            <a:cxnSpLocks noChangeShapeType="1"/>
          </p:cNvCxnSpPr>
          <p:nvPr/>
        </p:nvCxnSpPr>
        <p:spPr bwMode="auto">
          <a:xfrm>
            <a:off x="2711913" y="4568032"/>
            <a:ext cx="252413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" name="矩形 86"/>
          <p:cNvSpPr>
            <a:spLocks noChangeArrowheads="1"/>
          </p:cNvSpPr>
          <p:nvPr/>
        </p:nvSpPr>
        <p:spPr bwMode="auto">
          <a:xfrm>
            <a:off x="3215150" y="4306094"/>
            <a:ext cx="252412" cy="1565275"/>
          </a:xfrm>
          <a:prstGeom prst="rect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FF0000"/>
            </a:solidFill>
            <a:rou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6" name="直接连接符 85"/>
          <p:cNvCxnSpPr>
            <a:cxnSpLocks noChangeShapeType="1"/>
          </p:cNvCxnSpPr>
          <p:nvPr/>
        </p:nvCxnSpPr>
        <p:spPr bwMode="auto">
          <a:xfrm>
            <a:off x="3215150" y="4309268"/>
            <a:ext cx="252412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直接连接符 87"/>
          <p:cNvCxnSpPr>
            <a:cxnSpLocks noChangeShapeType="1"/>
          </p:cNvCxnSpPr>
          <p:nvPr/>
        </p:nvCxnSpPr>
        <p:spPr bwMode="auto">
          <a:xfrm>
            <a:off x="3718388" y="3242468"/>
            <a:ext cx="250825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" name="矩形 88"/>
          <p:cNvSpPr>
            <a:spLocks noChangeArrowheads="1"/>
          </p:cNvSpPr>
          <p:nvPr/>
        </p:nvSpPr>
        <p:spPr bwMode="auto">
          <a:xfrm>
            <a:off x="3708863" y="3251994"/>
            <a:ext cx="250825" cy="2627313"/>
          </a:xfrm>
          <a:prstGeom prst="rect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FF0000"/>
            </a:solidFill>
            <a:rou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90" name="直接连接符 89"/>
          <p:cNvCxnSpPr>
            <a:cxnSpLocks noChangeShapeType="1"/>
          </p:cNvCxnSpPr>
          <p:nvPr/>
        </p:nvCxnSpPr>
        <p:spPr bwMode="auto">
          <a:xfrm>
            <a:off x="4221626" y="3501232"/>
            <a:ext cx="250825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" name="矩形 90"/>
          <p:cNvSpPr>
            <a:spLocks noChangeArrowheads="1"/>
          </p:cNvSpPr>
          <p:nvPr/>
        </p:nvSpPr>
        <p:spPr bwMode="auto">
          <a:xfrm>
            <a:off x="4223213" y="3505994"/>
            <a:ext cx="252413" cy="2365375"/>
          </a:xfrm>
          <a:prstGeom prst="rect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FF0000"/>
            </a:solidFill>
            <a:rou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84" name="Rectangle 30"/>
          <p:cNvSpPr>
            <a:spLocks noChangeArrowheads="1"/>
          </p:cNvSpPr>
          <p:nvPr/>
        </p:nvSpPr>
        <p:spPr bwMode="auto">
          <a:xfrm>
            <a:off x="3299620" y="1150104"/>
            <a:ext cx="51133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佳美电器商店电视机一周销售情况统计表</a:t>
            </a:r>
          </a:p>
        </p:txBody>
      </p:sp>
      <p:graphicFrame>
        <p:nvGraphicFramePr>
          <p:cNvPr id="7243" name="Group 75"/>
          <p:cNvGraphicFramePr>
            <a:graphicFrameLocks noGrp="1"/>
          </p:cNvGraphicFramePr>
          <p:nvPr/>
        </p:nvGraphicFramePr>
        <p:xfrm>
          <a:off x="2688433" y="1541751"/>
          <a:ext cx="6719886" cy="742950"/>
        </p:xfrm>
        <a:graphic>
          <a:graphicData uri="http://schemas.openxmlformats.org/drawingml/2006/table">
            <a:tbl>
              <a:tblPr/>
              <a:tblGrid>
                <a:gridCol w="1728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星    期 </a:t>
                      </a:r>
                    </a:p>
                  </a:txBody>
                  <a:tcPr marL="91434" marR="91434" horzOverflow="overflow">
                    <a:lnL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一</a:t>
                      </a:r>
                    </a:p>
                  </a:txBody>
                  <a:tcPr marL="91434" marR="91434" horzOverflow="overflow">
                    <a:lnL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二</a:t>
                      </a:r>
                    </a:p>
                  </a:txBody>
                  <a:tcPr marL="91434" marR="91434" horzOverflow="overflow">
                    <a:lnL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三</a:t>
                      </a:r>
                    </a:p>
                  </a:txBody>
                  <a:tcPr marL="91434" marR="91434" horzOverflow="overflow">
                    <a:lnL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四</a:t>
                      </a:r>
                    </a:p>
                  </a:txBody>
                  <a:tcPr marL="91434" marR="91434" horzOverflow="overflow">
                    <a:lnL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五</a:t>
                      </a:r>
                    </a:p>
                  </a:txBody>
                  <a:tcPr marL="91434" marR="91434" horzOverflow="overflow">
                    <a:lnL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六</a:t>
                      </a:r>
                    </a:p>
                  </a:txBody>
                  <a:tcPr marL="91434" marR="91434" horzOverflow="overflow">
                    <a:lnL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日</a:t>
                      </a:r>
                    </a:p>
                  </a:txBody>
                  <a:tcPr marL="91434" marR="91434" horzOverflow="overflow">
                    <a:lnL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1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销售量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∕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台</a:t>
                      </a:r>
                    </a:p>
                  </a:txBody>
                  <a:tcPr marL="91434" marR="91434" horzOverflow="overflow">
                    <a:lnL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15</a:t>
                      </a:r>
                    </a:p>
                  </a:txBody>
                  <a:tcPr marL="91434" marR="91434" horzOverflow="overflow">
                    <a:lnL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10</a:t>
                      </a:r>
                    </a:p>
                  </a:txBody>
                  <a:tcPr marL="91434" marR="91434" horzOverflow="overflow">
                    <a:lnL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20</a:t>
                      </a:r>
                    </a:p>
                  </a:txBody>
                  <a:tcPr marL="91434" marR="91434" horzOverflow="overflow">
                    <a:lnL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25</a:t>
                      </a:r>
                    </a:p>
                  </a:txBody>
                  <a:tcPr marL="91434" marR="91434" horzOverflow="overflow">
                    <a:lnL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30</a:t>
                      </a:r>
                    </a:p>
                  </a:txBody>
                  <a:tcPr marL="91434" marR="91434" horzOverflow="overflow">
                    <a:lnL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50</a:t>
                      </a:r>
                    </a:p>
                  </a:txBody>
                  <a:tcPr marL="91434" marR="91434" horzOverflow="overflow">
                    <a:lnL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45</a:t>
                      </a:r>
                    </a:p>
                  </a:txBody>
                  <a:tcPr marL="91434" marR="91434" horzOverflow="overflow">
                    <a:lnL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314" name="Picture 76" descr="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2" y="3973512"/>
            <a:ext cx="367506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56" name="AutoShape 27"/>
          <p:cNvSpPr>
            <a:spLocks noChangeArrowheads="1"/>
          </p:cNvSpPr>
          <p:nvPr/>
        </p:nvSpPr>
        <p:spPr bwMode="auto">
          <a:xfrm>
            <a:off x="6278083" y="3655889"/>
            <a:ext cx="2447925" cy="1243013"/>
          </a:xfrm>
          <a:prstGeom prst="wedgeRoundRectCallout">
            <a:avLst>
              <a:gd name="adj1" fmla="val 10634"/>
              <a:gd name="adj2" fmla="val 72736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这一周星期六和星</a:t>
            </a:r>
            <a:endParaRPr lang="en-US" altLang="zh-CN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期日销售量最多，</a:t>
            </a:r>
            <a:endParaRPr lang="en-US" altLang="zh-CN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星期二最少。</a:t>
            </a:r>
          </a:p>
        </p:txBody>
      </p:sp>
      <p:sp>
        <p:nvSpPr>
          <p:cNvPr id="7257" name="AutoShape 27"/>
          <p:cNvSpPr>
            <a:spLocks noChangeArrowheads="1"/>
          </p:cNvSpPr>
          <p:nvPr/>
        </p:nvSpPr>
        <p:spPr bwMode="auto">
          <a:xfrm>
            <a:off x="6215525" y="3923995"/>
            <a:ext cx="2543175" cy="828675"/>
          </a:xfrm>
          <a:prstGeom prst="wedgeRoundRectCallout">
            <a:avLst>
              <a:gd name="adj1" fmla="val -13921"/>
              <a:gd name="adj2" fmla="val 86843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eaLnBrk="0" hangingPunct="0">
              <a:lnSpc>
                <a:spcPct val="12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你还能发现什么？</a:t>
            </a:r>
            <a:endParaRPr lang="en-US" altLang="zh-CN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你能提出什么建议？</a:t>
            </a:r>
          </a:p>
        </p:txBody>
      </p:sp>
      <p:sp>
        <p:nvSpPr>
          <p:cNvPr id="7258" name="AutoShape 27"/>
          <p:cNvSpPr>
            <a:spLocks noChangeArrowheads="1"/>
          </p:cNvSpPr>
          <p:nvPr/>
        </p:nvSpPr>
        <p:spPr bwMode="auto">
          <a:xfrm>
            <a:off x="6273468" y="3952080"/>
            <a:ext cx="2427288" cy="862013"/>
          </a:xfrm>
          <a:prstGeom prst="wedgeRoundRectCallout">
            <a:avLst>
              <a:gd name="adj1" fmla="val 14981"/>
              <a:gd name="adj2" fmla="val 87287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我还发现星期一的</a:t>
            </a:r>
            <a:endParaRPr lang="en-US" altLang="zh-CN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销售量也比较少。</a:t>
            </a:r>
          </a:p>
        </p:txBody>
      </p:sp>
      <p:grpSp>
        <p:nvGrpSpPr>
          <p:cNvPr id="3" name="Group 83"/>
          <p:cNvGrpSpPr/>
          <p:nvPr/>
        </p:nvGrpSpPr>
        <p:grpSpPr bwMode="auto">
          <a:xfrm>
            <a:off x="7672390" y="2314973"/>
            <a:ext cx="3840162" cy="1563688"/>
            <a:chOff x="3878" y="2069"/>
            <a:chExt cx="2419" cy="985"/>
          </a:xfrm>
        </p:grpSpPr>
        <p:pic>
          <p:nvPicPr>
            <p:cNvPr id="11319" name="Picture 1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91" y="2248"/>
              <a:ext cx="806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20" name="AutoShape 27"/>
            <p:cNvSpPr>
              <a:spLocks noChangeArrowheads="1"/>
            </p:cNvSpPr>
            <p:nvPr/>
          </p:nvSpPr>
          <p:spPr bwMode="auto">
            <a:xfrm>
              <a:off x="3878" y="2069"/>
              <a:ext cx="1361" cy="547"/>
            </a:xfrm>
            <a:prstGeom prst="wedgeRoundRectCallout">
              <a:avLst>
                <a:gd name="adj1" fmla="val 58009"/>
                <a:gd name="adj2" fmla="val 23569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eaLnBrk="0" hangingPunct="0">
                <a:lnSpc>
                  <a:spcPct val="120000"/>
                </a:lnSpc>
              </a:pPr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把上面的统计表</a:t>
              </a:r>
              <a:endPara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制成条形图。</a:t>
              </a:r>
              <a:endParaRPr lang="zh-CN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254" name="AutoShape 27"/>
          <p:cNvSpPr>
            <a:spLocks noChangeArrowheads="1"/>
          </p:cNvSpPr>
          <p:nvPr/>
        </p:nvSpPr>
        <p:spPr bwMode="auto">
          <a:xfrm>
            <a:off x="5942476" y="3746889"/>
            <a:ext cx="1970087" cy="1296988"/>
          </a:xfrm>
          <a:prstGeom prst="wedgeRoundRectCallout">
            <a:avLst>
              <a:gd name="adj1" fmla="val -1505"/>
              <a:gd name="adj2" fmla="val 60403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eaLnBrk="0" hangingPunct="0">
              <a:lnSpc>
                <a:spcPct val="120000"/>
              </a:lnSpc>
            </a:pP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这一周哪两天</a:t>
            </a:r>
            <a:endParaRPr lang="en-US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销售量最多？</a:t>
            </a:r>
            <a:endParaRPr lang="en-US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哪天最少？</a:t>
            </a:r>
            <a:endParaRPr lang="zh-CN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259" name="AutoShape 27"/>
          <p:cNvSpPr>
            <a:spLocks noChangeArrowheads="1"/>
          </p:cNvSpPr>
          <p:nvPr/>
        </p:nvSpPr>
        <p:spPr bwMode="auto">
          <a:xfrm>
            <a:off x="5657849" y="3145790"/>
            <a:ext cx="2687637" cy="1608138"/>
          </a:xfrm>
          <a:prstGeom prst="wedgeRoundRectCallout">
            <a:avLst>
              <a:gd name="adj1" fmla="val 12269"/>
              <a:gd name="adj2" fmla="val 71181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我建议商场在周末多</a:t>
            </a:r>
            <a:endParaRPr lang="en-US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准备些货源；</a:t>
            </a:r>
            <a:r>
              <a:rPr lang="zh-CN" altLang="en-US" kern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星期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</a:t>
            </a:r>
            <a:endParaRPr lang="en-US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zh-CN" altLang="en-US" kern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星期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二做一些优惠</a:t>
            </a:r>
            <a:endParaRPr lang="en-US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促销活动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……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7" grpId="0" animBg="1"/>
      <p:bldP spid="79" grpId="0" animBg="1"/>
      <p:bldP spid="85" grpId="0" animBg="1"/>
      <p:bldP spid="87" grpId="0" animBg="1"/>
      <p:bldP spid="89" grpId="0" animBg="1"/>
      <p:bldP spid="91" grpId="0" animBg="1"/>
      <p:bldP spid="7256" grpId="0" animBg="1"/>
      <p:bldP spid="7256" grpId="1" animBg="1"/>
      <p:bldP spid="7257" grpId="0" animBg="1"/>
      <p:bldP spid="7257" grpId="1" animBg="1"/>
      <p:bldP spid="7258" grpId="0" animBg="1"/>
      <p:bldP spid="7258" grpId="1" animBg="1"/>
      <p:bldP spid="7254" grpId="0" animBg="1"/>
      <p:bldP spid="7254" grpId="1" animBg="1"/>
      <p:bldP spid="72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2"/>
          <p:cNvSpPr txBox="1">
            <a:spLocks noChangeArrowheads="1"/>
          </p:cNvSpPr>
          <p:nvPr/>
        </p:nvSpPr>
        <p:spPr bwMode="auto">
          <a:xfrm>
            <a:off x="652782" y="1072139"/>
            <a:ext cx="6130925" cy="850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基础引航：</a:t>
            </a:r>
          </a:p>
          <a:p>
            <a:pPr>
              <a:defRPr/>
            </a:pP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完成课本</a:t>
            </a:r>
            <a:r>
              <a:rPr lang="en-US" altLang="zh-CN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102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页第</a:t>
            </a:r>
            <a:r>
              <a:rPr lang="en-US" altLang="zh-CN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题。</a:t>
            </a:r>
          </a:p>
        </p:txBody>
      </p:sp>
      <p:sp>
        <p:nvSpPr>
          <p:cNvPr id="12307" name="Rectangle 21"/>
          <p:cNvSpPr txBox="1">
            <a:spLocks noChangeArrowheads="1"/>
          </p:cNvSpPr>
          <p:nvPr/>
        </p:nvSpPr>
        <p:spPr bwMode="auto">
          <a:xfrm>
            <a:off x="3804922" y="2346427"/>
            <a:ext cx="6329363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下面是几种动物的平均寿命</a:t>
            </a:r>
            <a:endParaRPr lang="en-US" altLang="zh-CN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9232" name="表格 9231"/>
          <p:cNvGraphicFramePr/>
          <p:nvPr/>
        </p:nvGraphicFramePr>
        <p:xfrm>
          <a:off x="3160395" y="2872206"/>
          <a:ext cx="6192838" cy="803275"/>
        </p:xfrm>
        <a:graphic>
          <a:graphicData uri="http://schemas.openxmlformats.org/drawingml/2006/table">
            <a:tbl>
              <a:tblPr/>
              <a:tblGrid>
                <a:gridCol w="189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1800" b="0" dirty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种     类 </a:t>
                      </a:r>
                    </a:p>
                  </a:txBody>
                  <a:tcPr>
                    <a:lnL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1800" b="0" dirty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狗</a:t>
                      </a:r>
                    </a:p>
                  </a:txBody>
                  <a:tcPr>
                    <a:lnL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1800" b="0" dirty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长颈鹿</a:t>
                      </a:r>
                    </a:p>
                  </a:txBody>
                  <a:tcPr>
                    <a:lnL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1800" b="0" dirty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大  象</a:t>
                      </a:r>
                    </a:p>
                  </a:txBody>
                  <a:tcPr>
                    <a:lnL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1800" b="0" dirty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河  马</a:t>
                      </a:r>
                    </a:p>
                  </a:txBody>
                  <a:tcPr>
                    <a:lnL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1800" b="0" dirty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平均寿命</a:t>
                      </a:r>
                      <a:r>
                        <a:rPr lang="en-US" altLang="zh-CN" sz="1800" b="0" dirty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∕</a:t>
                      </a:r>
                      <a:r>
                        <a:rPr lang="zh-CN" altLang="en-US" sz="1800" b="0" dirty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年</a:t>
                      </a:r>
                    </a:p>
                  </a:txBody>
                  <a:tcPr>
                    <a:lnL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1800" b="0" dirty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1800" b="0" dirty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25</a:t>
                      </a:r>
                    </a:p>
                  </a:txBody>
                  <a:tcPr>
                    <a:lnL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1800" b="0" dirty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75</a:t>
                      </a:r>
                    </a:p>
                  </a:txBody>
                  <a:tcPr>
                    <a:lnL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1800" b="0" dirty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40</a:t>
                      </a:r>
                    </a:p>
                  </a:txBody>
                  <a:tcPr>
                    <a:lnL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Group 90"/>
          <p:cNvGrpSpPr/>
          <p:nvPr/>
        </p:nvGrpSpPr>
        <p:grpSpPr bwMode="auto">
          <a:xfrm>
            <a:off x="7239313" y="4186445"/>
            <a:ext cx="3635375" cy="1506537"/>
            <a:chOff x="4495" y="1389"/>
            <a:chExt cx="2290" cy="949"/>
          </a:xfrm>
        </p:grpSpPr>
        <p:pic>
          <p:nvPicPr>
            <p:cNvPr id="12337" name="Picture 19" descr="女天使副本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25" y="1532"/>
              <a:ext cx="960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38" name="AutoShape 27"/>
            <p:cNvSpPr>
              <a:spLocks noChangeArrowheads="1"/>
            </p:cNvSpPr>
            <p:nvPr/>
          </p:nvSpPr>
          <p:spPr bwMode="auto">
            <a:xfrm>
              <a:off x="4495" y="1389"/>
              <a:ext cx="1198" cy="589"/>
            </a:xfrm>
            <a:prstGeom prst="wedgeRoundRectCallout">
              <a:avLst>
                <a:gd name="adj1" fmla="val 52142"/>
                <a:gd name="adj2" fmla="val 63445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eaLnBrk="0" hangingPunct="0">
                <a:lnSpc>
                  <a:spcPct val="120000"/>
                </a:lnSpc>
              </a:pPr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把上面的统计表</a:t>
              </a:r>
              <a:endPara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制成条形图。</a:t>
              </a:r>
              <a:endParaRPr lang="zh-CN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4"/>
          <p:cNvGrpSpPr/>
          <p:nvPr/>
        </p:nvGrpSpPr>
        <p:grpSpPr bwMode="auto">
          <a:xfrm>
            <a:off x="6636213" y="1856157"/>
            <a:ext cx="3740150" cy="1458913"/>
            <a:chOff x="3200" y="2447"/>
            <a:chExt cx="2356" cy="919"/>
          </a:xfrm>
        </p:grpSpPr>
        <p:sp>
          <p:nvSpPr>
            <p:cNvPr id="12290" name="AutoShape 27"/>
            <p:cNvSpPr>
              <a:spLocks noChangeArrowheads="1"/>
            </p:cNvSpPr>
            <p:nvPr/>
          </p:nvSpPr>
          <p:spPr bwMode="auto">
            <a:xfrm>
              <a:off x="3200" y="2462"/>
              <a:ext cx="1649" cy="605"/>
            </a:xfrm>
            <a:prstGeom prst="wedgeRoundRectCallout">
              <a:avLst>
                <a:gd name="adj1" fmla="val 55060"/>
                <a:gd name="adj2" fmla="val 11819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大象的寿命最长，</a:t>
              </a:r>
              <a:endPara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狗的寿命最短。</a:t>
              </a:r>
            </a:p>
            <a:p>
              <a:pPr>
                <a:lnSpc>
                  <a:spcPct val="120000"/>
                </a:lnSpc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endPara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12291" name="Picture 1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55" y="2447"/>
              <a:ext cx="701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97"/>
          <p:cNvGrpSpPr/>
          <p:nvPr/>
        </p:nvGrpSpPr>
        <p:grpSpPr bwMode="auto">
          <a:xfrm>
            <a:off x="7163263" y="1856157"/>
            <a:ext cx="3230563" cy="1458913"/>
            <a:chOff x="3736" y="1964"/>
            <a:chExt cx="2035" cy="919"/>
          </a:xfrm>
        </p:grpSpPr>
        <p:sp>
          <p:nvSpPr>
            <p:cNvPr id="12293" name="AutoShape 27"/>
            <p:cNvSpPr>
              <a:spLocks noChangeArrowheads="1"/>
            </p:cNvSpPr>
            <p:nvPr/>
          </p:nvSpPr>
          <p:spPr bwMode="auto">
            <a:xfrm>
              <a:off x="3736" y="2283"/>
              <a:ext cx="1289" cy="333"/>
            </a:xfrm>
            <a:prstGeom prst="wedgeRoundRectCallout">
              <a:avLst>
                <a:gd name="adj1" fmla="val 57523"/>
                <a:gd name="adj2" fmla="val 24477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每格代表</a:t>
              </a:r>
              <a:r>
                <a:rPr lang="en-US" altLang="zh-CN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年。</a:t>
              </a:r>
            </a:p>
            <a:p>
              <a:pPr>
                <a:lnSpc>
                  <a:spcPct val="120000"/>
                </a:lnSpc>
              </a:pPr>
              <a:endPara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12294" name="Picture 9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70" y="1964"/>
              <a:ext cx="701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19"/>
          <p:cNvGrpSpPr/>
          <p:nvPr/>
        </p:nvGrpSpPr>
        <p:grpSpPr bwMode="auto">
          <a:xfrm>
            <a:off x="6994361" y="1745029"/>
            <a:ext cx="3379788" cy="1570038"/>
            <a:chOff x="3110" y="1681"/>
            <a:chExt cx="2129" cy="989"/>
          </a:xfrm>
        </p:grpSpPr>
        <p:sp>
          <p:nvSpPr>
            <p:cNvPr id="12296" name="AutoShape 27"/>
            <p:cNvSpPr>
              <a:spLocks noChangeArrowheads="1"/>
            </p:cNvSpPr>
            <p:nvPr/>
          </p:nvSpPr>
          <p:spPr bwMode="auto">
            <a:xfrm>
              <a:off x="3110" y="1681"/>
              <a:ext cx="1428" cy="605"/>
            </a:xfrm>
            <a:prstGeom prst="wedgeRoundRectCallout">
              <a:avLst>
                <a:gd name="adj1" fmla="val 55060"/>
                <a:gd name="adj2" fmla="val 11819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r>
                <a:rPr lang="zh-CN" alt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大象的寿命比狗的</a:t>
              </a:r>
              <a:endPara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寿命长多少年？</a:t>
              </a:r>
            </a:p>
            <a:p>
              <a:pPr>
                <a:lnSpc>
                  <a:spcPct val="120000"/>
                </a:lnSpc>
              </a:pPr>
              <a:endPara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endPara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endPara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12297" name="Picture 12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38" y="1751"/>
              <a:ext cx="701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86"/>
          <p:cNvGrpSpPr/>
          <p:nvPr/>
        </p:nvGrpSpPr>
        <p:grpSpPr bwMode="auto">
          <a:xfrm>
            <a:off x="1839434" y="3127336"/>
            <a:ext cx="8347075" cy="3025775"/>
            <a:chOff x="201" y="2233"/>
            <a:chExt cx="5258" cy="1906"/>
          </a:xfrm>
        </p:grpSpPr>
        <p:pic>
          <p:nvPicPr>
            <p:cNvPr id="12299" name="Picture 79" descr="1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" y="2438"/>
              <a:ext cx="4668" cy="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0" name="Rectangle 80"/>
            <p:cNvSpPr>
              <a:spLocks noChangeArrowheads="1"/>
            </p:cNvSpPr>
            <p:nvPr/>
          </p:nvSpPr>
          <p:spPr bwMode="auto">
            <a:xfrm>
              <a:off x="4758" y="3902"/>
              <a:ext cx="70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1400" kern="0">
                  <a:solidFill>
                    <a:srgbClr val="1C1C1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平均寿命</a:t>
              </a:r>
              <a:r>
                <a:rPr lang="en-US" altLang="zh-CN" sz="1400" kern="0">
                  <a:solidFill>
                    <a:srgbClr val="1C1C1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∕</a:t>
              </a:r>
              <a:r>
                <a:rPr lang="zh-CN" altLang="en-US" sz="1400" kern="0">
                  <a:solidFill>
                    <a:srgbClr val="1C1C1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年</a:t>
              </a:r>
            </a:p>
          </p:txBody>
        </p:sp>
        <p:sp>
          <p:nvSpPr>
            <p:cNvPr id="12301" name="Rectangle 81"/>
            <p:cNvSpPr>
              <a:spLocks noChangeArrowheads="1"/>
            </p:cNvSpPr>
            <p:nvPr/>
          </p:nvSpPr>
          <p:spPr bwMode="auto">
            <a:xfrm>
              <a:off x="455" y="2233"/>
              <a:ext cx="34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1400" kern="0">
                  <a:solidFill>
                    <a:srgbClr val="1C1C1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种类</a:t>
              </a:r>
            </a:p>
          </p:txBody>
        </p:sp>
        <p:sp>
          <p:nvSpPr>
            <p:cNvPr id="12302" name="Rectangle 82"/>
            <p:cNvSpPr>
              <a:spLocks noChangeArrowheads="1"/>
            </p:cNvSpPr>
            <p:nvPr/>
          </p:nvSpPr>
          <p:spPr bwMode="auto">
            <a:xfrm>
              <a:off x="428" y="3576"/>
              <a:ext cx="22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zh-CN" altLang="en-US" sz="1400" kern="0">
                  <a:solidFill>
                    <a:srgbClr val="1C1C1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狗</a:t>
              </a:r>
            </a:p>
          </p:txBody>
        </p:sp>
        <p:sp>
          <p:nvSpPr>
            <p:cNvPr id="12303" name="Rectangle 83"/>
            <p:cNvSpPr>
              <a:spLocks noChangeArrowheads="1"/>
            </p:cNvSpPr>
            <p:nvPr/>
          </p:nvSpPr>
          <p:spPr bwMode="auto">
            <a:xfrm>
              <a:off x="201" y="3265"/>
              <a:ext cx="45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zh-CN" altLang="en-US" sz="1400" kern="0">
                  <a:solidFill>
                    <a:srgbClr val="1C1C1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长颈鹿</a:t>
              </a:r>
            </a:p>
          </p:txBody>
        </p:sp>
        <p:sp>
          <p:nvSpPr>
            <p:cNvPr id="12304" name="Rectangle 84"/>
            <p:cNvSpPr>
              <a:spLocks noChangeArrowheads="1"/>
            </p:cNvSpPr>
            <p:nvPr/>
          </p:nvSpPr>
          <p:spPr bwMode="auto">
            <a:xfrm>
              <a:off x="314" y="2955"/>
              <a:ext cx="34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zh-CN" altLang="en-US" sz="1400" kern="0">
                  <a:solidFill>
                    <a:srgbClr val="1C1C1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大象</a:t>
              </a:r>
            </a:p>
          </p:txBody>
        </p:sp>
        <p:sp>
          <p:nvSpPr>
            <p:cNvPr id="12305" name="Rectangle 85"/>
            <p:cNvSpPr>
              <a:spLocks noChangeArrowheads="1"/>
            </p:cNvSpPr>
            <p:nvPr/>
          </p:nvSpPr>
          <p:spPr bwMode="auto">
            <a:xfrm>
              <a:off x="314" y="2644"/>
              <a:ext cx="34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zh-CN" altLang="en-US" sz="1400" kern="0">
                  <a:solidFill>
                    <a:srgbClr val="1C1C1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河马</a:t>
              </a:r>
            </a:p>
          </p:txBody>
        </p:sp>
      </p:grpSp>
      <p:cxnSp>
        <p:nvCxnSpPr>
          <p:cNvPr id="28" name="直接连接符 27"/>
          <p:cNvCxnSpPr>
            <a:cxnSpLocks noChangeShapeType="1"/>
          </p:cNvCxnSpPr>
          <p:nvPr/>
        </p:nvCxnSpPr>
        <p:spPr bwMode="auto">
          <a:xfrm rot="5400000">
            <a:off x="3241990" y="5434767"/>
            <a:ext cx="263525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直接连接符 28"/>
          <p:cNvCxnSpPr>
            <a:cxnSpLocks noChangeShapeType="1"/>
          </p:cNvCxnSpPr>
          <p:nvPr/>
        </p:nvCxnSpPr>
        <p:spPr bwMode="auto">
          <a:xfrm rot="5400000">
            <a:off x="4500084" y="4949786"/>
            <a:ext cx="263525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直接连接符 29"/>
          <p:cNvCxnSpPr>
            <a:cxnSpLocks noChangeShapeType="1"/>
          </p:cNvCxnSpPr>
          <p:nvPr/>
        </p:nvCxnSpPr>
        <p:spPr bwMode="auto">
          <a:xfrm rot="5400000">
            <a:off x="8645840" y="4450517"/>
            <a:ext cx="263525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2569683" y="5321261"/>
            <a:ext cx="800100" cy="244475"/>
          </a:xfrm>
          <a:prstGeom prst="rect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FF0000"/>
            </a:solidFill>
            <a:rou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1" name="直接连接符 30"/>
          <p:cNvCxnSpPr>
            <a:cxnSpLocks noChangeShapeType="1"/>
          </p:cNvCxnSpPr>
          <p:nvPr/>
        </p:nvCxnSpPr>
        <p:spPr bwMode="auto">
          <a:xfrm rot="5400000">
            <a:off x="5747065" y="3961567"/>
            <a:ext cx="263525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2569683" y="3844885"/>
            <a:ext cx="3314700" cy="246062"/>
          </a:xfrm>
          <a:prstGeom prst="rect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FF0000"/>
            </a:solidFill>
            <a:rou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2569683" y="4337011"/>
            <a:ext cx="6208712" cy="244475"/>
          </a:xfrm>
          <a:prstGeom prst="rect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FF0000"/>
            </a:solidFill>
            <a:rou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2569683" y="4829136"/>
            <a:ext cx="2051050" cy="244475"/>
          </a:xfrm>
          <a:prstGeom prst="rect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FF0000"/>
            </a:solidFill>
            <a:rou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Group 93"/>
          <p:cNvGrpSpPr/>
          <p:nvPr/>
        </p:nvGrpSpPr>
        <p:grpSpPr bwMode="auto">
          <a:xfrm>
            <a:off x="1449659" y="1770818"/>
            <a:ext cx="4168775" cy="1414463"/>
            <a:chOff x="481" y="1555"/>
            <a:chExt cx="2626" cy="891"/>
          </a:xfrm>
        </p:grpSpPr>
        <p:pic>
          <p:nvPicPr>
            <p:cNvPr id="12340" name="Picture 2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1" y="1555"/>
              <a:ext cx="589" cy="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41" name="AutoShape 27"/>
            <p:cNvSpPr>
              <a:spLocks noChangeArrowheads="1"/>
            </p:cNvSpPr>
            <p:nvPr/>
          </p:nvSpPr>
          <p:spPr bwMode="auto">
            <a:xfrm>
              <a:off x="1286" y="1662"/>
              <a:ext cx="1821" cy="363"/>
            </a:xfrm>
            <a:prstGeom prst="wedgeRoundRectCallout">
              <a:avLst>
                <a:gd name="adj1" fmla="val -55546"/>
                <a:gd name="adj2" fmla="val 33745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每格代表（   ）年。</a:t>
              </a:r>
            </a:p>
          </p:txBody>
        </p:sp>
      </p:grpSp>
      <p:grpSp>
        <p:nvGrpSpPr>
          <p:cNvPr id="8" name="Group 118"/>
          <p:cNvGrpSpPr/>
          <p:nvPr/>
        </p:nvGrpSpPr>
        <p:grpSpPr bwMode="auto">
          <a:xfrm>
            <a:off x="1453189" y="1689801"/>
            <a:ext cx="3484563" cy="1504951"/>
            <a:chOff x="271" y="3029"/>
            <a:chExt cx="2195" cy="948"/>
          </a:xfrm>
        </p:grpSpPr>
        <p:pic>
          <p:nvPicPr>
            <p:cNvPr id="12343" name="Picture 2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1" y="3086"/>
              <a:ext cx="589" cy="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44" name="AutoShape 27"/>
            <p:cNvSpPr>
              <a:spLocks noChangeArrowheads="1"/>
            </p:cNvSpPr>
            <p:nvPr/>
          </p:nvSpPr>
          <p:spPr bwMode="auto">
            <a:xfrm>
              <a:off x="1105" y="3029"/>
              <a:ext cx="1361" cy="582"/>
            </a:xfrm>
            <a:prstGeom prst="wedgeRoundRectCallout">
              <a:avLst>
                <a:gd name="adj1" fmla="val -59102"/>
                <a:gd name="adj2" fmla="val 15634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你对什么信息</a:t>
              </a:r>
              <a:endPara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最感兴趣？</a:t>
              </a:r>
            </a:p>
            <a:p>
              <a:pPr>
                <a:lnSpc>
                  <a:spcPct val="120000"/>
                </a:lnSpc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10"/>
          <p:cNvGrpSpPr/>
          <p:nvPr/>
        </p:nvGrpSpPr>
        <p:grpSpPr bwMode="auto">
          <a:xfrm>
            <a:off x="1423823" y="1712873"/>
            <a:ext cx="4438651" cy="1473201"/>
            <a:chOff x="493" y="2167"/>
            <a:chExt cx="2796" cy="928"/>
          </a:xfrm>
        </p:grpSpPr>
        <p:pic>
          <p:nvPicPr>
            <p:cNvPr id="12346" name="Picture 2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3" y="2204"/>
              <a:ext cx="589" cy="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47" name="AutoShape 27"/>
            <p:cNvSpPr>
              <a:spLocks noChangeArrowheads="1"/>
            </p:cNvSpPr>
            <p:nvPr/>
          </p:nvSpPr>
          <p:spPr bwMode="auto">
            <a:xfrm>
              <a:off x="1332" y="2167"/>
              <a:ext cx="1957" cy="582"/>
            </a:xfrm>
            <a:prstGeom prst="wedgeRoundRectCallout">
              <a:avLst>
                <a:gd name="adj1" fmla="val -55162"/>
                <a:gd name="adj2" fmla="val 18727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 ）的寿命最长，（    ）的寿命最短。</a:t>
              </a:r>
            </a:p>
            <a:p>
              <a:pPr>
                <a:lnSpc>
                  <a:spcPct val="120000"/>
                </a:lnSpc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4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7" name="Picture 41" descr="1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2530476"/>
            <a:ext cx="6553200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直接连接符 24"/>
          <p:cNvCxnSpPr>
            <a:cxnSpLocks noChangeShapeType="1"/>
          </p:cNvCxnSpPr>
          <p:nvPr/>
        </p:nvCxnSpPr>
        <p:spPr bwMode="auto">
          <a:xfrm rot="5400000">
            <a:off x="1898651" y="5326064"/>
            <a:ext cx="298450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直接连接符 25"/>
          <p:cNvCxnSpPr>
            <a:cxnSpLocks noChangeShapeType="1"/>
          </p:cNvCxnSpPr>
          <p:nvPr/>
        </p:nvCxnSpPr>
        <p:spPr bwMode="auto">
          <a:xfrm rot="5400000">
            <a:off x="2627313" y="4724401"/>
            <a:ext cx="2984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直接连接符 26"/>
          <p:cNvCxnSpPr>
            <a:cxnSpLocks noChangeShapeType="1"/>
          </p:cNvCxnSpPr>
          <p:nvPr/>
        </p:nvCxnSpPr>
        <p:spPr bwMode="auto">
          <a:xfrm rot="5400000">
            <a:off x="5066507" y="4126708"/>
            <a:ext cx="29845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直接连接符 35"/>
          <p:cNvCxnSpPr>
            <a:cxnSpLocks noChangeShapeType="1"/>
          </p:cNvCxnSpPr>
          <p:nvPr/>
        </p:nvCxnSpPr>
        <p:spPr bwMode="auto">
          <a:xfrm rot="5400000">
            <a:off x="3355182" y="3513933"/>
            <a:ext cx="29845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1543051" y="5181602"/>
            <a:ext cx="500063" cy="295275"/>
          </a:xfrm>
          <a:prstGeom prst="rect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FF0000"/>
            </a:solidFill>
            <a:rou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1543051" y="4576764"/>
            <a:ext cx="1222375" cy="295275"/>
          </a:xfrm>
          <a:prstGeom prst="rect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FF0000"/>
            </a:solidFill>
            <a:rou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1543050" y="3979864"/>
            <a:ext cx="3670300" cy="295275"/>
          </a:xfrm>
          <a:prstGeom prst="rect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FF0000"/>
            </a:solidFill>
            <a:rou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1543050" y="3371852"/>
            <a:ext cx="1951038" cy="295275"/>
          </a:xfrm>
          <a:prstGeom prst="rect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FF0000"/>
            </a:solidFill>
            <a:rou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40"/>
          <p:cNvGrpSpPr/>
          <p:nvPr/>
        </p:nvGrpSpPr>
        <p:grpSpPr bwMode="auto">
          <a:xfrm>
            <a:off x="6918959" y="2527937"/>
            <a:ext cx="3903108" cy="2189163"/>
            <a:chOff x="1914" y="1570"/>
            <a:chExt cx="3561" cy="1379"/>
          </a:xfrm>
        </p:grpSpPr>
        <p:pic>
          <p:nvPicPr>
            <p:cNvPr id="13323" name="Picture 1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15" y="2286"/>
              <a:ext cx="960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4" name="AutoShape 27"/>
            <p:cNvSpPr>
              <a:spLocks noChangeArrowheads="1"/>
            </p:cNvSpPr>
            <p:nvPr/>
          </p:nvSpPr>
          <p:spPr bwMode="auto">
            <a:xfrm>
              <a:off x="1914" y="1570"/>
              <a:ext cx="2508" cy="590"/>
            </a:xfrm>
            <a:prstGeom prst="wedgeRoundRectCallout">
              <a:avLst>
                <a:gd name="adj1" fmla="val 55139"/>
                <a:gd name="adj2" fmla="val 23560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r>
                <a:rPr lang="zh-CN" alt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你能在下面用条形图把上面的数据表示出来吗？</a:t>
              </a:r>
              <a:endPara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10252" name="表格 10251"/>
          <p:cNvGraphicFramePr/>
          <p:nvPr/>
        </p:nvGraphicFramePr>
        <p:xfrm>
          <a:off x="3235325" y="1285876"/>
          <a:ext cx="6192838" cy="803275"/>
        </p:xfrm>
        <a:graphic>
          <a:graphicData uri="http://schemas.openxmlformats.org/drawingml/2006/table">
            <a:tbl>
              <a:tblPr/>
              <a:tblGrid>
                <a:gridCol w="189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b="0" dirty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种     类 </a:t>
                      </a:r>
                    </a:p>
                  </a:txBody>
                  <a:tcPr>
                    <a:lnL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b="0" dirty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狗</a:t>
                      </a:r>
                    </a:p>
                  </a:txBody>
                  <a:tcPr>
                    <a:lnL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b="0" dirty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长颈鹿</a:t>
                      </a:r>
                    </a:p>
                  </a:txBody>
                  <a:tcPr>
                    <a:lnL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b="0" dirty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大  象</a:t>
                      </a:r>
                    </a:p>
                  </a:txBody>
                  <a:tcPr>
                    <a:lnL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b="0" dirty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河  马</a:t>
                      </a:r>
                    </a:p>
                  </a:txBody>
                  <a:tcPr>
                    <a:lnL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b="0" dirty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平均寿命</a:t>
                      </a:r>
                      <a:r>
                        <a:rPr lang="en-US" altLang="zh-CN" b="0" dirty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∕</a:t>
                      </a:r>
                      <a:r>
                        <a:rPr lang="zh-CN" altLang="en-US" b="0" dirty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年</a:t>
                      </a:r>
                    </a:p>
                  </a:txBody>
                  <a:tcPr>
                    <a:lnL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b="0" dirty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b="0" dirty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25</a:t>
                      </a:r>
                    </a:p>
                  </a:txBody>
                  <a:tcPr>
                    <a:lnL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b="0" dirty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75</a:t>
                      </a:r>
                    </a:p>
                  </a:txBody>
                  <a:tcPr>
                    <a:lnL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b="0" dirty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40</a:t>
                      </a:r>
                    </a:p>
                  </a:txBody>
                  <a:tcPr>
                    <a:lnL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B6BC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47"/>
          <p:cNvGrpSpPr/>
          <p:nvPr/>
        </p:nvGrpSpPr>
        <p:grpSpPr bwMode="auto">
          <a:xfrm>
            <a:off x="843280" y="1609738"/>
            <a:ext cx="5750563" cy="1961625"/>
            <a:chOff x="-17" y="876"/>
            <a:chExt cx="5095" cy="1738"/>
          </a:xfrm>
        </p:grpSpPr>
        <p:grpSp>
          <p:nvGrpSpPr>
            <p:cNvPr id="14338" name="Group 40"/>
            <p:cNvGrpSpPr/>
            <p:nvPr/>
          </p:nvGrpSpPr>
          <p:grpSpPr bwMode="auto">
            <a:xfrm>
              <a:off x="-17" y="876"/>
              <a:ext cx="5095" cy="1738"/>
              <a:chOff x="-49" y="909"/>
              <a:chExt cx="5424" cy="1896"/>
            </a:xfrm>
          </p:grpSpPr>
          <p:pic>
            <p:nvPicPr>
              <p:cNvPr id="14339" name="Picture 14" descr="11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" y="1104"/>
                <a:ext cx="4668" cy="17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40" name="Rectangle 15"/>
              <p:cNvSpPr>
                <a:spLocks noChangeArrowheads="1"/>
              </p:cNvSpPr>
              <p:nvPr/>
            </p:nvSpPr>
            <p:spPr bwMode="auto">
              <a:xfrm>
                <a:off x="4543" y="2550"/>
                <a:ext cx="83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zh-CN" altLang="en-US" sz="1600" kern="0">
                    <a:solidFill>
                      <a:srgbClr val="1C1C1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平均寿命</a:t>
                </a:r>
                <a:r>
                  <a:rPr lang="en-US" altLang="zh-CN" sz="1400" kern="0">
                    <a:solidFill>
                      <a:srgbClr val="1C1C1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∕</a:t>
                </a:r>
                <a:r>
                  <a:rPr lang="zh-CN" altLang="en-US" sz="1600" kern="0">
                    <a:solidFill>
                      <a:srgbClr val="1C1C1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年</a:t>
                </a:r>
              </a:p>
            </p:txBody>
          </p:sp>
          <p:sp>
            <p:nvSpPr>
              <p:cNvPr id="14341" name="Rectangle 16"/>
              <p:cNvSpPr>
                <a:spLocks noChangeArrowheads="1"/>
              </p:cNvSpPr>
              <p:nvPr/>
            </p:nvSpPr>
            <p:spPr bwMode="auto">
              <a:xfrm>
                <a:off x="235" y="909"/>
                <a:ext cx="3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zh-CN" altLang="en-US" sz="1600" kern="0">
                    <a:solidFill>
                      <a:srgbClr val="1C1C1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种类</a:t>
                </a:r>
              </a:p>
            </p:txBody>
          </p:sp>
          <p:sp>
            <p:nvSpPr>
              <p:cNvPr id="14342" name="Rectangle 17"/>
              <p:cNvSpPr>
                <a:spLocks noChangeArrowheads="1"/>
              </p:cNvSpPr>
              <p:nvPr/>
            </p:nvSpPr>
            <p:spPr bwMode="auto">
              <a:xfrm>
                <a:off x="224" y="2242"/>
                <a:ext cx="25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zh-CN" altLang="en-US" sz="1600" kern="0">
                    <a:solidFill>
                      <a:srgbClr val="1C1C1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狗</a:t>
                </a:r>
              </a:p>
            </p:txBody>
          </p:sp>
          <p:sp>
            <p:nvSpPr>
              <p:cNvPr id="14343" name="Rectangle 18"/>
              <p:cNvSpPr>
                <a:spLocks noChangeArrowheads="1"/>
              </p:cNvSpPr>
              <p:nvPr/>
            </p:nvSpPr>
            <p:spPr bwMode="auto">
              <a:xfrm>
                <a:off x="-49" y="1924"/>
                <a:ext cx="53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zh-CN" altLang="en-US" sz="1600" kern="0">
                    <a:solidFill>
                      <a:srgbClr val="1C1C1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长颈鹿</a:t>
                </a:r>
              </a:p>
            </p:txBody>
          </p:sp>
          <p:sp>
            <p:nvSpPr>
              <p:cNvPr id="14344" name="Rectangle 19"/>
              <p:cNvSpPr>
                <a:spLocks noChangeArrowheads="1"/>
              </p:cNvSpPr>
              <p:nvPr/>
            </p:nvSpPr>
            <p:spPr bwMode="auto">
              <a:xfrm>
                <a:off x="87" y="1606"/>
                <a:ext cx="3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zh-CN" altLang="en-US" sz="1600" kern="0">
                    <a:solidFill>
                      <a:srgbClr val="1C1C1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大象</a:t>
                </a:r>
              </a:p>
            </p:txBody>
          </p:sp>
          <p:sp>
            <p:nvSpPr>
              <p:cNvPr id="14345" name="Rectangle 20"/>
              <p:cNvSpPr>
                <a:spLocks noChangeArrowheads="1"/>
              </p:cNvSpPr>
              <p:nvPr/>
            </p:nvSpPr>
            <p:spPr bwMode="auto">
              <a:xfrm>
                <a:off x="87" y="1287"/>
                <a:ext cx="39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zh-CN" altLang="en-US" sz="1600" kern="0">
                    <a:solidFill>
                      <a:srgbClr val="1C1C1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河马</a:t>
                </a:r>
              </a:p>
            </p:txBody>
          </p:sp>
        </p:grpSp>
        <p:sp>
          <p:nvSpPr>
            <p:cNvPr id="14346" name="矩形 31"/>
            <p:cNvSpPr>
              <a:spLocks noChangeArrowheads="1"/>
            </p:cNvSpPr>
            <p:nvPr/>
          </p:nvSpPr>
          <p:spPr bwMode="auto">
            <a:xfrm>
              <a:off x="447" y="2134"/>
              <a:ext cx="481" cy="136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47" name="矩形 34"/>
            <p:cNvSpPr>
              <a:spLocks noChangeArrowheads="1"/>
            </p:cNvSpPr>
            <p:nvPr/>
          </p:nvSpPr>
          <p:spPr bwMode="auto">
            <a:xfrm>
              <a:off x="447" y="1284"/>
              <a:ext cx="1961" cy="136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48" name="矩形 33"/>
            <p:cNvSpPr>
              <a:spLocks noChangeArrowheads="1"/>
            </p:cNvSpPr>
            <p:nvPr/>
          </p:nvSpPr>
          <p:spPr bwMode="auto">
            <a:xfrm>
              <a:off x="447" y="1567"/>
              <a:ext cx="3675" cy="136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49" name="矩形 32"/>
            <p:cNvSpPr>
              <a:spLocks noChangeArrowheads="1"/>
            </p:cNvSpPr>
            <p:nvPr/>
          </p:nvSpPr>
          <p:spPr bwMode="auto">
            <a:xfrm>
              <a:off x="447" y="1851"/>
              <a:ext cx="1221" cy="136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350" name="Group 46"/>
          <p:cNvGrpSpPr/>
          <p:nvPr/>
        </p:nvGrpSpPr>
        <p:grpSpPr bwMode="auto">
          <a:xfrm>
            <a:off x="939781" y="3830111"/>
            <a:ext cx="3610609" cy="1981941"/>
            <a:chOff x="50" y="2557"/>
            <a:chExt cx="3199" cy="1756"/>
          </a:xfrm>
        </p:grpSpPr>
        <p:pic>
          <p:nvPicPr>
            <p:cNvPr id="14351" name="Picture 31" descr="1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" y="2557"/>
              <a:ext cx="3199" cy="1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2" name="矩形 36"/>
            <p:cNvSpPr>
              <a:spLocks noChangeArrowheads="1"/>
            </p:cNvSpPr>
            <p:nvPr/>
          </p:nvSpPr>
          <p:spPr bwMode="auto">
            <a:xfrm>
              <a:off x="486" y="3851"/>
              <a:ext cx="240" cy="143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3" name="矩形 37"/>
            <p:cNvSpPr>
              <a:spLocks noChangeArrowheads="1"/>
            </p:cNvSpPr>
            <p:nvPr/>
          </p:nvSpPr>
          <p:spPr bwMode="auto">
            <a:xfrm>
              <a:off x="486" y="3554"/>
              <a:ext cx="600" cy="143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4" name="矩形 38"/>
            <p:cNvSpPr>
              <a:spLocks noChangeArrowheads="1"/>
            </p:cNvSpPr>
            <p:nvPr/>
          </p:nvSpPr>
          <p:spPr bwMode="auto">
            <a:xfrm>
              <a:off x="486" y="3264"/>
              <a:ext cx="1786" cy="143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5" name="矩形 39"/>
            <p:cNvSpPr>
              <a:spLocks noChangeArrowheads="1"/>
            </p:cNvSpPr>
            <p:nvPr/>
          </p:nvSpPr>
          <p:spPr bwMode="auto">
            <a:xfrm>
              <a:off x="486" y="2972"/>
              <a:ext cx="952" cy="143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39"/>
          <p:cNvGrpSpPr/>
          <p:nvPr/>
        </p:nvGrpSpPr>
        <p:grpSpPr bwMode="auto">
          <a:xfrm>
            <a:off x="7327900" y="1427001"/>
            <a:ext cx="3829050" cy="1800225"/>
            <a:chOff x="2949" y="2251"/>
            <a:chExt cx="2412" cy="1134"/>
          </a:xfrm>
        </p:grpSpPr>
        <p:pic>
          <p:nvPicPr>
            <p:cNvPr id="14357" name="Picture 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5" y="2579"/>
              <a:ext cx="806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8" name="AutoShape 27"/>
            <p:cNvSpPr>
              <a:spLocks noChangeArrowheads="1"/>
            </p:cNvSpPr>
            <p:nvPr/>
          </p:nvSpPr>
          <p:spPr bwMode="auto">
            <a:xfrm>
              <a:off x="2949" y="2251"/>
              <a:ext cx="1518" cy="590"/>
            </a:xfrm>
            <a:prstGeom prst="wedgeRoundRectCallout">
              <a:avLst>
                <a:gd name="adj1" fmla="val 58833"/>
                <a:gd name="adj2" fmla="val 23560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上下两个条形图</a:t>
              </a:r>
              <a:endPara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各有什么特点？</a:t>
              </a:r>
              <a:endPara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44"/>
          <p:cNvGrpSpPr/>
          <p:nvPr/>
        </p:nvGrpSpPr>
        <p:grpSpPr bwMode="auto">
          <a:xfrm>
            <a:off x="6401354" y="3830112"/>
            <a:ext cx="4312366" cy="1819276"/>
            <a:chOff x="2381" y="2842"/>
            <a:chExt cx="3240" cy="1146"/>
          </a:xfrm>
        </p:grpSpPr>
        <p:pic>
          <p:nvPicPr>
            <p:cNvPr id="14360" name="Picture 4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381" y="3113"/>
              <a:ext cx="796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1" name="AutoShape 27"/>
            <p:cNvSpPr>
              <a:spLocks noChangeArrowheads="1"/>
            </p:cNvSpPr>
            <p:nvPr/>
          </p:nvSpPr>
          <p:spPr bwMode="auto">
            <a:xfrm>
              <a:off x="3607" y="2842"/>
              <a:ext cx="2014" cy="1060"/>
            </a:xfrm>
            <a:prstGeom prst="wedgeRoundRectCallout">
              <a:avLst>
                <a:gd name="adj1" fmla="val -57870"/>
                <a:gd name="adj2" fmla="val -14431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我感觉上面的条形图反</a:t>
              </a:r>
              <a:endPara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映数据的特点更明显，</a:t>
              </a:r>
              <a:endPara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下面的条形图看起来更</a:t>
              </a:r>
              <a:endPara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方便、更简洁</a:t>
              </a:r>
              <a:r>
                <a:rPr lang="en-US" altLang="zh-CN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……</a:t>
              </a:r>
            </a:p>
          </p:txBody>
        </p:sp>
      </p:grpSp>
      <p:sp>
        <p:nvSpPr>
          <p:cNvPr id="2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47"/>
          <p:cNvGrpSpPr/>
          <p:nvPr/>
        </p:nvGrpSpPr>
        <p:grpSpPr bwMode="auto">
          <a:xfrm>
            <a:off x="917894" y="1390652"/>
            <a:ext cx="5751692" cy="1961625"/>
            <a:chOff x="-17" y="876"/>
            <a:chExt cx="5096" cy="1738"/>
          </a:xfrm>
        </p:grpSpPr>
        <p:grpSp>
          <p:nvGrpSpPr>
            <p:cNvPr id="15362" name="Group 40"/>
            <p:cNvGrpSpPr/>
            <p:nvPr/>
          </p:nvGrpSpPr>
          <p:grpSpPr bwMode="auto">
            <a:xfrm>
              <a:off x="-17" y="876"/>
              <a:ext cx="5096" cy="1738"/>
              <a:chOff x="-49" y="909"/>
              <a:chExt cx="5426" cy="1896"/>
            </a:xfrm>
          </p:grpSpPr>
          <p:pic>
            <p:nvPicPr>
              <p:cNvPr id="15363" name="Picture 14" descr="11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" y="1104"/>
                <a:ext cx="4668" cy="17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64" name="Rectangle 15"/>
              <p:cNvSpPr>
                <a:spLocks noChangeArrowheads="1"/>
              </p:cNvSpPr>
              <p:nvPr/>
            </p:nvSpPr>
            <p:spPr bwMode="auto">
              <a:xfrm>
                <a:off x="4543" y="2550"/>
                <a:ext cx="83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zh-CN" altLang="en-US" sz="1600" kern="0">
                    <a:solidFill>
                      <a:srgbClr val="1C1C1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平均寿命</a:t>
                </a:r>
                <a:r>
                  <a:rPr lang="en-US" altLang="zh-CN" sz="1600" kern="0">
                    <a:solidFill>
                      <a:srgbClr val="1C1C1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∕</a:t>
                </a:r>
                <a:r>
                  <a:rPr lang="zh-CN" altLang="en-US" sz="1600" kern="0">
                    <a:solidFill>
                      <a:srgbClr val="1C1C1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年</a:t>
                </a:r>
              </a:p>
            </p:txBody>
          </p:sp>
          <p:sp>
            <p:nvSpPr>
              <p:cNvPr id="15365" name="Rectangle 16"/>
              <p:cNvSpPr>
                <a:spLocks noChangeArrowheads="1"/>
              </p:cNvSpPr>
              <p:nvPr/>
            </p:nvSpPr>
            <p:spPr bwMode="auto">
              <a:xfrm>
                <a:off x="235" y="909"/>
                <a:ext cx="3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zh-CN" altLang="en-US" sz="1600" kern="0">
                    <a:solidFill>
                      <a:srgbClr val="1C1C1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种类</a:t>
                </a:r>
              </a:p>
            </p:txBody>
          </p:sp>
          <p:sp>
            <p:nvSpPr>
              <p:cNvPr id="15366" name="Rectangle 17"/>
              <p:cNvSpPr>
                <a:spLocks noChangeArrowheads="1"/>
              </p:cNvSpPr>
              <p:nvPr/>
            </p:nvSpPr>
            <p:spPr bwMode="auto">
              <a:xfrm>
                <a:off x="224" y="2242"/>
                <a:ext cx="25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zh-CN" altLang="en-US" sz="1600" kern="0">
                    <a:solidFill>
                      <a:srgbClr val="1C1C1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狗</a:t>
                </a:r>
              </a:p>
            </p:txBody>
          </p:sp>
          <p:sp>
            <p:nvSpPr>
              <p:cNvPr id="15367" name="Rectangle 18"/>
              <p:cNvSpPr>
                <a:spLocks noChangeArrowheads="1"/>
              </p:cNvSpPr>
              <p:nvPr/>
            </p:nvSpPr>
            <p:spPr bwMode="auto">
              <a:xfrm>
                <a:off x="-49" y="1924"/>
                <a:ext cx="53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zh-CN" altLang="en-US" sz="1600" kern="0">
                    <a:solidFill>
                      <a:srgbClr val="1C1C1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长颈鹿</a:t>
                </a:r>
              </a:p>
            </p:txBody>
          </p:sp>
          <p:sp>
            <p:nvSpPr>
              <p:cNvPr id="15368" name="Rectangle 19"/>
              <p:cNvSpPr>
                <a:spLocks noChangeArrowheads="1"/>
              </p:cNvSpPr>
              <p:nvPr/>
            </p:nvSpPr>
            <p:spPr bwMode="auto">
              <a:xfrm>
                <a:off x="87" y="1606"/>
                <a:ext cx="3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zh-CN" altLang="en-US" sz="1600" kern="0">
                    <a:solidFill>
                      <a:srgbClr val="1C1C1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大象</a:t>
                </a:r>
              </a:p>
            </p:txBody>
          </p:sp>
          <p:sp>
            <p:nvSpPr>
              <p:cNvPr id="15369" name="Rectangle 20"/>
              <p:cNvSpPr>
                <a:spLocks noChangeArrowheads="1"/>
              </p:cNvSpPr>
              <p:nvPr/>
            </p:nvSpPr>
            <p:spPr bwMode="auto">
              <a:xfrm>
                <a:off x="87" y="1287"/>
                <a:ext cx="39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zh-CN" altLang="en-US" sz="1600" kern="0">
                    <a:solidFill>
                      <a:srgbClr val="1C1C1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河马</a:t>
                </a:r>
              </a:p>
            </p:txBody>
          </p:sp>
        </p:grpSp>
        <p:sp>
          <p:nvSpPr>
            <p:cNvPr id="15370" name="矩形 40"/>
            <p:cNvSpPr>
              <a:spLocks noChangeArrowheads="1"/>
            </p:cNvSpPr>
            <p:nvPr/>
          </p:nvSpPr>
          <p:spPr bwMode="auto">
            <a:xfrm>
              <a:off x="447" y="2134"/>
              <a:ext cx="481" cy="136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71" name="矩形 41"/>
            <p:cNvSpPr>
              <a:spLocks noChangeArrowheads="1"/>
            </p:cNvSpPr>
            <p:nvPr/>
          </p:nvSpPr>
          <p:spPr bwMode="auto">
            <a:xfrm>
              <a:off x="447" y="1284"/>
              <a:ext cx="1961" cy="136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72" name="矩形 42"/>
            <p:cNvSpPr>
              <a:spLocks noChangeArrowheads="1"/>
            </p:cNvSpPr>
            <p:nvPr/>
          </p:nvSpPr>
          <p:spPr bwMode="auto">
            <a:xfrm>
              <a:off x="447" y="1567"/>
              <a:ext cx="3675" cy="136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73" name="矩形 43"/>
            <p:cNvSpPr>
              <a:spLocks noChangeArrowheads="1"/>
            </p:cNvSpPr>
            <p:nvPr/>
          </p:nvSpPr>
          <p:spPr bwMode="auto">
            <a:xfrm>
              <a:off x="447" y="1851"/>
              <a:ext cx="1221" cy="136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374" name="Group 46"/>
          <p:cNvGrpSpPr/>
          <p:nvPr/>
        </p:nvGrpSpPr>
        <p:grpSpPr bwMode="auto">
          <a:xfrm>
            <a:off x="1199860" y="3573779"/>
            <a:ext cx="3610609" cy="1981941"/>
            <a:chOff x="50" y="2557"/>
            <a:chExt cx="3199" cy="1756"/>
          </a:xfrm>
        </p:grpSpPr>
        <p:pic>
          <p:nvPicPr>
            <p:cNvPr id="15375" name="Picture 31" descr="1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" y="2557"/>
              <a:ext cx="3199" cy="1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6" name="矩形 53"/>
            <p:cNvSpPr>
              <a:spLocks noChangeArrowheads="1"/>
            </p:cNvSpPr>
            <p:nvPr/>
          </p:nvSpPr>
          <p:spPr bwMode="auto">
            <a:xfrm>
              <a:off x="486" y="3851"/>
              <a:ext cx="240" cy="143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77" name="矩形 54"/>
            <p:cNvSpPr>
              <a:spLocks noChangeArrowheads="1"/>
            </p:cNvSpPr>
            <p:nvPr/>
          </p:nvSpPr>
          <p:spPr bwMode="auto">
            <a:xfrm>
              <a:off x="486" y="3554"/>
              <a:ext cx="600" cy="143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78" name="矩形 55"/>
            <p:cNvSpPr>
              <a:spLocks noChangeArrowheads="1"/>
            </p:cNvSpPr>
            <p:nvPr/>
          </p:nvSpPr>
          <p:spPr bwMode="auto">
            <a:xfrm>
              <a:off x="486" y="3264"/>
              <a:ext cx="1786" cy="143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79" name="矩形 56"/>
            <p:cNvSpPr>
              <a:spLocks noChangeArrowheads="1"/>
            </p:cNvSpPr>
            <p:nvPr/>
          </p:nvSpPr>
          <p:spPr bwMode="auto">
            <a:xfrm>
              <a:off x="486" y="2972"/>
              <a:ext cx="952" cy="143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39"/>
          <p:cNvGrpSpPr/>
          <p:nvPr/>
        </p:nvGrpSpPr>
        <p:grpSpPr bwMode="auto">
          <a:xfrm>
            <a:off x="8092165" y="1389899"/>
            <a:ext cx="3278188" cy="1682750"/>
            <a:chOff x="3585" y="2339"/>
            <a:chExt cx="2065" cy="1060"/>
          </a:xfrm>
        </p:grpSpPr>
        <p:sp>
          <p:nvSpPr>
            <p:cNvPr id="15381" name="AutoShape 27"/>
            <p:cNvSpPr>
              <a:spLocks noChangeArrowheads="1"/>
            </p:cNvSpPr>
            <p:nvPr/>
          </p:nvSpPr>
          <p:spPr bwMode="auto">
            <a:xfrm>
              <a:off x="3585" y="2462"/>
              <a:ext cx="1264" cy="605"/>
            </a:xfrm>
            <a:prstGeom prst="wedgeRoundRectCallout">
              <a:avLst>
                <a:gd name="adj1" fmla="val 55060"/>
                <a:gd name="adj2" fmla="val 11819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r>
                <a:rPr lang="zh-CN" alt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你还知道其他动物的平均寿命吗？</a:t>
              </a:r>
            </a:p>
            <a:p>
              <a:pPr>
                <a:lnSpc>
                  <a:spcPct val="120000"/>
                </a:lnSpc>
              </a:pPr>
              <a:endPara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endPara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endPara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endPara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15382" name="Picture 4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49" y="2339"/>
              <a:ext cx="701" cy="1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48"/>
          <p:cNvGrpSpPr/>
          <p:nvPr/>
        </p:nvGrpSpPr>
        <p:grpSpPr bwMode="auto">
          <a:xfrm>
            <a:off x="6446217" y="3955616"/>
            <a:ext cx="3844925" cy="1698625"/>
            <a:chOff x="2716" y="2876"/>
            <a:chExt cx="2422" cy="1070"/>
          </a:xfrm>
        </p:grpSpPr>
        <p:pic>
          <p:nvPicPr>
            <p:cNvPr id="15384" name="Picture 4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716" y="2902"/>
              <a:ext cx="796" cy="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5" name="AutoShape 27"/>
            <p:cNvSpPr>
              <a:spLocks noChangeArrowheads="1"/>
            </p:cNvSpPr>
            <p:nvPr/>
          </p:nvSpPr>
          <p:spPr bwMode="auto">
            <a:xfrm>
              <a:off x="3644" y="2876"/>
              <a:ext cx="1494" cy="590"/>
            </a:xfrm>
            <a:prstGeom prst="wedgeRoundRectCallout">
              <a:avLst>
                <a:gd name="adj1" fmla="val -60023"/>
                <a:gd name="adj2" fmla="val 25083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我准备到网上去</a:t>
              </a:r>
              <a:endPara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查一查！</a:t>
              </a:r>
              <a:endPara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35"/>
          <p:cNvGrpSpPr/>
          <p:nvPr/>
        </p:nvGrpSpPr>
        <p:grpSpPr bwMode="auto">
          <a:xfrm>
            <a:off x="6446217" y="3866156"/>
            <a:ext cx="4221162" cy="1758950"/>
            <a:chOff x="2580" y="2704"/>
            <a:chExt cx="2659" cy="1108"/>
          </a:xfrm>
        </p:grpSpPr>
        <p:pic>
          <p:nvPicPr>
            <p:cNvPr id="15387" name="Picture 3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580" y="2768"/>
              <a:ext cx="796" cy="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8" name="AutoShape 27"/>
            <p:cNvSpPr>
              <a:spLocks noChangeArrowheads="1"/>
            </p:cNvSpPr>
            <p:nvPr/>
          </p:nvSpPr>
          <p:spPr bwMode="auto">
            <a:xfrm>
              <a:off x="3508" y="2704"/>
              <a:ext cx="1731" cy="862"/>
            </a:xfrm>
            <a:prstGeom prst="wedgeRoundRectCallout">
              <a:avLst>
                <a:gd name="adj1" fmla="val -57551"/>
                <a:gd name="adj2" fmla="val 6963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如果某一种动物的平均</a:t>
              </a:r>
              <a:endPara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寿命是</a:t>
              </a:r>
              <a:r>
                <a:rPr lang="en-US" altLang="zh-CN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23</a:t>
              </a:r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年，在哪个图</a:t>
              </a:r>
              <a:endPara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中表示比较准确？</a:t>
              </a:r>
              <a:endPara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36"/>
          <p:cNvGrpSpPr/>
          <p:nvPr/>
        </p:nvGrpSpPr>
        <p:grpSpPr bwMode="auto">
          <a:xfrm>
            <a:off x="8092165" y="1389826"/>
            <a:ext cx="3303588" cy="1682750"/>
            <a:chOff x="3501" y="2405"/>
            <a:chExt cx="2081" cy="1060"/>
          </a:xfrm>
        </p:grpSpPr>
        <p:sp>
          <p:nvSpPr>
            <p:cNvPr id="15390" name="AutoShape 27"/>
            <p:cNvSpPr>
              <a:spLocks noChangeArrowheads="1"/>
            </p:cNvSpPr>
            <p:nvPr/>
          </p:nvSpPr>
          <p:spPr bwMode="auto">
            <a:xfrm>
              <a:off x="3501" y="2451"/>
              <a:ext cx="1348" cy="616"/>
            </a:xfrm>
            <a:prstGeom prst="wedgeRoundRectCallout">
              <a:avLst>
                <a:gd name="adj1" fmla="val 55060"/>
                <a:gd name="adj2" fmla="val 11819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在上面的条形图中</a:t>
              </a:r>
              <a:endPara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表示比较准确。</a:t>
              </a:r>
            </a:p>
            <a:p>
              <a:pPr>
                <a:lnSpc>
                  <a:spcPct val="120000"/>
                </a:lnSpc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endPara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15391" name="Picture 3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81" y="2405"/>
              <a:ext cx="701" cy="1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702</Words>
  <Application>Microsoft Office PowerPoint</Application>
  <PresentationFormat>宽屏</PresentationFormat>
  <Paragraphs>151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2020-07-02T02:34:34Z</dcterms:created>
  <dcterms:modified xsi:type="dcterms:W3CDTF">2021-01-08T23:19:45Z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