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3" r:id="rId5"/>
    <p:sldId id="260" r:id="rId6"/>
    <p:sldId id="359" r:id="rId7"/>
    <p:sldId id="451" r:id="rId8"/>
    <p:sldId id="452" r:id="rId9"/>
    <p:sldId id="453" r:id="rId10"/>
    <p:sldId id="478" r:id="rId11"/>
    <p:sldId id="479" r:id="rId12"/>
    <p:sldId id="413" r:id="rId13"/>
    <p:sldId id="395" r:id="rId14"/>
    <p:sldId id="404" r:id="rId15"/>
    <p:sldId id="432" r:id="rId16"/>
    <p:sldId id="438" r:id="rId17"/>
    <p:sldId id="261" r:id="rId18"/>
    <p:sldId id="293" r:id="rId19"/>
    <p:sldId id="433" r:id="rId20"/>
    <p:sldId id="435" r:id="rId21"/>
    <p:sldId id="436" r:id="rId22"/>
    <p:sldId id="482" r:id="rId23"/>
    <p:sldId id="437" r:id="rId24"/>
    <p:sldId id="483" r:id="rId25"/>
    <p:sldId id="262" r:id="rId26"/>
    <p:sldId id="288" r:id="rId27"/>
    <p:sldId id="287" r:id="rId28"/>
    <p:sldId id="257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>
      <p:cViewPr>
        <p:scale>
          <a:sx n="75" d="100"/>
          <a:sy n="75" d="100"/>
        </p:scale>
        <p:origin x="219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16FE3EE-B88B-4EBD-85E5-7753E21E6D58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68474CF-F2D9-4B73-A0C2-EDF9306ABF4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31583" r="4711" b="119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0B050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615078" y="3423103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573803" y="2178503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30"/>
          <p:cNvGrpSpPr/>
          <p:nvPr/>
        </p:nvGrpSpPr>
        <p:grpSpPr bwMode="auto">
          <a:xfrm>
            <a:off x="5449820" y="3821604"/>
            <a:ext cx="5068887" cy="399494"/>
            <a:chOff x="7206155" y="5040852"/>
            <a:chExt cx="5067096" cy="398488"/>
          </a:xfrm>
        </p:grpSpPr>
        <p:sp>
          <p:nvSpPr>
            <p:cNvPr id="7" name="文本框 6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3337916" y="2526682"/>
            <a:ext cx="8482048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4.1.1 </a:t>
            </a: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小数的意义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6815757" y="1033916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7355757" y="1033916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7852285" y="1033916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8354861" y="1033916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6789670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7355757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7839622" y="10574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8354861" y="1033916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14" y="770391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组合 4"/>
          <p:cNvGrpSpPr/>
          <p:nvPr/>
        </p:nvGrpSpPr>
        <p:grpSpPr bwMode="auto">
          <a:xfrm>
            <a:off x="1019175" y="1127124"/>
            <a:ext cx="10909300" cy="4472629"/>
            <a:chOff x="1370" y="3130"/>
            <a:chExt cx="17180" cy="7044"/>
          </a:xfrm>
        </p:grpSpPr>
        <p:grpSp>
          <p:nvGrpSpPr>
            <p:cNvPr id="12290" name="组合 2"/>
            <p:cNvGrpSpPr/>
            <p:nvPr/>
          </p:nvGrpSpPr>
          <p:grpSpPr bwMode="auto">
            <a:xfrm>
              <a:off x="1620" y="3130"/>
              <a:ext cx="9992" cy="1140"/>
              <a:chOff x="1507" y="3356"/>
              <a:chExt cx="9992" cy="1140"/>
            </a:xfrm>
          </p:grpSpPr>
          <p:pic>
            <p:nvPicPr>
              <p:cNvPr id="12291" name="图片 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7" y="3356"/>
                <a:ext cx="1500" cy="1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2" name="TextBox 12"/>
              <p:cNvSpPr txBox="1">
                <a:spLocks noChangeArrowheads="1"/>
              </p:cNvSpPr>
              <p:nvPr/>
            </p:nvSpPr>
            <p:spPr bwMode="auto">
              <a:xfrm>
                <a:off x="3051" y="3420"/>
                <a:ext cx="8448" cy="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8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把 1m 平均分成 10 份。</a:t>
                </a:r>
              </a:p>
            </p:txBody>
          </p:sp>
        </p:grpSp>
        <p:pic>
          <p:nvPicPr>
            <p:cNvPr id="12293" name="图片 3" descr="3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86" r="11835" b="22096"/>
            <a:stretch>
              <a:fillRect/>
            </a:stretch>
          </p:blipFill>
          <p:spPr bwMode="auto">
            <a:xfrm>
              <a:off x="1370" y="4039"/>
              <a:ext cx="17180" cy="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Line 46"/>
            <p:cNvSpPr>
              <a:spLocks noChangeShapeType="1"/>
            </p:cNvSpPr>
            <p:nvPr/>
          </p:nvSpPr>
          <p:spPr bwMode="auto">
            <a:xfrm flipH="1" flipV="1">
              <a:off x="3523" y="5845"/>
              <a:ext cx="0" cy="813"/>
            </a:xfrm>
            <a:prstGeom prst="line">
              <a:avLst/>
            </a:prstGeom>
            <a:noFill/>
            <a:ln w="60325">
              <a:solidFill>
                <a:srgbClr val="FF0000"/>
              </a:solidFill>
              <a:round/>
              <a:tailEnd type="triangle" w="med" len="med"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2690" y="6545"/>
              <a:ext cx="1890" cy="9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1 dm</a:t>
              </a: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2515" y="9253"/>
              <a:ext cx="2388" cy="9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0.1 m</a:t>
              </a:r>
            </a:p>
          </p:txBody>
        </p:sp>
        <p:grpSp>
          <p:nvGrpSpPr>
            <p:cNvPr id="12297" name="组合 5"/>
            <p:cNvGrpSpPr/>
            <p:nvPr/>
          </p:nvGrpSpPr>
          <p:grpSpPr bwMode="auto">
            <a:xfrm>
              <a:off x="2634" y="7599"/>
              <a:ext cx="1907" cy="1615"/>
              <a:chOff x="2634" y="7335"/>
              <a:chExt cx="1907" cy="1615"/>
            </a:xfrm>
          </p:grpSpPr>
          <p:sp>
            <p:nvSpPr>
              <p:cNvPr id="12298" name="Text Box 23"/>
              <p:cNvSpPr txBox="1">
                <a:spLocks noChangeArrowheads="1"/>
              </p:cNvSpPr>
              <p:nvPr/>
            </p:nvSpPr>
            <p:spPr bwMode="auto">
              <a:xfrm>
                <a:off x="3596" y="7509"/>
                <a:ext cx="945" cy="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3200" b="1">
                    <a:solidFill>
                      <a:srgbClr val="000000"/>
                    </a:solidFill>
                    <a:cs typeface="+mn-ea"/>
                    <a:sym typeface="+mn-lt"/>
                  </a:rPr>
                  <a:t>m</a:t>
                </a:r>
              </a:p>
            </p:txBody>
          </p:sp>
          <p:graphicFrame>
            <p:nvGraphicFramePr>
              <p:cNvPr id="12299" name="对象 1"/>
              <p:cNvGraphicFramePr>
                <a:graphicFrameLocks noChangeAspect="1"/>
              </p:cNvGraphicFramePr>
              <p:nvPr/>
            </p:nvGraphicFramePr>
            <p:xfrm>
              <a:off x="2634" y="7335"/>
              <a:ext cx="879" cy="16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4" imgW="215900" imgH="393065" progId="Equation.DSMT4">
                      <p:embed/>
                    </p:oleObj>
                  </mc:Choice>
                  <mc:Fallback>
                    <p:oleObj r:id="rId4" imgW="215900" imgH="393065" progId="Equation.DSMT4">
                      <p:embed/>
                      <p:pic>
                        <p:nvPicPr>
                          <p:cNvPr id="0" name="对象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34" y="7335"/>
                            <a:ext cx="879" cy="16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4513261" y="3821819"/>
            <a:ext cx="3981450" cy="711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0.1</a:t>
            </a:r>
            <a:r>
              <a:rPr lang="zh-CN" altLang="en-US" sz="3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表示什么意思？</a:t>
            </a: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4530725" y="4777495"/>
            <a:ext cx="5578475" cy="739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0.1</a:t>
            </a:r>
            <a:r>
              <a:rPr lang="zh-CN" altLang="en-US" sz="3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和       又有怎样的关系？</a:t>
            </a: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786437" y="4660019"/>
          <a:ext cx="61912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15900" imgH="393065" progId="Equation.DSMT4">
                  <p:embed/>
                </p:oleObj>
              </mc:Choice>
              <mc:Fallback>
                <p:oleObj r:id="rId6" imgW="215900" imgH="393065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7" y="4660019"/>
                        <a:ext cx="619125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组合 4"/>
          <p:cNvGrpSpPr/>
          <p:nvPr/>
        </p:nvGrpSpPr>
        <p:grpSpPr bwMode="auto">
          <a:xfrm>
            <a:off x="803275" y="1127123"/>
            <a:ext cx="10909300" cy="4863154"/>
            <a:chOff x="1370" y="3130"/>
            <a:chExt cx="17180" cy="7659"/>
          </a:xfrm>
        </p:grpSpPr>
        <p:grpSp>
          <p:nvGrpSpPr>
            <p:cNvPr id="13314" name="组合 2"/>
            <p:cNvGrpSpPr/>
            <p:nvPr/>
          </p:nvGrpSpPr>
          <p:grpSpPr bwMode="auto">
            <a:xfrm>
              <a:off x="1620" y="3130"/>
              <a:ext cx="10216" cy="1140"/>
              <a:chOff x="1507" y="3356"/>
              <a:chExt cx="10216" cy="1140"/>
            </a:xfrm>
          </p:grpSpPr>
          <p:pic>
            <p:nvPicPr>
              <p:cNvPr id="13315" name="图片 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7" y="3356"/>
                <a:ext cx="1500" cy="1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16" name="TextBox 12"/>
              <p:cNvSpPr txBox="1">
                <a:spLocks noChangeArrowheads="1"/>
              </p:cNvSpPr>
              <p:nvPr/>
            </p:nvSpPr>
            <p:spPr bwMode="auto">
              <a:xfrm>
                <a:off x="3275" y="3487"/>
                <a:ext cx="8448" cy="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把 1m 平均分成 10 份。</a:t>
                </a:r>
              </a:p>
            </p:txBody>
          </p:sp>
        </p:grpSp>
        <p:pic>
          <p:nvPicPr>
            <p:cNvPr id="13317" name="图片 3" descr="3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86" r="11835" b="22096"/>
            <a:stretch>
              <a:fillRect/>
            </a:stretch>
          </p:blipFill>
          <p:spPr bwMode="auto">
            <a:xfrm>
              <a:off x="1370" y="4039"/>
              <a:ext cx="17180" cy="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Line 46"/>
            <p:cNvSpPr>
              <a:spLocks noChangeShapeType="1"/>
            </p:cNvSpPr>
            <p:nvPr/>
          </p:nvSpPr>
          <p:spPr bwMode="auto">
            <a:xfrm flipH="1" flipV="1">
              <a:off x="3523" y="5845"/>
              <a:ext cx="0" cy="813"/>
            </a:xfrm>
            <a:prstGeom prst="line">
              <a:avLst/>
            </a:prstGeom>
            <a:noFill/>
            <a:ln w="60325">
              <a:solidFill>
                <a:srgbClr val="FF0000"/>
              </a:solidFill>
              <a:round/>
              <a:tailEnd type="triangle" w="med" len="med"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2690" y="6545"/>
              <a:ext cx="1890" cy="9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1 dm</a:t>
              </a: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2548" y="9868"/>
              <a:ext cx="2385" cy="9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0.1 m</a:t>
              </a:r>
            </a:p>
          </p:txBody>
        </p:sp>
        <p:grpSp>
          <p:nvGrpSpPr>
            <p:cNvPr id="13321" name="组合 5"/>
            <p:cNvGrpSpPr/>
            <p:nvPr/>
          </p:nvGrpSpPr>
          <p:grpSpPr bwMode="auto">
            <a:xfrm>
              <a:off x="2648" y="7790"/>
              <a:ext cx="1829" cy="1615"/>
              <a:chOff x="2648" y="7526"/>
              <a:chExt cx="1829" cy="1615"/>
            </a:xfrm>
          </p:grpSpPr>
          <p:sp>
            <p:nvSpPr>
              <p:cNvPr id="13322" name="Text Box 23"/>
              <p:cNvSpPr txBox="1">
                <a:spLocks noChangeArrowheads="1"/>
              </p:cNvSpPr>
              <p:nvPr/>
            </p:nvSpPr>
            <p:spPr bwMode="auto">
              <a:xfrm>
                <a:off x="3532" y="7891"/>
                <a:ext cx="945" cy="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3200" b="1">
                    <a:solidFill>
                      <a:srgbClr val="000000"/>
                    </a:solidFill>
                    <a:cs typeface="+mn-ea"/>
                    <a:sym typeface="+mn-lt"/>
                  </a:rPr>
                  <a:t>m</a:t>
                </a:r>
              </a:p>
            </p:txBody>
          </p:sp>
          <p:graphicFrame>
            <p:nvGraphicFramePr>
              <p:cNvPr id="13323" name="对象 1"/>
              <p:cNvGraphicFramePr>
                <a:graphicFrameLocks noChangeAspect="1"/>
              </p:cNvGraphicFramePr>
              <p:nvPr/>
            </p:nvGraphicFramePr>
            <p:xfrm>
              <a:off x="2648" y="7526"/>
              <a:ext cx="879" cy="16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4" imgW="215900" imgH="393065" progId="Equation.DSMT4">
                      <p:embed/>
                    </p:oleObj>
                  </mc:Choice>
                  <mc:Fallback>
                    <p:oleObj r:id="rId4" imgW="215900" imgH="393065" progId="Equation.DSMT4">
                      <p:embed/>
                      <p:pic>
                        <p:nvPicPr>
                          <p:cNvPr id="0" name="对象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8" y="7526"/>
                            <a:ext cx="879" cy="16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6" name="组合 15"/>
          <p:cNvGrpSpPr/>
          <p:nvPr/>
        </p:nvGrpSpPr>
        <p:grpSpPr bwMode="auto">
          <a:xfrm>
            <a:off x="3176588" y="2832100"/>
            <a:ext cx="2482850" cy="3183866"/>
            <a:chOff x="4768" y="4461"/>
            <a:chExt cx="3910" cy="5012"/>
          </a:xfrm>
        </p:grpSpPr>
        <p:sp>
          <p:nvSpPr>
            <p:cNvPr id="8" name="Line 46"/>
            <p:cNvSpPr>
              <a:spLocks noChangeShapeType="1"/>
            </p:cNvSpPr>
            <p:nvPr/>
          </p:nvSpPr>
          <p:spPr bwMode="auto">
            <a:xfrm flipH="1" flipV="1">
              <a:off x="6075" y="4461"/>
              <a:ext cx="0" cy="812"/>
            </a:xfrm>
            <a:prstGeom prst="line">
              <a:avLst/>
            </a:prstGeom>
            <a:noFill/>
            <a:ln w="60325">
              <a:solidFill>
                <a:srgbClr val="FF0000"/>
              </a:solidFill>
              <a:round/>
              <a:tailEnd type="triangle" w="med" len="med"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4768" y="5248"/>
              <a:ext cx="3910" cy="9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00B0F0"/>
                  </a:solidFill>
                  <a:latin typeface="+mn-lt"/>
                  <a:ea typeface="+mn-ea"/>
                  <a:cs typeface="+mn-ea"/>
                  <a:sym typeface="+mn-lt"/>
                </a:rPr>
                <a:t>(         )</a:t>
              </a: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dm</a:t>
              </a:r>
            </a:p>
          </p:txBody>
        </p:sp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>
              <a:off x="4768" y="8552"/>
              <a:ext cx="3697" cy="9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00B0F0"/>
                  </a:solidFill>
                  <a:latin typeface="+mn-lt"/>
                  <a:ea typeface="+mn-ea"/>
                  <a:cs typeface="+mn-ea"/>
                  <a:sym typeface="+mn-lt"/>
                </a:rPr>
                <a:t>(         )</a:t>
              </a: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m</a:t>
              </a:r>
            </a:p>
          </p:txBody>
        </p:sp>
        <p:sp>
          <p:nvSpPr>
            <p:cNvPr id="13328" name="Text Box 23"/>
            <p:cNvSpPr txBox="1">
              <a:spLocks noChangeArrowheads="1"/>
            </p:cNvSpPr>
            <p:nvPr/>
          </p:nvSpPr>
          <p:spPr bwMode="auto">
            <a:xfrm>
              <a:off x="4768" y="6964"/>
              <a:ext cx="3523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rgbClr val="00B0F0"/>
                  </a:solidFill>
                  <a:cs typeface="+mn-ea"/>
                  <a:sym typeface="+mn-lt"/>
                </a:rPr>
                <a:t>(         )</a:t>
              </a:r>
              <a:r>
                <a:rPr lang="en-US" altLang="zh-CN" sz="3200" b="1" dirty="0">
                  <a:solidFill>
                    <a:srgbClr val="000000"/>
                  </a:solidFill>
                  <a:cs typeface="+mn-ea"/>
                  <a:sym typeface="+mn-lt"/>
                </a:rPr>
                <a:t>m</a:t>
              </a:r>
            </a:p>
          </p:txBody>
        </p:sp>
      </p:grp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721259" y="3303635"/>
            <a:ext cx="1147762" cy="69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cs typeface="+mn-ea"/>
                <a:sym typeface="+mn-lt"/>
              </a:rPr>
              <a:t>3</a:t>
            </a: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3497897" y="4152902"/>
            <a:ext cx="852488" cy="1089430"/>
            <a:chOff x="2983" y="6672"/>
            <a:chExt cx="1343" cy="1717"/>
          </a:xfrm>
        </p:grpSpPr>
        <p:sp>
          <p:nvSpPr>
            <p:cNvPr id="13331" name="文本框 13"/>
            <p:cNvSpPr txBox="1">
              <a:spLocks noChangeArrowheads="1"/>
            </p:cNvSpPr>
            <p:nvPr/>
          </p:nvSpPr>
          <p:spPr bwMode="auto">
            <a:xfrm>
              <a:off x="2983" y="6672"/>
              <a:ext cx="1343" cy="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dirty="0">
                  <a:solidFill>
                    <a:srgbClr val="FF0000"/>
                  </a:solidFill>
                  <a:cs typeface="+mn-ea"/>
                  <a:sym typeface="+mn-lt"/>
                </a:rPr>
                <a:t>3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dirty="0">
                  <a:solidFill>
                    <a:srgbClr val="FF0000"/>
                  </a:solidFill>
                  <a:cs typeface="+mn-ea"/>
                  <a:sym typeface="+mn-lt"/>
                </a:rPr>
                <a:t>10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278" y="7575"/>
              <a:ext cx="75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576638" y="5324476"/>
            <a:ext cx="1147762" cy="69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0.3</a:t>
            </a: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6889750" y="2851151"/>
            <a:ext cx="2482850" cy="3183579"/>
            <a:chOff x="4768" y="4461"/>
            <a:chExt cx="3910" cy="5014"/>
          </a:xfrm>
        </p:grpSpPr>
        <p:sp>
          <p:nvSpPr>
            <p:cNvPr id="24" name="Line 46"/>
            <p:cNvSpPr>
              <a:spLocks noChangeShapeType="1"/>
            </p:cNvSpPr>
            <p:nvPr/>
          </p:nvSpPr>
          <p:spPr bwMode="auto">
            <a:xfrm flipH="1" flipV="1">
              <a:off x="6076" y="4461"/>
              <a:ext cx="0" cy="813"/>
            </a:xfrm>
            <a:prstGeom prst="line">
              <a:avLst/>
            </a:prstGeom>
            <a:noFill/>
            <a:ln w="60325">
              <a:solidFill>
                <a:srgbClr val="FF0000"/>
              </a:solidFill>
              <a:round/>
              <a:tailEnd type="triangle" w="med" len="med"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4768" y="5249"/>
              <a:ext cx="3910" cy="9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00B0F0"/>
                  </a:solidFill>
                  <a:latin typeface="+mn-lt"/>
                  <a:ea typeface="+mn-ea"/>
                  <a:cs typeface="+mn-ea"/>
                  <a:sym typeface="+mn-lt"/>
                </a:rPr>
                <a:t>(         )</a:t>
              </a: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dm</a:t>
              </a: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4768" y="8554"/>
              <a:ext cx="3698" cy="9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00B0F0"/>
                  </a:solidFill>
                  <a:latin typeface="+mn-lt"/>
                  <a:ea typeface="+mn-ea"/>
                  <a:cs typeface="+mn-ea"/>
                  <a:sym typeface="+mn-lt"/>
                </a:rPr>
                <a:t>(          )</a:t>
              </a: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m</a:t>
              </a:r>
            </a:p>
          </p:txBody>
        </p:sp>
        <p:sp>
          <p:nvSpPr>
            <p:cNvPr id="13338" name="Text Box 23"/>
            <p:cNvSpPr txBox="1">
              <a:spLocks noChangeArrowheads="1"/>
            </p:cNvSpPr>
            <p:nvPr/>
          </p:nvSpPr>
          <p:spPr bwMode="auto">
            <a:xfrm>
              <a:off x="4768" y="6964"/>
              <a:ext cx="3523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rgbClr val="00B0F0"/>
                  </a:solidFill>
                  <a:cs typeface="+mn-ea"/>
                  <a:sym typeface="+mn-lt"/>
                </a:rPr>
                <a:t>(          )</a:t>
              </a:r>
              <a:r>
                <a:rPr lang="en-US" altLang="zh-CN" sz="3200" b="1" dirty="0">
                  <a:solidFill>
                    <a:srgbClr val="000000"/>
                  </a:solidFill>
                  <a:cs typeface="+mn-ea"/>
                  <a:sym typeface="+mn-lt"/>
                </a:rPr>
                <a:t>m</a:t>
              </a:r>
            </a:p>
          </p:txBody>
        </p:sp>
      </p:grp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7449185" y="3309540"/>
            <a:ext cx="1147763" cy="69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7</a:t>
            </a:r>
          </a:p>
        </p:txBody>
      </p:sp>
      <p:grpSp>
        <p:nvGrpSpPr>
          <p:cNvPr id="29" name="组合 28"/>
          <p:cNvGrpSpPr/>
          <p:nvPr/>
        </p:nvGrpSpPr>
        <p:grpSpPr bwMode="auto">
          <a:xfrm>
            <a:off x="7302501" y="4152902"/>
            <a:ext cx="854075" cy="1089430"/>
            <a:chOff x="2983" y="6672"/>
            <a:chExt cx="1343" cy="1717"/>
          </a:xfrm>
        </p:grpSpPr>
        <p:sp>
          <p:nvSpPr>
            <p:cNvPr id="13341" name="文本框 13"/>
            <p:cNvSpPr txBox="1">
              <a:spLocks noChangeArrowheads="1"/>
            </p:cNvSpPr>
            <p:nvPr/>
          </p:nvSpPr>
          <p:spPr bwMode="auto">
            <a:xfrm>
              <a:off x="2983" y="6672"/>
              <a:ext cx="1343" cy="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FF0000"/>
                  </a:solidFill>
                  <a:cs typeface="+mn-ea"/>
                  <a:sym typeface="+mn-lt"/>
                </a:rPr>
                <a:t>7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FF0000"/>
                  </a:solidFill>
                  <a:cs typeface="+mn-ea"/>
                  <a:sym typeface="+mn-lt"/>
                </a:rPr>
                <a:t>10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3278" y="7575"/>
              <a:ext cx="75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7302501" y="5430902"/>
            <a:ext cx="1147763" cy="69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0.7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8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2"/>
          <p:cNvSpPr txBox="1">
            <a:spLocks noChangeArrowheads="1"/>
          </p:cNvSpPr>
          <p:nvPr/>
        </p:nvSpPr>
        <p:spPr bwMode="auto">
          <a:xfrm>
            <a:off x="1237457" y="1218162"/>
            <a:ext cx="5364163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cs typeface="+mn-ea"/>
                <a:sym typeface="+mn-lt"/>
              </a:rPr>
              <a:t>把 1m 平均分成 10</a:t>
            </a:r>
            <a:r>
              <a:rPr lang="en-US" altLang="zh-CN" sz="2800" b="1" dirty="0">
                <a:solidFill>
                  <a:srgbClr val="000000"/>
                </a:solidFill>
                <a:cs typeface="+mn-ea"/>
                <a:sym typeface="+mn-lt"/>
              </a:rPr>
              <a:t>0</a:t>
            </a:r>
            <a:r>
              <a:rPr lang="zh-CN" altLang="en-US" sz="2800" b="1" dirty="0">
                <a:solidFill>
                  <a:srgbClr val="000000"/>
                </a:solidFill>
                <a:cs typeface="+mn-ea"/>
                <a:sym typeface="+mn-lt"/>
              </a:rPr>
              <a:t> 份。</a:t>
            </a:r>
          </a:p>
        </p:txBody>
      </p:sp>
      <p:pic>
        <p:nvPicPr>
          <p:cNvPr id="14338" name="图片 2" descr="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928813"/>
            <a:ext cx="100584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46"/>
          <p:cNvSpPr>
            <a:spLocks noChangeShapeType="1"/>
          </p:cNvSpPr>
          <p:nvPr/>
        </p:nvSpPr>
        <p:spPr bwMode="auto">
          <a:xfrm flipH="1" flipV="1">
            <a:off x="2370138" y="3670300"/>
            <a:ext cx="0" cy="515938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tailEnd type="triangle" w="med" len="med"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1508126" y="5605464"/>
            <a:ext cx="1889125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0.01 m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508125" y="4245928"/>
            <a:ext cx="1594485" cy="1089371"/>
            <a:chOff x="2479" y="7026"/>
            <a:chExt cx="2511" cy="1716"/>
          </a:xfrm>
        </p:grpSpPr>
        <p:sp>
          <p:nvSpPr>
            <p:cNvPr id="14342" name="Text Box 23"/>
            <p:cNvSpPr txBox="1">
              <a:spLocks noChangeArrowheads="1"/>
            </p:cNvSpPr>
            <p:nvPr/>
          </p:nvSpPr>
          <p:spPr bwMode="auto">
            <a:xfrm>
              <a:off x="4045" y="7415"/>
              <a:ext cx="945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000000"/>
                  </a:solidFill>
                  <a:cs typeface="+mn-ea"/>
                  <a:sym typeface="+mn-lt"/>
                </a:rPr>
                <a:t>m</a:t>
              </a:r>
            </a:p>
          </p:txBody>
        </p:sp>
        <p:grpSp>
          <p:nvGrpSpPr>
            <p:cNvPr id="14343" name="组合 28"/>
            <p:cNvGrpSpPr/>
            <p:nvPr/>
          </p:nvGrpSpPr>
          <p:grpSpPr bwMode="auto">
            <a:xfrm>
              <a:off x="2479" y="7026"/>
              <a:ext cx="1637" cy="1716"/>
              <a:chOff x="2983" y="6672"/>
              <a:chExt cx="1637" cy="1717"/>
            </a:xfrm>
          </p:grpSpPr>
          <p:sp>
            <p:nvSpPr>
              <p:cNvPr id="14344" name="文本框 13"/>
              <p:cNvSpPr txBox="1">
                <a:spLocks noChangeArrowheads="1"/>
              </p:cNvSpPr>
              <p:nvPr/>
            </p:nvSpPr>
            <p:spPr bwMode="auto">
              <a:xfrm>
                <a:off x="2983" y="6672"/>
                <a:ext cx="1637" cy="1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600" b="1">
                    <a:solidFill>
                      <a:srgbClr val="000000"/>
                    </a:solidFill>
                    <a:cs typeface="+mn-ea"/>
                    <a:sym typeface="+mn-lt"/>
                  </a:rPr>
                  <a:t>1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600" b="1">
                    <a:solidFill>
                      <a:srgbClr val="000000"/>
                    </a:solidFill>
                    <a:cs typeface="+mn-ea"/>
                    <a:sym typeface="+mn-lt"/>
                  </a:rPr>
                  <a:t>100</a:t>
                </a: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3193" y="7576"/>
                <a:ext cx="124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组合 15"/>
          <p:cNvGrpSpPr/>
          <p:nvPr/>
        </p:nvGrpSpPr>
        <p:grpSpPr bwMode="auto">
          <a:xfrm>
            <a:off x="3397251" y="3670300"/>
            <a:ext cx="2347913" cy="2552700"/>
            <a:chOff x="4768" y="5550"/>
            <a:chExt cx="3697" cy="4019"/>
          </a:xfrm>
        </p:grpSpPr>
        <p:sp>
          <p:nvSpPr>
            <p:cNvPr id="7" name="Line 46"/>
            <p:cNvSpPr>
              <a:spLocks noChangeShapeType="1"/>
            </p:cNvSpPr>
            <p:nvPr/>
          </p:nvSpPr>
          <p:spPr bwMode="auto">
            <a:xfrm flipH="1" flipV="1">
              <a:off x="6018" y="5550"/>
              <a:ext cx="0" cy="812"/>
            </a:xfrm>
            <a:prstGeom prst="line">
              <a:avLst/>
            </a:prstGeom>
            <a:noFill/>
            <a:ln w="60325">
              <a:solidFill>
                <a:srgbClr val="FF0000"/>
              </a:solidFill>
              <a:round/>
              <a:tailEnd type="triangle" w="med" len="med"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 Box 25"/>
            <p:cNvSpPr txBox="1">
              <a:spLocks noChangeArrowheads="1"/>
            </p:cNvSpPr>
            <p:nvPr/>
          </p:nvSpPr>
          <p:spPr bwMode="auto">
            <a:xfrm>
              <a:off x="4768" y="8552"/>
              <a:ext cx="3697" cy="101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rgbClr val="00B0F0"/>
                  </a:solidFill>
                  <a:latin typeface="+mn-lt"/>
                  <a:ea typeface="+mn-ea"/>
                  <a:cs typeface="+mn-ea"/>
                  <a:sym typeface="+mn-lt"/>
                </a:rPr>
                <a:t>(          )</a:t>
              </a:r>
              <a:r>
                <a:rPr lang="en-US" altLang="zh-CN" sz="36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m</a:t>
              </a:r>
            </a:p>
          </p:txBody>
        </p:sp>
        <p:sp>
          <p:nvSpPr>
            <p:cNvPr id="14349" name="Text Box 23"/>
            <p:cNvSpPr txBox="1">
              <a:spLocks noChangeArrowheads="1"/>
            </p:cNvSpPr>
            <p:nvPr/>
          </p:nvSpPr>
          <p:spPr bwMode="auto">
            <a:xfrm>
              <a:off x="4768" y="6964"/>
              <a:ext cx="3523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600" b="1" dirty="0">
                  <a:solidFill>
                    <a:srgbClr val="00B0F0"/>
                  </a:solidFill>
                  <a:cs typeface="+mn-ea"/>
                  <a:sym typeface="+mn-lt"/>
                </a:rPr>
                <a:t>(          )</a:t>
              </a:r>
              <a:r>
                <a:rPr lang="en-US" altLang="zh-CN" sz="3600" b="1" dirty="0">
                  <a:solidFill>
                    <a:srgbClr val="000000"/>
                  </a:solidFill>
                  <a:cs typeface="+mn-ea"/>
                  <a:sym typeface="+mn-lt"/>
                </a:rPr>
                <a:t>m</a:t>
              </a: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3648710" y="4290773"/>
            <a:ext cx="1266825" cy="1089429"/>
            <a:chOff x="2983" y="6672"/>
            <a:chExt cx="1995" cy="1717"/>
          </a:xfrm>
        </p:grpSpPr>
        <p:sp>
          <p:nvSpPr>
            <p:cNvPr id="14351" name="文本框 13"/>
            <p:cNvSpPr txBox="1">
              <a:spLocks noChangeArrowheads="1"/>
            </p:cNvSpPr>
            <p:nvPr/>
          </p:nvSpPr>
          <p:spPr bwMode="auto">
            <a:xfrm>
              <a:off x="2983" y="6672"/>
              <a:ext cx="1995" cy="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FF0000"/>
                  </a:solidFill>
                  <a:cs typeface="+mn-ea"/>
                  <a:sym typeface="+mn-lt"/>
                </a:rPr>
                <a:t>3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FF0000"/>
                  </a:solidFill>
                  <a:cs typeface="+mn-ea"/>
                  <a:sym typeface="+mn-lt"/>
                </a:rPr>
                <a:t>100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383" y="7575"/>
              <a:ext cx="124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783013" y="5579523"/>
            <a:ext cx="1147762" cy="69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0.03</a:t>
            </a: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7016751" y="3670300"/>
            <a:ext cx="2346325" cy="2552700"/>
            <a:chOff x="4768" y="5550"/>
            <a:chExt cx="3697" cy="4019"/>
          </a:xfrm>
        </p:grpSpPr>
        <p:sp>
          <p:nvSpPr>
            <p:cNvPr id="14" name="Line 46"/>
            <p:cNvSpPr>
              <a:spLocks noChangeShapeType="1"/>
            </p:cNvSpPr>
            <p:nvPr/>
          </p:nvSpPr>
          <p:spPr bwMode="auto">
            <a:xfrm flipH="1" flipV="1">
              <a:off x="6019" y="5550"/>
              <a:ext cx="0" cy="812"/>
            </a:xfrm>
            <a:prstGeom prst="line">
              <a:avLst/>
            </a:prstGeom>
            <a:noFill/>
            <a:ln w="60325">
              <a:solidFill>
                <a:srgbClr val="FF0000"/>
              </a:solidFill>
              <a:round/>
              <a:tailEnd type="triangle" w="med" len="med"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4768" y="8552"/>
              <a:ext cx="3697" cy="101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rgbClr val="00B0F0"/>
                  </a:solidFill>
                  <a:latin typeface="+mn-lt"/>
                  <a:ea typeface="+mn-ea"/>
                  <a:cs typeface="+mn-ea"/>
                  <a:sym typeface="+mn-lt"/>
                </a:rPr>
                <a:t>(           )</a:t>
              </a:r>
              <a:r>
                <a:rPr lang="en-US" altLang="zh-CN" sz="36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m</a:t>
              </a:r>
            </a:p>
          </p:txBody>
        </p:sp>
        <p:sp>
          <p:nvSpPr>
            <p:cNvPr id="14357" name="Text Box 23"/>
            <p:cNvSpPr txBox="1">
              <a:spLocks noChangeArrowheads="1"/>
            </p:cNvSpPr>
            <p:nvPr/>
          </p:nvSpPr>
          <p:spPr bwMode="auto">
            <a:xfrm>
              <a:off x="4768" y="6964"/>
              <a:ext cx="3697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600" b="1" dirty="0">
                  <a:solidFill>
                    <a:srgbClr val="00B0F0"/>
                  </a:solidFill>
                  <a:cs typeface="+mn-ea"/>
                  <a:sym typeface="+mn-lt"/>
                </a:rPr>
                <a:t>(           )</a:t>
              </a:r>
              <a:r>
                <a:rPr lang="en-US" altLang="zh-CN" sz="3600" b="1" dirty="0">
                  <a:solidFill>
                    <a:srgbClr val="000000"/>
                  </a:solidFill>
                  <a:cs typeface="+mn-ea"/>
                  <a:sym typeface="+mn-lt"/>
                </a:rPr>
                <a:t>m</a:t>
              </a: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7342981" y="4319008"/>
            <a:ext cx="1266825" cy="1089429"/>
            <a:chOff x="2983" y="6672"/>
            <a:chExt cx="1995" cy="1717"/>
          </a:xfrm>
        </p:grpSpPr>
        <p:sp>
          <p:nvSpPr>
            <p:cNvPr id="14359" name="文本框 13"/>
            <p:cNvSpPr txBox="1">
              <a:spLocks noChangeArrowheads="1"/>
            </p:cNvSpPr>
            <p:nvPr/>
          </p:nvSpPr>
          <p:spPr bwMode="auto">
            <a:xfrm>
              <a:off x="2983" y="6672"/>
              <a:ext cx="1995" cy="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FF0000"/>
                  </a:solidFill>
                  <a:cs typeface="+mn-ea"/>
                  <a:sym typeface="+mn-lt"/>
                </a:rPr>
                <a:t>7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FF0000"/>
                  </a:solidFill>
                  <a:cs typeface="+mn-ea"/>
                  <a:sym typeface="+mn-lt"/>
                </a:rPr>
                <a:t>100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3383" y="7575"/>
              <a:ext cx="124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7418387" y="5579523"/>
            <a:ext cx="1147762" cy="69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0.07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"/>
          <p:cNvSpPr/>
          <p:nvPr/>
        </p:nvSpPr>
        <p:spPr bwMode="auto">
          <a:xfrm>
            <a:off x="1074057" y="1367839"/>
            <a:ext cx="8860518" cy="1192003"/>
          </a:xfrm>
          <a:prstGeom prst="wedgeRoundRectCallout">
            <a:avLst>
              <a:gd name="adj1" fmla="val 46516"/>
              <a:gd name="adj2" fmla="val 125958"/>
              <a:gd name="adj3" fmla="val 16667"/>
            </a:avLst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3200" noProof="1">
                <a:solidFill>
                  <a:srgbClr val="000000"/>
                </a:solidFill>
                <a:cs typeface="+mn-ea"/>
                <a:sym typeface="+mn-lt"/>
              </a:rPr>
              <a:t>分母是 10、100、1000……的分数可以用小数表示。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947739" y="3095832"/>
            <a:ext cx="7524750" cy="116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B0F0"/>
                </a:solidFill>
                <a:cs typeface="+mn-ea"/>
                <a:sym typeface="+mn-lt"/>
              </a:rPr>
              <a:t>    </a:t>
            </a:r>
            <a:r>
              <a:rPr lang="zh-CN" altLang="en-US" sz="2800" b="1" dirty="0">
                <a:solidFill>
                  <a:srgbClr val="00B0F0"/>
                </a:solidFill>
                <a:cs typeface="+mn-ea"/>
                <a:sym typeface="+mn-lt"/>
              </a:rPr>
              <a:t>小数的计数单位是十分之一、百分之一、千分之一……分别写作 0.1、0.01、0.001……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47739" y="5218113"/>
            <a:ext cx="9283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cs typeface="+mn-ea"/>
                <a:sym typeface="+mn-lt"/>
              </a:rPr>
              <a:t>每相邻两个计数单位之间的进率是（           ）。</a:t>
            </a: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7761061" y="5019838"/>
            <a:ext cx="931863" cy="76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10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479" y="3095832"/>
            <a:ext cx="1783078" cy="3566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065214" y="2333626"/>
            <a:ext cx="10061575" cy="335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zh-CN" altLang="zh-CN" sz="2400" dirty="0">
                <a:cs typeface="+mn-ea"/>
                <a:sym typeface="+mn-lt"/>
              </a:rPr>
              <a:t>小数的意义：把单位“1”平均分成 10 份、100 份、1000 份……这样的一份或几份可以用分母是 10、100、1000……的分数来表示，也可以用小数来表示。</a:t>
            </a:r>
            <a:endParaRPr lang="en-US" altLang="zh-CN" sz="2400" dirty="0">
              <a:cs typeface="+mn-ea"/>
              <a:sym typeface="+mn-lt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cs typeface="+mn-ea"/>
                <a:sym typeface="+mn-lt"/>
              </a:rPr>
              <a:t>2. </a:t>
            </a:r>
            <a:r>
              <a:rPr lang="zh-CN" altLang="en-US" sz="2400" dirty="0">
                <a:cs typeface="+mn-ea"/>
                <a:sym typeface="+mn-lt"/>
              </a:rPr>
              <a:t>小数的计数单位是十分之一、百分之一、千分之一</a:t>
            </a:r>
            <a:r>
              <a:rPr lang="en-US" altLang="zh-CN" sz="2400" dirty="0">
                <a:cs typeface="+mn-ea"/>
                <a:sym typeface="+mn-lt"/>
              </a:rPr>
              <a:t>……</a:t>
            </a:r>
            <a:r>
              <a:rPr lang="zh-CN" altLang="en-US" sz="2400" dirty="0">
                <a:cs typeface="+mn-ea"/>
                <a:sym typeface="+mn-lt"/>
              </a:rPr>
              <a:t>分别写作 </a:t>
            </a:r>
            <a:r>
              <a:rPr lang="en-US" altLang="zh-CN" sz="2400" dirty="0">
                <a:cs typeface="+mn-ea"/>
                <a:sym typeface="+mn-lt"/>
              </a:rPr>
              <a:t>0.1</a:t>
            </a:r>
            <a:r>
              <a:rPr lang="zh-CN" altLang="en-US" sz="2400" dirty="0">
                <a:cs typeface="+mn-ea"/>
                <a:sym typeface="+mn-lt"/>
              </a:rPr>
              <a:t>、</a:t>
            </a:r>
            <a:r>
              <a:rPr lang="en-US" altLang="zh-CN" sz="2400" dirty="0">
                <a:cs typeface="+mn-ea"/>
                <a:sym typeface="+mn-lt"/>
              </a:rPr>
              <a:t>0.01</a:t>
            </a:r>
            <a:r>
              <a:rPr lang="zh-CN" altLang="en-US" sz="2400" dirty="0">
                <a:cs typeface="+mn-ea"/>
                <a:sym typeface="+mn-lt"/>
              </a:rPr>
              <a:t>、</a:t>
            </a:r>
            <a:r>
              <a:rPr lang="en-US" altLang="zh-CN" sz="2400" dirty="0">
                <a:cs typeface="+mn-ea"/>
                <a:sym typeface="+mn-lt"/>
              </a:rPr>
              <a:t>0.001……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cs typeface="+mn-ea"/>
                <a:sym typeface="+mn-lt"/>
              </a:rPr>
              <a:t>3. </a:t>
            </a:r>
            <a:r>
              <a:rPr lang="zh-CN" altLang="en-US" sz="2400" dirty="0">
                <a:cs typeface="+mn-ea"/>
                <a:sym typeface="+mn-lt"/>
              </a:rPr>
              <a:t>小数每相邻两个计数单位之间的进率是十。</a:t>
            </a:r>
          </a:p>
        </p:txBody>
      </p:sp>
      <p:pic>
        <p:nvPicPr>
          <p:cNvPr id="17410" name="图片 1" descr="标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4" y="1225550"/>
            <a:ext cx="270033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文本框 2"/>
          <p:cNvSpPr txBox="1">
            <a:spLocks noChangeArrowheads="1"/>
          </p:cNvSpPr>
          <p:nvPr/>
        </p:nvSpPr>
        <p:spPr bwMode="auto">
          <a:xfrm>
            <a:off x="1266826" y="1293814"/>
            <a:ext cx="2062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00"/>
                </a:solidFill>
                <a:cs typeface="+mn-ea"/>
                <a:sym typeface="+mn-lt"/>
              </a:rPr>
              <a:t>知识提炼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文本框 1"/>
          <p:cNvSpPr txBox="1">
            <a:spLocks noChangeArrowheads="1"/>
          </p:cNvSpPr>
          <p:nvPr/>
        </p:nvSpPr>
        <p:spPr bwMode="auto">
          <a:xfrm>
            <a:off x="630207" y="1284616"/>
            <a:ext cx="4341253" cy="53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（选自教材</a:t>
            </a:r>
            <a:r>
              <a:rPr lang="en-US" altLang="zh-CN" sz="2800" b="1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P33</a:t>
            </a:r>
            <a:r>
              <a:rPr lang="zh-CN" altLang="en-US" sz="2800" b="1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800" b="1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800" b="1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做一做）</a:t>
            </a:r>
            <a:endParaRPr lang="zh-CN" altLang="en-US" sz="14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Picture 36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21" r="52006"/>
          <a:stretch>
            <a:fillRect/>
          </a:stretch>
        </p:blipFill>
        <p:spPr bwMode="auto">
          <a:xfrm>
            <a:off x="1273176" y="2741928"/>
            <a:ext cx="4117975" cy="51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89313" y="5270500"/>
            <a:ext cx="844550" cy="82067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0.6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67338" y="5270500"/>
            <a:ext cx="844550" cy="82067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0.7</a:t>
            </a:r>
          </a:p>
        </p:txBody>
      </p:sp>
      <p:grpSp>
        <p:nvGrpSpPr>
          <p:cNvPr id="13" name="Group 12"/>
          <p:cNvGrpSpPr/>
          <p:nvPr/>
        </p:nvGrpSpPr>
        <p:grpSpPr bwMode="auto">
          <a:xfrm>
            <a:off x="5427663" y="3773488"/>
            <a:ext cx="754062" cy="1461753"/>
            <a:chOff x="3979" y="950"/>
            <a:chExt cx="394" cy="1229"/>
          </a:xfrm>
        </p:grpSpPr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3979" y="1636"/>
              <a:ext cx="394" cy="54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60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10</a:t>
              </a:r>
            </a:p>
          </p:txBody>
        </p:sp>
        <p:sp>
          <p:nvSpPr>
            <p:cNvPr id="19465" name="Text Box 14"/>
            <p:cNvSpPr txBox="1">
              <a:spLocks noChangeArrowheads="1"/>
            </p:cNvSpPr>
            <p:nvPr/>
          </p:nvSpPr>
          <p:spPr bwMode="auto">
            <a:xfrm>
              <a:off x="4067" y="950"/>
              <a:ext cx="227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600">
                  <a:solidFill>
                    <a:srgbClr val="FF0000"/>
                  </a:solidFill>
                  <a:cs typeface="+mn-ea"/>
                  <a:sym typeface="+mn-lt"/>
                </a:rPr>
                <a:t>7</a:t>
              </a: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4025" y="1689"/>
              <a:ext cx="30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 defTabSz="4572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774826" y="4244975"/>
            <a:ext cx="1298575" cy="9167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40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分数：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766889" y="5375275"/>
            <a:ext cx="1298575" cy="9167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40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小数：</a:t>
            </a: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191126" y="5224463"/>
            <a:ext cx="130016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</a:ln>
        </p:spPr>
        <p:txBody>
          <a:bodyPr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3249614" y="5194300"/>
            <a:ext cx="129857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</a:ln>
        </p:spPr>
        <p:txBody>
          <a:bodyPr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3216276" y="6211888"/>
            <a:ext cx="129857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</a:ln>
        </p:spPr>
        <p:txBody>
          <a:bodyPr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5140326" y="6186488"/>
            <a:ext cx="130016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</a:ln>
        </p:spPr>
        <p:txBody>
          <a:bodyPr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6" name="Group 30"/>
          <p:cNvGrpSpPr/>
          <p:nvPr/>
        </p:nvGrpSpPr>
        <p:grpSpPr bwMode="auto">
          <a:xfrm>
            <a:off x="3206750" y="3752851"/>
            <a:ext cx="1290638" cy="1384292"/>
            <a:chOff x="3954" y="971"/>
            <a:chExt cx="318" cy="1165"/>
          </a:xfrm>
        </p:grpSpPr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3954" y="1445"/>
              <a:ext cx="318" cy="69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60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10</a:t>
              </a:r>
            </a:p>
          </p:txBody>
        </p:sp>
        <p:sp>
          <p:nvSpPr>
            <p:cNvPr id="19475" name="Text Box 32"/>
            <p:cNvSpPr txBox="1">
              <a:spLocks noChangeArrowheads="1"/>
            </p:cNvSpPr>
            <p:nvPr/>
          </p:nvSpPr>
          <p:spPr bwMode="auto">
            <a:xfrm>
              <a:off x="4010" y="971"/>
              <a:ext cx="227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600">
                  <a:solidFill>
                    <a:srgbClr val="FF0000"/>
                  </a:solidFill>
                  <a:cs typeface="+mn-ea"/>
                  <a:sym typeface="+mn-lt"/>
                </a:rPr>
                <a:t>6</a:t>
              </a:r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>
              <a:off x="4044" y="1700"/>
              <a:ext cx="15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 defTabSz="4572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050089" y="5270500"/>
            <a:ext cx="1582737" cy="82067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0.32</a:t>
            </a:r>
          </a:p>
        </p:txBody>
      </p:sp>
      <p:grpSp>
        <p:nvGrpSpPr>
          <p:cNvPr id="31" name="Group 14"/>
          <p:cNvGrpSpPr/>
          <p:nvPr/>
        </p:nvGrpSpPr>
        <p:grpSpPr bwMode="auto">
          <a:xfrm>
            <a:off x="7245351" y="3752850"/>
            <a:ext cx="1166813" cy="1423288"/>
            <a:chOff x="3663" y="2518"/>
            <a:chExt cx="611" cy="1196"/>
          </a:xfrm>
        </p:grpSpPr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3663" y="3024"/>
              <a:ext cx="611" cy="69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60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100</a:t>
              </a:r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3737" y="2518"/>
              <a:ext cx="477" cy="69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60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32</a:t>
              </a:r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3752" y="3278"/>
              <a:ext cx="43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 defTabSz="4572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948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589" y="2116138"/>
            <a:ext cx="2306637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Line 24"/>
          <p:cNvSpPr>
            <a:spLocks noChangeShapeType="1"/>
          </p:cNvSpPr>
          <p:nvPr/>
        </p:nvSpPr>
        <p:spPr bwMode="auto">
          <a:xfrm>
            <a:off x="7159626" y="5194300"/>
            <a:ext cx="129857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</a:ln>
        </p:spPr>
        <p:txBody>
          <a:bodyPr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>
            <a:off x="7135814" y="6175375"/>
            <a:ext cx="129857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</a:ln>
        </p:spPr>
        <p:txBody>
          <a:bodyPr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19485" name="Picture 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1"/>
          <a:stretch>
            <a:fillRect/>
          </a:stretch>
        </p:blipFill>
        <p:spPr bwMode="auto">
          <a:xfrm>
            <a:off x="5808663" y="2116138"/>
            <a:ext cx="2424112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文本框 3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合 7"/>
          <p:cNvGrpSpPr/>
          <p:nvPr/>
        </p:nvGrpSpPr>
        <p:grpSpPr bwMode="auto">
          <a:xfrm>
            <a:off x="606082" y="1567523"/>
            <a:ext cx="10279062" cy="636737"/>
            <a:chOff x="1047" y="1845"/>
            <a:chExt cx="17386" cy="1002"/>
          </a:xfrm>
        </p:grpSpPr>
        <p:pic>
          <p:nvPicPr>
            <p:cNvPr id="20482" name="图片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708" b="74081"/>
            <a:stretch>
              <a:fillRect/>
            </a:stretch>
          </p:blipFill>
          <p:spPr bwMode="auto">
            <a:xfrm>
              <a:off x="1378" y="2003"/>
              <a:ext cx="956" cy="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3" name="文本框 3"/>
            <p:cNvSpPr txBox="1">
              <a:spLocks noChangeArrowheads="1"/>
            </p:cNvSpPr>
            <p:nvPr/>
          </p:nvSpPr>
          <p:spPr bwMode="auto">
            <a:xfrm>
              <a:off x="1047" y="1845"/>
              <a:ext cx="17386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solidFill>
                    <a:srgbClr val="000000"/>
                  </a:solidFill>
                  <a:cs typeface="+mn-ea"/>
                  <a:sym typeface="+mn-lt"/>
                </a:rPr>
                <a:t>        </a:t>
              </a:r>
              <a:r>
                <a:rPr lang="zh-CN" altLang="en-US" sz="2800" dirty="0">
                  <a:solidFill>
                    <a:srgbClr val="000000"/>
                  </a:solidFill>
                  <a:cs typeface="+mn-ea"/>
                  <a:sym typeface="+mn-lt"/>
                </a:rPr>
                <a:t>判断：2.50 的计数单位是十分之一。  </a:t>
              </a:r>
              <a:r>
                <a:rPr lang="en-US" altLang="zh-CN" sz="2800" dirty="0">
                  <a:solidFill>
                    <a:srgbClr val="000000"/>
                  </a:solidFill>
                  <a:cs typeface="+mn-ea"/>
                  <a:sym typeface="+mn-lt"/>
                </a:rPr>
                <a:t>(   )</a:t>
              </a: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949326" y="3578963"/>
            <a:ext cx="10542587" cy="1961415"/>
            <a:chOff x="1378" y="6295"/>
            <a:chExt cx="16602" cy="3092"/>
          </a:xfrm>
        </p:grpSpPr>
        <p:pic>
          <p:nvPicPr>
            <p:cNvPr id="20486" name="图片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" y="6563"/>
              <a:ext cx="2940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文本框 5"/>
            <p:cNvSpPr txBox="1">
              <a:spLocks noChangeArrowheads="1"/>
            </p:cNvSpPr>
            <p:nvPr/>
          </p:nvSpPr>
          <p:spPr bwMode="auto">
            <a:xfrm>
              <a:off x="1378" y="6295"/>
              <a:ext cx="16602" cy="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cs typeface="+mn-ea"/>
                  <a:sym typeface="+mn-lt"/>
                </a:rPr>
                <a:t>                 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dirty="0">
                  <a:cs typeface="+mn-ea"/>
                  <a:sym typeface="+mn-lt"/>
                </a:rPr>
                <a:t>        </a:t>
              </a:r>
              <a:r>
                <a:rPr lang="zh-CN" altLang="zh-CN" sz="2800" dirty="0">
                  <a:cs typeface="+mn-ea"/>
                  <a:sym typeface="+mn-lt"/>
                </a:rPr>
                <a:t>此题错在对小数计数单位的认识不到位。2.50 不能等同于 2.5，含两位小数的计数单位是百分之一。</a:t>
              </a: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9915525" y="1778001"/>
            <a:ext cx="1576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>
                <a:solidFill>
                  <a:srgbClr val="000000"/>
                </a:solidFill>
                <a:cs typeface="+mn-ea"/>
                <a:sym typeface="+mn-lt"/>
              </a:rPr>
              <a:t>√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 rot="18480000">
            <a:off x="9371013" y="2149476"/>
            <a:ext cx="2486025" cy="76835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dirty="0">
                <a:solidFill>
                  <a:srgbClr val="FF0000"/>
                </a:solidFill>
                <a:cs typeface="+mn-ea"/>
                <a:sym typeface="+mn-lt"/>
              </a:rPr>
              <a:t>解答错误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915525" y="1778001"/>
            <a:ext cx="1576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>
                <a:solidFill>
                  <a:srgbClr val="FF0000"/>
                </a:solidFill>
                <a:cs typeface="+mn-ea"/>
                <a:sym typeface="+mn-lt"/>
              </a:rPr>
              <a:t>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ldLvl="0" animBg="1"/>
      <p:bldP spid="3" grpId="1" bldLvl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2"/>
          <p:cNvSpPr txBox="1">
            <a:spLocks noChangeArrowheads="1"/>
          </p:cNvSpPr>
          <p:nvPr/>
        </p:nvSpPr>
        <p:spPr bwMode="auto">
          <a:xfrm>
            <a:off x="850901" y="1287470"/>
            <a:ext cx="10990263" cy="101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1.哪两只袜子是一双？用线连一连。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（选自教材</a:t>
            </a:r>
            <a:r>
              <a:rPr lang="en-US" altLang="zh-CN" sz="2800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P36 </a:t>
            </a:r>
            <a:r>
              <a:rPr lang="zh-CN" altLang="en-US" sz="2800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800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T1</a:t>
            </a:r>
            <a:r>
              <a:rPr lang="zh-CN" altLang="en-US" sz="2800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pic>
        <p:nvPicPr>
          <p:cNvPr id="2150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1" y="2598512"/>
            <a:ext cx="102774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4" y="4813075"/>
            <a:ext cx="103584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2120900" y="3744687"/>
            <a:ext cx="2751138" cy="1127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824413" y="3687537"/>
            <a:ext cx="5448300" cy="1255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2135188" y="3752624"/>
            <a:ext cx="5237162" cy="10461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7680326" y="3687536"/>
            <a:ext cx="2481263" cy="1111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2"/>
          <p:cNvSpPr txBox="1">
            <a:spLocks noChangeArrowheads="1"/>
          </p:cNvSpPr>
          <p:nvPr/>
        </p:nvSpPr>
        <p:spPr bwMode="auto">
          <a:xfrm>
            <a:off x="812800" y="1277570"/>
            <a:ext cx="9655175" cy="60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（选自教材</a:t>
            </a:r>
            <a:r>
              <a:rPr lang="en-US" altLang="zh-CN" sz="3200" b="1" dirty="0">
                <a:latin typeface="+mn-lt"/>
                <a:ea typeface="+mn-ea"/>
                <a:cs typeface="+mn-ea"/>
                <a:sym typeface="+mn-lt"/>
              </a:rPr>
              <a:t>P36 </a:t>
            </a: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200" b="1" dirty="0">
                <a:latin typeface="+mn-lt"/>
                <a:ea typeface="+mn-ea"/>
                <a:cs typeface="+mn-ea"/>
                <a:sym typeface="+mn-lt"/>
              </a:rPr>
              <a:t>T2</a:t>
            </a: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22530" name="文本框 1"/>
          <p:cNvSpPr txBox="1">
            <a:spLocks noChangeArrowheads="1"/>
          </p:cNvSpPr>
          <p:nvPr/>
        </p:nvSpPr>
        <p:spPr bwMode="auto">
          <a:xfrm>
            <a:off x="1521618" y="2522802"/>
            <a:ext cx="8237538" cy="263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000000"/>
                </a:solidFill>
                <a:cs typeface="+mn-ea"/>
                <a:sym typeface="+mn-lt"/>
              </a:rPr>
              <a:t>0.8 里面有（       ）个 0.1。</a:t>
            </a:r>
          </a:p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000000"/>
                </a:solidFill>
                <a:cs typeface="+mn-ea"/>
                <a:sym typeface="+mn-lt"/>
              </a:rPr>
              <a:t>0.32 里面有（       ）个 0.01。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07706" y="4318662"/>
            <a:ext cx="949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cs typeface="+mn-ea"/>
                <a:sym typeface="+mn-lt"/>
              </a:rPr>
              <a:t>32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07693" y="3121290"/>
            <a:ext cx="10493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8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789738" y="13065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8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789738" y="22606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9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789738" y="32146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0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789738" y="41703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1" name="MH_Text_1"/>
          <p:cNvSpPr/>
          <p:nvPr>
            <p:custDataLst>
              <p:tags r:id="rId5"/>
            </p:custDataLst>
          </p:nvPr>
        </p:nvSpPr>
        <p:spPr>
          <a:xfrm>
            <a:off x="7897820" y="14097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MH_Text_2"/>
          <p:cNvSpPr/>
          <p:nvPr>
            <p:custDataLst>
              <p:tags r:id="rId6"/>
            </p:custDataLst>
          </p:nvPr>
        </p:nvSpPr>
        <p:spPr>
          <a:xfrm>
            <a:off x="7897820" y="23637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MH_Text_3"/>
          <p:cNvSpPr/>
          <p:nvPr>
            <p:custDataLst>
              <p:tags r:id="rId7"/>
            </p:custDataLst>
          </p:nvPr>
        </p:nvSpPr>
        <p:spPr>
          <a:xfrm>
            <a:off x="7897820" y="33194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MH_Text_4"/>
          <p:cNvSpPr/>
          <p:nvPr>
            <p:custDataLst>
              <p:tags r:id="rId8"/>
            </p:custDataLst>
          </p:nvPr>
        </p:nvSpPr>
        <p:spPr>
          <a:xfrm>
            <a:off x="7897820" y="42735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MH_Others_1"/>
          <p:cNvSpPr txBox="1"/>
          <p:nvPr>
            <p:custDataLst>
              <p:tags r:id="rId9"/>
            </p:custDataLst>
          </p:nvPr>
        </p:nvSpPr>
        <p:spPr>
          <a:xfrm>
            <a:off x="4370388" y="10205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6" name="MH_Others_2"/>
          <p:cNvSpPr txBox="1"/>
          <p:nvPr>
            <p:custDataLst>
              <p:tags r:id="rId10"/>
            </p:custDataLst>
          </p:nvPr>
        </p:nvSpPr>
        <p:spPr>
          <a:xfrm>
            <a:off x="4960830" y="19558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2"/>
          <p:cNvSpPr txBox="1">
            <a:spLocks noChangeArrowheads="1"/>
          </p:cNvSpPr>
          <p:nvPr/>
        </p:nvSpPr>
        <p:spPr bwMode="auto">
          <a:xfrm>
            <a:off x="963613" y="1346653"/>
            <a:ext cx="7599362" cy="101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3.用手势比画下面的长度。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800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（选自教材</a:t>
            </a:r>
            <a:r>
              <a:rPr lang="en-US" altLang="zh-CN" sz="2800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P36 </a:t>
            </a:r>
            <a:r>
              <a:rPr lang="zh-CN" altLang="en-US" sz="2800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T3</a:t>
            </a:r>
            <a:r>
              <a:rPr lang="zh-CN" altLang="en-US" sz="2800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1268414" y="5218959"/>
            <a:ext cx="6278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FF0000"/>
                </a:solidFill>
                <a:cs typeface="+mn-ea"/>
                <a:sym typeface="+mn-lt"/>
              </a:rPr>
              <a:t>请同学们自己动手比一比。</a:t>
            </a:r>
          </a:p>
        </p:txBody>
      </p:sp>
      <p:pic>
        <p:nvPicPr>
          <p:cNvPr id="2355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4" y="2730729"/>
            <a:ext cx="6707187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287" y="1804822"/>
            <a:ext cx="1811555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2"/>
          <p:cNvSpPr txBox="1">
            <a:spLocks noChangeArrowheads="1"/>
          </p:cNvSpPr>
          <p:nvPr/>
        </p:nvSpPr>
        <p:spPr bwMode="auto">
          <a:xfrm>
            <a:off x="812800" y="1253923"/>
            <a:ext cx="10990263" cy="53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4.把下面各图中的涂色部分用分数和小数表示出来。</a:t>
            </a:r>
          </a:p>
        </p:txBody>
      </p:sp>
      <p:pic>
        <p:nvPicPr>
          <p:cNvPr id="24578" name="图片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830" y="1904103"/>
            <a:ext cx="6353856" cy="23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77759" y="5390242"/>
            <a:ext cx="844550" cy="7397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0.4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863272" y="4337730"/>
            <a:ext cx="1298575" cy="7512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分数：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855335" y="5495017"/>
            <a:ext cx="1298575" cy="7512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小数：</a:t>
            </a: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3338060" y="5314042"/>
            <a:ext cx="129857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</a:ln>
        </p:spPr>
        <p:txBody>
          <a:bodyPr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3304722" y="6331630"/>
            <a:ext cx="129857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</a:ln>
        </p:spPr>
        <p:txBody>
          <a:bodyPr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6" name="Group 30"/>
          <p:cNvGrpSpPr/>
          <p:nvPr/>
        </p:nvGrpSpPr>
        <p:grpSpPr bwMode="auto">
          <a:xfrm>
            <a:off x="3295196" y="4052354"/>
            <a:ext cx="1290638" cy="1303492"/>
            <a:chOff x="3954" y="971"/>
            <a:chExt cx="318" cy="1097"/>
          </a:xfrm>
        </p:grpSpPr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3954" y="1445"/>
              <a:ext cx="318" cy="62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10</a:t>
              </a:r>
            </a:p>
          </p:txBody>
        </p:sp>
        <p:sp>
          <p:nvSpPr>
            <p:cNvPr id="24586" name="Text Box 32"/>
            <p:cNvSpPr txBox="1">
              <a:spLocks noChangeArrowheads="1"/>
            </p:cNvSpPr>
            <p:nvPr/>
          </p:nvSpPr>
          <p:spPr bwMode="auto">
            <a:xfrm>
              <a:off x="4010" y="971"/>
              <a:ext cx="227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0000"/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>
              <a:off x="4044" y="1584"/>
              <a:ext cx="15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 defTabSz="4572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8191046" y="5434692"/>
            <a:ext cx="1123950" cy="7397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0.15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644822" y="4382180"/>
            <a:ext cx="1298575" cy="7512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分数：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6638472" y="5539467"/>
            <a:ext cx="1298575" cy="7512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小数：</a:t>
            </a:r>
          </a:p>
        </p:txBody>
      </p:sp>
      <p:sp>
        <p:nvSpPr>
          <p:cNvPr id="8" name="Line 24"/>
          <p:cNvSpPr>
            <a:spLocks noChangeShapeType="1"/>
          </p:cNvSpPr>
          <p:nvPr/>
        </p:nvSpPr>
        <p:spPr bwMode="auto">
          <a:xfrm>
            <a:off x="8119610" y="5358492"/>
            <a:ext cx="129857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</a:ln>
        </p:spPr>
        <p:txBody>
          <a:bodyPr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>
            <a:off x="8086272" y="6376080"/>
            <a:ext cx="129857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</a:ln>
        </p:spPr>
        <p:txBody>
          <a:bodyPr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1" name="Group 14"/>
          <p:cNvGrpSpPr/>
          <p:nvPr/>
        </p:nvGrpSpPr>
        <p:grpSpPr bwMode="auto">
          <a:xfrm>
            <a:off x="8152947" y="4014258"/>
            <a:ext cx="1166813" cy="1342495"/>
            <a:chOff x="3663" y="2518"/>
            <a:chExt cx="611" cy="1127"/>
          </a:xfrm>
        </p:grpSpPr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3663" y="3024"/>
              <a:ext cx="611" cy="6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100</a:t>
              </a:r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3737" y="2518"/>
              <a:ext cx="477" cy="6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15</a:t>
              </a:r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3752" y="3187"/>
              <a:ext cx="43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 defTabSz="4572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61" y="1363203"/>
            <a:ext cx="5000624" cy="237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5478464" y="5392738"/>
            <a:ext cx="1125537" cy="7397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1.23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3932239" y="4340225"/>
            <a:ext cx="1298575" cy="7512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分数：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925889" y="5497513"/>
            <a:ext cx="1298575" cy="7512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小数：</a:t>
            </a:r>
          </a:p>
        </p:txBody>
      </p:sp>
      <p:sp>
        <p:nvSpPr>
          <p:cNvPr id="8" name="Line 24"/>
          <p:cNvSpPr>
            <a:spLocks noChangeShapeType="1"/>
          </p:cNvSpPr>
          <p:nvPr/>
        </p:nvSpPr>
        <p:spPr bwMode="auto">
          <a:xfrm>
            <a:off x="5408614" y="5314950"/>
            <a:ext cx="129857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</a:ln>
        </p:spPr>
        <p:txBody>
          <a:bodyPr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>
            <a:off x="5375276" y="6334125"/>
            <a:ext cx="129857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</a:ln>
        </p:spPr>
        <p:txBody>
          <a:bodyPr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1" name="Group 14"/>
          <p:cNvGrpSpPr/>
          <p:nvPr/>
        </p:nvGrpSpPr>
        <p:grpSpPr bwMode="auto">
          <a:xfrm>
            <a:off x="5403073" y="3972457"/>
            <a:ext cx="1168400" cy="1342493"/>
            <a:chOff x="3663" y="2518"/>
            <a:chExt cx="611" cy="1127"/>
          </a:xfrm>
        </p:grpSpPr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3663" y="3024"/>
              <a:ext cx="611" cy="6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100</a:t>
              </a:r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3683" y="2518"/>
              <a:ext cx="532" cy="6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123</a:t>
              </a:r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3752" y="3150"/>
              <a:ext cx="43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 defTabSz="4572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1"/>
          <p:cNvSpPr txBox="1">
            <a:spLocks noChangeArrowheads="1"/>
          </p:cNvSpPr>
          <p:nvPr/>
        </p:nvSpPr>
        <p:spPr bwMode="auto">
          <a:xfrm>
            <a:off x="1054100" y="1229336"/>
            <a:ext cx="10083800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5.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连一连。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35127" y="2156382"/>
            <a:ext cx="6899274" cy="3735864"/>
            <a:chOff x="1339851" y="1825626"/>
            <a:chExt cx="8074025" cy="4371975"/>
          </a:xfrm>
        </p:grpSpPr>
        <p:pic>
          <p:nvPicPr>
            <p:cNvPr id="26626" name="图片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851" y="1825626"/>
              <a:ext cx="8074025" cy="437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接连接符 7"/>
            <p:cNvCxnSpPr/>
            <p:nvPr/>
          </p:nvCxnSpPr>
          <p:spPr>
            <a:xfrm>
              <a:off x="2251076" y="2705101"/>
              <a:ext cx="6221413" cy="21637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2351088" y="2705101"/>
              <a:ext cx="2074862" cy="21637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4425951" y="2705101"/>
              <a:ext cx="2074863" cy="21637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6397626" y="2705101"/>
              <a:ext cx="2074863" cy="21637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1"/>
          <p:cNvSpPr txBox="1">
            <a:spLocks noChangeArrowheads="1"/>
          </p:cNvSpPr>
          <p:nvPr/>
        </p:nvSpPr>
        <p:spPr bwMode="auto">
          <a:xfrm>
            <a:off x="905669" y="1178838"/>
            <a:ext cx="10083800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6.用小数表示。</a:t>
            </a:r>
          </a:p>
        </p:txBody>
      </p:sp>
      <p:pic>
        <p:nvPicPr>
          <p:cNvPr id="27650" name="图片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203451"/>
            <a:ext cx="89519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框 6"/>
          <p:cNvSpPr txBox="1">
            <a:spLocks noChangeArrowheads="1"/>
          </p:cNvSpPr>
          <p:nvPr/>
        </p:nvSpPr>
        <p:spPr bwMode="auto">
          <a:xfrm>
            <a:off x="1471613" y="4610100"/>
            <a:ext cx="92281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srgbClr val="000000"/>
                </a:solidFill>
                <a:cs typeface="+mn-ea"/>
                <a:sym typeface="+mn-lt"/>
              </a:rPr>
              <a:t>（     ）千克        （      ）厘米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335088" y="4610100"/>
            <a:ext cx="1585912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0.4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579267" y="4610100"/>
            <a:ext cx="1585913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2.5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944799" y="1237485"/>
            <a:ext cx="530016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2800" b="1" noProof="1">
                <a:cs typeface="+mn-ea"/>
                <a:sym typeface="+mn-lt"/>
              </a:rPr>
              <a:t>这节课你们都学会了哪些知识？</a:t>
            </a:r>
          </a:p>
        </p:txBody>
      </p:sp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944799" y="2020889"/>
            <a:ext cx="10421701" cy="369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cs typeface="+mn-ea"/>
                <a:sym typeface="+mn-lt"/>
              </a:rPr>
              <a:t>1.</a:t>
            </a:r>
            <a:r>
              <a:rPr lang="zh-CN" altLang="zh-CN" sz="2000" dirty="0">
                <a:cs typeface="+mn-ea"/>
                <a:sym typeface="+mn-lt"/>
              </a:rPr>
              <a:t>在进行测量和计算时，往往不能正好得到整数的结果，还需要把一个单位平均分成10 份、100 份、1000 份等较小的单位来量</a:t>
            </a:r>
            <a:r>
              <a:rPr lang="zh-CN" altLang="en-US" sz="2000" dirty="0">
                <a:cs typeface="+mn-ea"/>
                <a:sym typeface="+mn-lt"/>
              </a:rPr>
              <a:t>，</a:t>
            </a:r>
            <a:r>
              <a:rPr lang="zh-CN" altLang="zh-CN" sz="2000" dirty="0">
                <a:cs typeface="+mn-ea"/>
                <a:sym typeface="+mn-lt"/>
              </a:rPr>
              <a:t>从而产生了小数。</a:t>
            </a:r>
            <a:endParaRPr lang="en-US" altLang="zh-CN" sz="2000" dirty="0">
              <a:cs typeface="+mn-ea"/>
              <a:sym typeface="+mn-lt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cs typeface="+mn-ea"/>
                <a:sym typeface="+mn-lt"/>
              </a:rPr>
              <a:t>2. </a:t>
            </a:r>
            <a:r>
              <a:rPr lang="zh-CN" altLang="en-US" sz="2000" dirty="0">
                <a:cs typeface="+mn-ea"/>
                <a:sym typeface="+mn-lt"/>
              </a:rPr>
              <a:t>小数的意义：把单位“</a:t>
            </a:r>
            <a:r>
              <a:rPr lang="en-US" altLang="zh-CN" sz="2000" dirty="0">
                <a:cs typeface="+mn-ea"/>
                <a:sym typeface="+mn-lt"/>
              </a:rPr>
              <a:t>1”</a:t>
            </a:r>
            <a:r>
              <a:rPr lang="zh-CN" altLang="en-US" sz="2000" dirty="0">
                <a:cs typeface="+mn-ea"/>
                <a:sym typeface="+mn-lt"/>
              </a:rPr>
              <a:t>平均分成 </a:t>
            </a:r>
            <a:r>
              <a:rPr lang="en-US" altLang="zh-CN" sz="2000" dirty="0">
                <a:cs typeface="+mn-ea"/>
                <a:sym typeface="+mn-lt"/>
              </a:rPr>
              <a:t>10 </a:t>
            </a:r>
            <a:r>
              <a:rPr lang="zh-CN" altLang="en-US" sz="2000" dirty="0">
                <a:cs typeface="+mn-ea"/>
                <a:sym typeface="+mn-lt"/>
              </a:rPr>
              <a:t>份、</a:t>
            </a:r>
            <a:r>
              <a:rPr lang="en-US" altLang="zh-CN" sz="2000" dirty="0">
                <a:cs typeface="+mn-ea"/>
                <a:sym typeface="+mn-lt"/>
              </a:rPr>
              <a:t>100 </a:t>
            </a:r>
            <a:r>
              <a:rPr lang="zh-CN" altLang="en-US" sz="2000" dirty="0">
                <a:cs typeface="+mn-ea"/>
                <a:sym typeface="+mn-lt"/>
              </a:rPr>
              <a:t>份、</a:t>
            </a:r>
            <a:r>
              <a:rPr lang="en-US" altLang="zh-CN" sz="2000" dirty="0">
                <a:cs typeface="+mn-ea"/>
                <a:sym typeface="+mn-lt"/>
              </a:rPr>
              <a:t>1000 </a:t>
            </a:r>
            <a:r>
              <a:rPr lang="zh-CN" altLang="en-US" sz="2000" dirty="0">
                <a:cs typeface="+mn-ea"/>
                <a:sym typeface="+mn-lt"/>
              </a:rPr>
              <a:t>份</a:t>
            </a:r>
            <a:r>
              <a:rPr lang="en-US" altLang="zh-CN" sz="2000" dirty="0">
                <a:cs typeface="+mn-ea"/>
                <a:sym typeface="+mn-lt"/>
              </a:rPr>
              <a:t>……</a:t>
            </a:r>
            <a:r>
              <a:rPr lang="zh-CN" altLang="en-US" sz="2000" dirty="0">
                <a:cs typeface="+mn-ea"/>
                <a:sym typeface="+mn-lt"/>
              </a:rPr>
              <a:t>这样的一份或几份可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cs typeface="+mn-ea"/>
                <a:sym typeface="+mn-lt"/>
              </a:rPr>
              <a:t>以用分母是 </a:t>
            </a:r>
            <a:r>
              <a:rPr lang="en-US" altLang="zh-CN" sz="2000" dirty="0">
                <a:cs typeface="+mn-ea"/>
                <a:sym typeface="+mn-lt"/>
              </a:rPr>
              <a:t>10</a:t>
            </a:r>
            <a:r>
              <a:rPr lang="zh-CN" altLang="en-US" sz="2000" dirty="0">
                <a:cs typeface="+mn-ea"/>
                <a:sym typeface="+mn-lt"/>
              </a:rPr>
              <a:t>、</a:t>
            </a:r>
            <a:r>
              <a:rPr lang="en-US" altLang="zh-CN" sz="2000" dirty="0">
                <a:cs typeface="+mn-ea"/>
                <a:sym typeface="+mn-lt"/>
              </a:rPr>
              <a:t>100</a:t>
            </a:r>
            <a:r>
              <a:rPr lang="zh-CN" altLang="en-US" sz="2000" dirty="0">
                <a:cs typeface="+mn-ea"/>
                <a:sym typeface="+mn-lt"/>
              </a:rPr>
              <a:t>、</a:t>
            </a:r>
            <a:r>
              <a:rPr lang="en-US" altLang="zh-CN" sz="2000" dirty="0">
                <a:cs typeface="+mn-ea"/>
                <a:sym typeface="+mn-lt"/>
              </a:rPr>
              <a:t>1000……</a:t>
            </a:r>
            <a:r>
              <a:rPr lang="zh-CN" altLang="en-US" sz="2000" dirty="0">
                <a:cs typeface="+mn-ea"/>
                <a:sym typeface="+mn-lt"/>
              </a:rPr>
              <a:t>的分数来表示，也可以用小数来表示。</a:t>
            </a:r>
            <a:endParaRPr lang="en-US" altLang="zh-CN" sz="2000" dirty="0">
              <a:cs typeface="+mn-ea"/>
              <a:sym typeface="+mn-lt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cs typeface="+mn-ea"/>
                <a:sym typeface="+mn-lt"/>
              </a:rPr>
              <a:t>3. </a:t>
            </a:r>
            <a:r>
              <a:rPr lang="zh-CN" altLang="en-US" sz="2000" dirty="0">
                <a:cs typeface="+mn-ea"/>
                <a:sym typeface="+mn-lt"/>
              </a:rPr>
              <a:t>小数的计数单位是十分之一、百分之一、千分之一</a:t>
            </a:r>
            <a:r>
              <a:rPr lang="en-US" altLang="zh-CN" sz="2000" dirty="0">
                <a:cs typeface="+mn-ea"/>
                <a:sym typeface="+mn-lt"/>
              </a:rPr>
              <a:t>……</a:t>
            </a:r>
            <a:r>
              <a:rPr lang="zh-CN" altLang="en-US" sz="2000" dirty="0">
                <a:cs typeface="+mn-ea"/>
                <a:sym typeface="+mn-lt"/>
              </a:rPr>
              <a:t>分别写作 </a:t>
            </a:r>
            <a:r>
              <a:rPr lang="en-US" altLang="zh-CN" sz="2000" dirty="0">
                <a:cs typeface="+mn-ea"/>
                <a:sym typeface="+mn-lt"/>
              </a:rPr>
              <a:t>0.1</a:t>
            </a:r>
            <a:r>
              <a:rPr lang="zh-CN" altLang="en-US" sz="2000" dirty="0">
                <a:cs typeface="+mn-ea"/>
                <a:sym typeface="+mn-lt"/>
              </a:rPr>
              <a:t>、</a:t>
            </a:r>
            <a:r>
              <a:rPr lang="en-US" altLang="zh-CN" sz="2000" dirty="0">
                <a:cs typeface="+mn-ea"/>
                <a:sym typeface="+mn-lt"/>
              </a:rPr>
              <a:t>0.01</a:t>
            </a:r>
            <a:r>
              <a:rPr lang="zh-CN" altLang="en-US" sz="2000" dirty="0">
                <a:cs typeface="+mn-ea"/>
                <a:sym typeface="+mn-lt"/>
              </a:rPr>
              <a:t>、</a:t>
            </a:r>
            <a:r>
              <a:rPr lang="en-US" altLang="zh-CN" sz="2000" dirty="0">
                <a:cs typeface="+mn-ea"/>
                <a:sym typeface="+mn-lt"/>
              </a:rPr>
              <a:t>0.001……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cs typeface="+mn-ea"/>
                <a:sym typeface="+mn-lt"/>
              </a:rPr>
              <a:t>4. </a:t>
            </a:r>
            <a:r>
              <a:rPr lang="zh-CN" altLang="en-US" sz="2000" dirty="0">
                <a:cs typeface="+mn-ea"/>
                <a:sym typeface="+mn-lt"/>
              </a:rPr>
              <a:t>小数每相邻两个计数单位之间的进率是十。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615078" y="3423103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573803" y="2178503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30"/>
          <p:cNvGrpSpPr/>
          <p:nvPr/>
        </p:nvGrpSpPr>
        <p:grpSpPr bwMode="auto">
          <a:xfrm>
            <a:off x="5449820" y="3821604"/>
            <a:ext cx="5068887" cy="399494"/>
            <a:chOff x="7206155" y="5040852"/>
            <a:chExt cx="5067096" cy="398488"/>
          </a:xfrm>
        </p:grpSpPr>
        <p:sp>
          <p:nvSpPr>
            <p:cNvPr id="7" name="文本框 6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3943565" y="2480903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6815757" y="1033916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7355757" y="1033916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7852285" y="1033916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8354861" y="1033916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6789670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7355757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7839622" y="10574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8354861" y="1033916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14" y="770391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4"/>
          <p:cNvSpPr txBox="1">
            <a:spLocks noChangeArrowheads="1"/>
          </p:cNvSpPr>
          <p:nvPr/>
        </p:nvSpPr>
        <p:spPr bwMode="auto">
          <a:xfrm>
            <a:off x="1106489" y="1222375"/>
            <a:ext cx="9977437" cy="36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solidFill>
                  <a:srgbClr val="000000"/>
                </a:solidFill>
                <a:cs typeface="+mn-ea"/>
                <a:sym typeface="+mn-lt"/>
              </a:rPr>
              <a:t>填空。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solidFill>
                  <a:srgbClr val="000000"/>
                </a:solidFill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）</a:t>
            </a:r>
            <a:r>
              <a:rPr lang="zh-CN" altLang="zh-CN" sz="2400" dirty="0">
                <a:solidFill>
                  <a:srgbClr val="000000"/>
                </a:solidFill>
                <a:cs typeface="+mn-ea"/>
                <a:sym typeface="+mn-lt"/>
              </a:rPr>
              <a:t>自然数的个数是（         ）的。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solidFill>
                  <a:srgbClr val="000000"/>
                </a:solidFill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）</a:t>
            </a:r>
            <a:r>
              <a:rPr lang="zh-CN" altLang="zh-CN" sz="2400" dirty="0">
                <a:solidFill>
                  <a:srgbClr val="000000"/>
                </a:solidFill>
                <a:cs typeface="+mn-ea"/>
                <a:sym typeface="+mn-lt"/>
              </a:rPr>
              <a:t>把一块饼平均分成 6 块，妈妈吃了 1 块，爸爸吃了 3 块，小明吃了 2块。妈妈吃了这块饼的（      ），爸爸吃了这块饼的（       ），小明吃了这块饼的（       ）。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62201" y="2214580"/>
            <a:ext cx="1147762" cy="43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000" dirty="0">
                <a:solidFill>
                  <a:srgbClr val="FF0000"/>
                </a:solidFill>
                <a:cs typeface="+mn-ea"/>
                <a:sym typeface="+mn-lt"/>
              </a:rPr>
              <a:t>无限</a:t>
            </a: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4763349" y="3531219"/>
            <a:ext cx="545465" cy="757354"/>
            <a:chOff x="3173" y="6630"/>
            <a:chExt cx="859" cy="1193"/>
          </a:xfrm>
        </p:grpSpPr>
        <p:sp>
          <p:nvSpPr>
            <p:cNvPr id="7173" name="文本框 1"/>
            <p:cNvSpPr txBox="1">
              <a:spLocks noChangeArrowheads="1"/>
            </p:cNvSpPr>
            <p:nvPr/>
          </p:nvSpPr>
          <p:spPr bwMode="auto">
            <a:xfrm>
              <a:off x="3277" y="6630"/>
              <a:ext cx="755" cy="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rgbClr val="FF0000"/>
                  </a:solidFill>
                  <a:cs typeface="+mn-ea"/>
                  <a:sym typeface="+mn-lt"/>
                </a:rPr>
                <a:t>1</a:t>
              </a:r>
            </a:p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rgbClr val="FF0000"/>
                  </a:solidFill>
                  <a:cs typeface="+mn-ea"/>
                  <a:sym typeface="+mn-lt"/>
                </a:rPr>
                <a:t>6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173" y="7182"/>
              <a:ext cx="75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 bwMode="auto">
          <a:xfrm>
            <a:off x="8620234" y="3531219"/>
            <a:ext cx="558800" cy="757354"/>
            <a:chOff x="3152" y="6672"/>
            <a:chExt cx="880" cy="1193"/>
          </a:xfrm>
        </p:grpSpPr>
        <p:sp>
          <p:nvSpPr>
            <p:cNvPr id="7176" name="文本框 13"/>
            <p:cNvSpPr txBox="1">
              <a:spLocks noChangeArrowheads="1"/>
            </p:cNvSpPr>
            <p:nvPr/>
          </p:nvSpPr>
          <p:spPr bwMode="auto">
            <a:xfrm>
              <a:off x="3277" y="6672"/>
              <a:ext cx="755" cy="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FF0000"/>
                  </a:solidFill>
                  <a:cs typeface="+mn-ea"/>
                  <a:sym typeface="+mn-lt"/>
                </a:rPr>
                <a:t>1</a:t>
              </a:r>
            </a:p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FF0000"/>
                  </a:solidFill>
                  <a:cs typeface="+mn-ea"/>
                  <a:sym typeface="+mn-lt"/>
                </a:rPr>
                <a:t>2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3152" y="7258"/>
              <a:ext cx="75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 bwMode="auto">
          <a:xfrm>
            <a:off x="3106323" y="4288672"/>
            <a:ext cx="563880" cy="757354"/>
            <a:chOff x="3144" y="6630"/>
            <a:chExt cx="888" cy="1193"/>
          </a:xfrm>
        </p:grpSpPr>
        <p:sp>
          <p:nvSpPr>
            <p:cNvPr id="7179" name="文本框 17"/>
            <p:cNvSpPr txBox="1">
              <a:spLocks noChangeArrowheads="1"/>
            </p:cNvSpPr>
            <p:nvPr/>
          </p:nvSpPr>
          <p:spPr bwMode="auto">
            <a:xfrm>
              <a:off x="3277" y="6630"/>
              <a:ext cx="755" cy="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FF0000"/>
                  </a:solidFill>
                  <a:cs typeface="+mn-ea"/>
                  <a:sym typeface="+mn-lt"/>
                </a:rPr>
                <a:t>1</a:t>
              </a:r>
            </a:p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FF0000"/>
                  </a:solidFill>
                  <a:cs typeface="+mn-ea"/>
                  <a:sym typeface="+mn-lt"/>
                </a:rPr>
                <a:t>3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3144" y="7210"/>
              <a:ext cx="75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4" y="1077913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835500" y="1110984"/>
            <a:ext cx="1790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知识点</a:t>
            </a:r>
            <a:r>
              <a:rPr lang="en-US" altLang="zh-CN" sz="2800" b="1" dirty="0">
                <a:solidFill>
                  <a:srgbClr val="FF0000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2867660" y="1139180"/>
            <a:ext cx="3205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cs typeface="+mn-ea"/>
                <a:sym typeface="+mn-lt"/>
              </a:rPr>
              <a:t>小数的产生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730850" y="2351314"/>
            <a:ext cx="8278588" cy="3679372"/>
            <a:chOff x="279" y="2721"/>
            <a:chExt cx="18180" cy="8079"/>
          </a:xfrm>
        </p:grpSpPr>
        <p:pic>
          <p:nvPicPr>
            <p:cNvPr id="8198" name="Picture 9" descr="C:\Users\Administrator\Desktop\321.png3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6F8F6"/>
                </a:clrFrom>
                <a:clrTo>
                  <a:srgbClr val="F6F8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" r="20"/>
            <a:stretch>
              <a:fillRect/>
            </a:stretch>
          </p:blipFill>
          <p:spPr bwMode="auto">
            <a:xfrm>
              <a:off x="279" y="3252"/>
              <a:ext cx="18181" cy="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图片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" y="2721"/>
              <a:ext cx="3960" cy="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C:\Users\Administrator\Desktop\321.png3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8F6"/>
              </a:clrFrom>
              <a:clrTo>
                <a:srgbClr val="F6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 bwMode="auto">
          <a:xfrm>
            <a:off x="2641911" y="1383778"/>
            <a:ext cx="6908178" cy="286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276350" y="5000626"/>
            <a:ext cx="9575800" cy="881973"/>
          </a:xfrm>
          <a:prstGeom prst="rect">
            <a:avLst/>
          </a:prstGeom>
          <a:noFill/>
          <a:ln w="25400">
            <a:solidFill>
              <a:srgbClr val="00B0F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cs typeface="+mn-ea"/>
                <a:sym typeface="+mn-lt"/>
              </a:rPr>
              <a:t>    </a:t>
            </a: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在进行测量和计算时，往往不能正好得到整数的结果，这时也常用</a:t>
            </a:r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小数</a:t>
            </a: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来表示。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128714" y="2401889"/>
            <a:ext cx="10061575" cy="314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cs typeface="+mn-ea"/>
                <a:sym typeface="+mn-lt"/>
              </a:rPr>
              <a:t>        </a:t>
            </a:r>
            <a:r>
              <a:rPr lang="zh-CN" altLang="zh-CN" sz="2800" dirty="0">
                <a:cs typeface="+mn-ea"/>
                <a:sym typeface="+mn-lt"/>
              </a:rPr>
              <a:t>在进行测量和计算时，往往不能正好得到整数的结果，还需要把一个单位平均分成 10 份、100 份、1000 份等较小的单位来量，从而产生了小数。</a:t>
            </a:r>
          </a:p>
        </p:txBody>
      </p:sp>
      <p:pic>
        <p:nvPicPr>
          <p:cNvPr id="10242" name="图片 1" descr="标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03" y="1165224"/>
            <a:ext cx="270033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文本框 2"/>
          <p:cNvSpPr txBox="1">
            <a:spLocks noChangeArrowheads="1"/>
          </p:cNvSpPr>
          <p:nvPr/>
        </p:nvSpPr>
        <p:spPr bwMode="auto">
          <a:xfrm>
            <a:off x="1270375" y="1279058"/>
            <a:ext cx="2062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cs typeface="+mn-ea"/>
                <a:sym typeface="+mn-lt"/>
              </a:rPr>
              <a:t>知识提炼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36" y="1135149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文本框 5"/>
          <p:cNvSpPr txBox="1">
            <a:spLocks noChangeArrowheads="1"/>
          </p:cNvSpPr>
          <p:nvPr/>
        </p:nvSpPr>
        <p:spPr bwMode="auto">
          <a:xfrm>
            <a:off x="1093369" y="1186049"/>
            <a:ext cx="1790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知识点</a:t>
            </a:r>
            <a:r>
              <a:rPr lang="en-US" altLang="zh-CN" sz="2800" b="1" dirty="0">
                <a:solidFill>
                  <a:srgbClr val="FF0000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1267" name="文本框 7"/>
          <p:cNvSpPr txBox="1">
            <a:spLocks noChangeArrowheads="1"/>
          </p:cNvSpPr>
          <p:nvPr/>
        </p:nvSpPr>
        <p:spPr bwMode="auto">
          <a:xfrm>
            <a:off x="3032126" y="1260126"/>
            <a:ext cx="7954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cs typeface="+mn-ea"/>
                <a:sym typeface="+mn-lt"/>
              </a:rPr>
              <a:t>小数的意义和小数的计数单位（重点）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177926" y="1987550"/>
            <a:ext cx="6414763" cy="723900"/>
            <a:chOff x="1507" y="3356"/>
            <a:chExt cx="10103" cy="1140"/>
          </a:xfrm>
        </p:grpSpPr>
        <p:pic>
          <p:nvPicPr>
            <p:cNvPr id="11269" name="图片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" y="3356"/>
              <a:ext cx="1500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Box 12"/>
            <p:cNvSpPr txBox="1">
              <a:spLocks noChangeArrowheads="1"/>
            </p:cNvSpPr>
            <p:nvPr/>
          </p:nvSpPr>
          <p:spPr bwMode="auto">
            <a:xfrm>
              <a:off x="3162" y="3481"/>
              <a:ext cx="8448" cy="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solidFill>
                    <a:srgbClr val="000000"/>
                  </a:solidFill>
                  <a:cs typeface="+mn-ea"/>
                  <a:sym typeface="+mn-lt"/>
                </a:rPr>
                <a:t>把 1m 平均分成 10 份。</a:t>
              </a:r>
            </a:p>
          </p:txBody>
        </p:sp>
      </p:grpSp>
      <p:pic>
        <p:nvPicPr>
          <p:cNvPr id="4" name="图片 3" descr="3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6" r="11835" b="22096"/>
          <a:stretch>
            <a:fillRect/>
          </a:stretch>
        </p:blipFill>
        <p:spPr bwMode="auto">
          <a:xfrm>
            <a:off x="1126934" y="2567464"/>
            <a:ext cx="10490654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46"/>
          <p:cNvSpPr>
            <a:spLocks noChangeShapeType="1"/>
          </p:cNvSpPr>
          <p:nvPr/>
        </p:nvSpPr>
        <p:spPr bwMode="auto">
          <a:xfrm flipH="1" flipV="1">
            <a:off x="2386013" y="3711575"/>
            <a:ext cx="0" cy="515938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tailEnd type="triangle" w="med" len="med"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857375" y="4156076"/>
            <a:ext cx="120015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 dm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1746251" y="5875339"/>
            <a:ext cx="1516063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0.1 m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1822451" y="4826001"/>
            <a:ext cx="1209675" cy="1025525"/>
            <a:chOff x="2634" y="7335"/>
            <a:chExt cx="1907" cy="1615"/>
          </a:xfrm>
        </p:grpSpPr>
        <p:sp>
          <p:nvSpPr>
            <p:cNvPr id="11276" name="Text Box 23"/>
            <p:cNvSpPr txBox="1">
              <a:spLocks noChangeArrowheads="1"/>
            </p:cNvSpPr>
            <p:nvPr/>
          </p:nvSpPr>
          <p:spPr bwMode="auto">
            <a:xfrm>
              <a:off x="3596" y="7509"/>
              <a:ext cx="945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000000"/>
                  </a:solidFill>
                  <a:cs typeface="+mn-ea"/>
                  <a:sym typeface="+mn-lt"/>
                </a:rPr>
                <a:t>m</a:t>
              </a:r>
            </a:p>
          </p:txBody>
        </p:sp>
        <p:graphicFrame>
          <p:nvGraphicFramePr>
            <p:cNvPr id="11277" name="对象 1"/>
            <p:cNvGraphicFramePr>
              <a:graphicFrameLocks noChangeAspect="1"/>
            </p:cNvGraphicFramePr>
            <p:nvPr/>
          </p:nvGraphicFramePr>
          <p:xfrm>
            <a:off x="2634" y="7335"/>
            <a:ext cx="879" cy="16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215900" imgH="393065" progId="Equation.DSMT4">
                    <p:embed/>
                  </p:oleObj>
                </mc:Choice>
                <mc:Fallback>
                  <p:oleObj r:id="rId5" imgW="215900" imgH="393065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4" y="7335"/>
                          <a:ext cx="879" cy="16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4323233" y="4447618"/>
            <a:ext cx="6538912" cy="1676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把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米平均分成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份，你能用分数或小数表示出其中的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份吗？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3cv34wkj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1052</Words>
  <Application>Microsoft Office PowerPoint</Application>
  <PresentationFormat>宽屏</PresentationFormat>
  <Paragraphs>198</Paragraphs>
  <Slides>28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FandolFang R</vt:lpstr>
      <vt:lpstr>思源黑体 CN Light</vt:lpstr>
      <vt:lpstr>Arial</vt:lpstr>
      <vt:lpstr>Calibri</vt:lpstr>
      <vt:lpstr>办公资源网：www.bangongziyuan.com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36</cp:revision>
  <dcterms:created xsi:type="dcterms:W3CDTF">2020-06-25T17:59:00Z</dcterms:created>
  <dcterms:modified xsi:type="dcterms:W3CDTF">2021-01-08T23:25:14Z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