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3" r:id="rId5"/>
    <p:sldId id="260" r:id="rId6"/>
    <p:sldId id="563" r:id="rId7"/>
    <p:sldId id="564" r:id="rId8"/>
    <p:sldId id="359" r:id="rId9"/>
    <p:sldId id="451" r:id="rId10"/>
    <p:sldId id="501" r:id="rId11"/>
    <p:sldId id="502" r:id="rId12"/>
    <p:sldId id="503" r:id="rId13"/>
    <p:sldId id="452" r:id="rId14"/>
    <p:sldId id="453" r:id="rId15"/>
    <p:sldId id="531" r:id="rId16"/>
    <p:sldId id="478" r:id="rId17"/>
    <p:sldId id="404" r:id="rId18"/>
    <p:sldId id="532" r:id="rId19"/>
    <p:sldId id="533" r:id="rId20"/>
    <p:sldId id="261" r:id="rId21"/>
    <p:sldId id="293" r:id="rId22"/>
    <p:sldId id="567" r:id="rId23"/>
    <p:sldId id="433" r:id="rId24"/>
    <p:sldId id="435" r:id="rId25"/>
    <p:sldId id="436" r:id="rId26"/>
    <p:sldId id="262" r:id="rId27"/>
    <p:sldId id="287" r:id="rId28"/>
    <p:sldId id="288" r:id="rId29"/>
    <p:sldId id="25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6FE3EE-B88B-4EBD-85E5-7753E21E6D5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8474CF-F2D9-4B73-A0C2-EDF9306ABF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31583" r="4711" b="119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5449820" y="3821604"/>
            <a:ext cx="5068887" cy="399494"/>
            <a:chOff x="7206155" y="5040852"/>
            <a:chExt cx="5067096" cy="398488"/>
          </a:xfrm>
        </p:grpSpPr>
        <p:sp>
          <p:nvSpPr>
            <p:cNvPr id="7" name="文本框 6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337916" y="2526682"/>
            <a:ext cx="8482048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4.2.1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小数的性质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227463"/>
            <a:ext cx="11557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文本框 5"/>
          <p:cNvSpPr txBox="1">
            <a:spLocks noChangeArrowheads="1"/>
          </p:cNvSpPr>
          <p:nvPr/>
        </p:nvSpPr>
        <p:spPr bwMode="auto">
          <a:xfrm>
            <a:off x="2009775" y="1384627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比较 0.3 和 0.30 的大小。</a:t>
            </a:r>
          </a:p>
        </p:txBody>
      </p:sp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2" y="2352429"/>
            <a:ext cx="2086810" cy="263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376243"/>
            <a:ext cx="2056258" cy="25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1117601" y="5480051"/>
            <a:ext cx="922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0.3 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和 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0.30 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的大小相等吗？说一说你的理由。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 bwMode="auto">
          <a:xfrm>
            <a:off x="942331" y="2115109"/>
            <a:ext cx="10075863" cy="2187712"/>
            <a:chOff x="458" y="4056"/>
            <a:chExt cx="15867" cy="3444"/>
          </a:xfrm>
        </p:grpSpPr>
        <p:sp>
          <p:nvSpPr>
            <p:cNvPr id="14338" name="TextBox 5"/>
            <p:cNvSpPr txBox="1">
              <a:spLocks noChangeArrowheads="1"/>
            </p:cNvSpPr>
            <p:nvPr/>
          </p:nvSpPr>
          <p:spPr bwMode="auto">
            <a:xfrm>
              <a:off x="458" y="4091"/>
              <a:ext cx="15867" cy="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fontAlgn="base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rgbClr val="FF0000"/>
                  </a:solidFill>
                  <a:cs typeface="+mn-ea"/>
                  <a:sym typeface="+mn-lt"/>
                </a:rPr>
                <a:t>       </a:t>
              </a:r>
              <a:r>
                <a:rPr lang="zh-CN" altLang="en-US" sz="3200" dirty="0">
                  <a:solidFill>
                    <a:srgbClr val="FF0000"/>
                  </a:solidFill>
                  <a:cs typeface="+mn-ea"/>
                  <a:sym typeface="+mn-lt"/>
                </a:rPr>
                <a:t>因为 </a:t>
              </a:r>
              <a:r>
                <a:rPr lang="en-US" altLang="zh-CN" sz="3200" dirty="0">
                  <a:solidFill>
                    <a:srgbClr val="FF0000"/>
                  </a:solidFill>
                  <a:cs typeface="+mn-ea"/>
                  <a:sym typeface="+mn-lt"/>
                </a:rPr>
                <a:t>0.3 </a:t>
              </a:r>
              <a:r>
                <a:rPr lang="zh-CN" altLang="en-US" sz="3200" dirty="0">
                  <a:solidFill>
                    <a:srgbClr val="FF0000"/>
                  </a:solidFill>
                  <a:cs typeface="+mn-ea"/>
                  <a:sym typeface="+mn-lt"/>
                </a:rPr>
                <a:t>是 </a:t>
              </a:r>
              <a:r>
                <a:rPr lang="en-US" altLang="zh-CN" sz="3200" dirty="0">
                  <a:solidFill>
                    <a:srgbClr val="FF0000"/>
                  </a:solidFill>
                  <a:cs typeface="+mn-ea"/>
                  <a:sym typeface="+mn-lt"/>
                </a:rPr>
                <a:t>3 </a:t>
              </a:r>
              <a:r>
                <a:rPr lang="zh-CN" altLang="en-US" sz="3200" dirty="0">
                  <a:solidFill>
                    <a:srgbClr val="FF0000"/>
                  </a:solidFill>
                  <a:cs typeface="+mn-ea"/>
                  <a:sym typeface="+mn-lt"/>
                </a:rPr>
                <a:t>个           ；</a:t>
              </a:r>
              <a:r>
                <a:rPr lang="en-US" altLang="zh-CN" sz="3200" dirty="0">
                  <a:solidFill>
                    <a:srgbClr val="FF0000"/>
                  </a:solidFill>
                  <a:cs typeface="+mn-ea"/>
                  <a:sym typeface="+mn-lt"/>
                </a:rPr>
                <a:t>0.30 </a:t>
              </a:r>
              <a:r>
                <a:rPr lang="zh-CN" altLang="en-US" sz="3200" dirty="0">
                  <a:solidFill>
                    <a:srgbClr val="FF0000"/>
                  </a:solidFill>
                  <a:cs typeface="+mn-ea"/>
                  <a:sym typeface="+mn-lt"/>
                </a:rPr>
                <a:t>是 </a:t>
              </a:r>
              <a:r>
                <a:rPr lang="en-US" altLang="zh-CN" sz="3200" dirty="0">
                  <a:solidFill>
                    <a:srgbClr val="FF0000"/>
                  </a:solidFill>
                  <a:cs typeface="+mn-ea"/>
                  <a:sym typeface="+mn-lt"/>
                </a:rPr>
                <a:t>30 </a:t>
              </a:r>
              <a:r>
                <a:rPr lang="zh-CN" altLang="en-US" sz="3200" dirty="0">
                  <a:solidFill>
                    <a:srgbClr val="FF0000"/>
                  </a:solidFill>
                  <a:cs typeface="+mn-ea"/>
                  <a:sym typeface="+mn-lt"/>
                </a:rPr>
                <a:t>个         ，也就是 </a:t>
              </a:r>
              <a:r>
                <a:rPr lang="en-US" altLang="zh-CN" sz="3200" dirty="0">
                  <a:solidFill>
                    <a:srgbClr val="FF0000"/>
                  </a:solidFill>
                  <a:cs typeface="+mn-ea"/>
                  <a:sym typeface="+mn-lt"/>
                </a:rPr>
                <a:t>3 </a:t>
              </a:r>
              <a:r>
                <a:rPr lang="zh-CN" altLang="en-US" sz="3200" dirty="0">
                  <a:solidFill>
                    <a:srgbClr val="FF0000"/>
                  </a:solidFill>
                  <a:cs typeface="+mn-ea"/>
                  <a:sym typeface="+mn-lt"/>
                </a:rPr>
                <a:t>个         。</a:t>
              </a:r>
            </a:p>
          </p:txBody>
        </p:sp>
        <p:grpSp>
          <p:nvGrpSpPr>
            <p:cNvPr id="14339" name="Group 13"/>
            <p:cNvGrpSpPr/>
            <p:nvPr/>
          </p:nvGrpSpPr>
          <p:grpSpPr bwMode="auto">
            <a:xfrm>
              <a:off x="12957" y="4056"/>
              <a:ext cx="2082" cy="1943"/>
              <a:chOff x="4904" y="1055"/>
              <a:chExt cx="534" cy="777"/>
            </a:xfrm>
          </p:grpSpPr>
          <p:sp>
            <p:nvSpPr>
              <p:cNvPr id="14340" name="Text Box 14"/>
              <p:cNvSpPr txBox="1">
                <a:spLocks noChangeArrowheads="1"/>
              </p:cNvSpPr>
              <p:nvPr/>
            </p:nvSpPr>
            <p:spPr bwMode="auto">
              <a:xfrm>
                <a:off x="4904" y="1436"/>
                <a:ext cx="534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>
                    <a:solidFill>
                      <a:srgbClr val="FF0000"/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sp>
            <p:nvSpPr>
              <p:cNvPr id="14341" name="Text Box 15"/>
              <p:cNvSpPr txBox="1">
                <a:spLocks noChangeArrowheads="1"/>
              </p:cNvSpPr>
              <p:nvPr/>
            </p:nvSpPr>
            <p:spPr bwMode="auto">
              <a:xfrm>
                <a:off x="5028" y="1055"/>
                <a:ext cx="277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>
                    <a:solidFill>
                      <a:srgbClr val="FF0000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14342" name="Line 16"/>
              <p:cNvSpPr>
                <a:spLocks noChangeShapeType="1"/>
              </p:cNvSpPr>
              <p:nvPr/>
            </p:nvSpPr>
            <p:spPr bwMode="auto">
              <a:xfrm>
                <a:off x="5029" y="1453"/>
                <a:ext cx="305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343" name="Group 17"/>
            <p:cNvGrpSpPr/>
            <p:nvPr/>
          </p:nvGrpSpPr>
          <p:grpSpPr bwMode="auto">
            <a:xfrm>
              <a:off x="6625" y="4056"/>
              <a:ext cx="1454" cy="1995"/>
              <a:chOff x="2393" y="949"/>
              <a:chExt cx="373" cy="798"/>
            </a:xfrm>
          </p:grpSpPr>
          <p:sp>
            <p:nvSpPr>
              <p:cNvPr id="14344" name="Text Box 18"/>
              <p:cNvSpPr txBox="1">
                <a:spLocks noChangeArrowheads="1"/>
              </p:cNvSpPr>
              <p:nvPr/>
            </p:nvSpPr>
            <p:spPr bwMode="auto">
              <a:xfrm>
                <a:off x="2393" y="1351"/>
                <a:ext cx="373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>
                    <a:solidFill>
                      <a:srgbClr val="FF0000"/>
                    </a:solidFill>
                    <a:cs typeface="+mn-ea"/>
                    <a:sym typeface="+mn-lt"/>
                  </a:rPr>
                  <a:t> 10</a:t>
                </a:r>
              </a:p>
            </p:txBody>
          </p:sp>
          <p:sp>
            <p:nvSpPr>
              <p:cNvPr id="14345" name="Text Box 19"/>
              <p:cNvSpPr txBox="1">
                <a:spLocks noChangeArrowheads="1"/>
              </p:cNvSpPr>
              <p:nvPr/>
            </p:nvSpPr>
            <p:spPr bwMode="auto">
              <a:xfrm>
                <a:off x="2498" y="949"/>
                <a:ext cx="233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>
                    <a:solidFill>
                      <a:srgbClr val="FF0000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14346" name="Line 20"/>
              <p:cNvSpPr>
                <a:spLocks noChangeShapeType="1"/>
              </p:cNvSpPr>
              <p:nvPr/>
            </p:nvSpPr>
            <p:spPr bwMode="auto">
              <a:xfrm>
                <a:off x="2509" y="1430"/>
                <a:ext cx="23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347" name="Group 17"/>
            <p:cNvGrpSpPr/>
            <p:nvPr/>
          </p:nvGrpSpPr>
          <p:grpSpPr bwMode="auto">
            <a:xfrm>
              <a:off x="3050" y="5505"/>
              <a:ext cx="1454" cy="1995"/>
              <a:chOff x="2192" y="931"/>
              <a:chExt cx="373" cy="798"/>
            </a:xfrm>
          </p:grpSpPr>
          <p:sp>
            <p:nvSpPr>
              <p:cNvPr id="14348" name="Text Box 18"/>
              <p:cNvSpPr txBox="1">
                <a:spLocks noChangeArrowheads="1"/>
              </p:cNvSpPr>
              <p:nvPr/>
            </p:nvSpPr>
            <p:spPr bwMode="auto">
              <a:xfrm>
                <a:off x="2192" y="1333"/>
                <a:ext cx="373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>
                    <a:solidFill>
                      <a:srgbClr val="FF0000"/>
                    </a:solidFill>
                    <a:cs typeface="+mn-ea"/>
                    <a:sym typeface="+mn-lt"/>
                  </a:rPr>
                  <a:t> 10</a:t>
                </a:r>
              </a:p>
            </p:txBody>
          </p:sp>
          <p:sp>
            <p:nvSpPr>
              <p:cNvPr id="14349" name="Text Box 19"/>
              <p:cNvSpPr txBox="1">
                <a:spLocks noChangeArrowheads="1"/>
              </p:cNvSpPr>
              <p:nvPr/>
            </p:nvSpPr>
            <p:spPr bwMode="auto">
              <a:xfrm>
                <a:off x="2297" y="931"/>
                <a:ext cx="233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3200">
                    <a:solidFill>
                      <a:srgbClr val="FF0000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14350" name="Line 20"/>
              <p:cNvSpPr>
                <a:spLocks noChangeShapeType="1"/>
              </p:cNvSpPr>
              <p:nvPr/>
            </p:nvSpPr>
            <p:spPr bwMode="auto">
              <a:xfrm>
                <a:off x="2308" y="1412"/>
                <a:ext cx="23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351" name="Text Box 26"/>
          <p:cNvSpPr txBox="1">
            <a:spLocks noChangeArrowheads="1"/>
          </p:cNvSpPr>
          <p:nvPr/>
        </p:nvSpPr>
        <p:spPr bwMode="auto">
          <a:xfrm>
            <a:off x="812432" y="1291337"/>
            <a:ext cx="9879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0.3 </a:t>
            </a:r>
            <a:r>
              <a:rPr lang="zh-CN" altLang="en-US" sz="3200" dirty="0">
                <a:solidFill>
                  <a:srgbClr val="000000"/>
                </a:solidFill>
                <a:cs typeface="+mn-ea"/>
                <a:sym typeface="+mn-lt"/>
              </a:rPr>
              <a:t>和 </a:t>
            </a:r>
            <a:r>
              <a:rPr lang="en-US" altLang="zh-CN" sz="3200" dirty="0">
                <a:solidFill>
                  <a:srgbClr val="000000"/>
                </a:solidFill>
                <a:cs typeface="+mn-ea"/>
                <a:sym typeface="+mn-lt"/>
              </a:rPr>
              <a:t>0.30 </a:t>
            </a:r>
            <a:r>
              <a:rPr lang="zh-CN" altLang="en-US" sz="3200" dirty="0">
                <a:solidFill>
                  <a:srgbClr val="000000"/>
                </a:solidFill>
                <a:cs typeface="+mn-ea"/>
                <a:sym typeface="+mn-lt"/>
              </a:rPr>
              <a:t>的大小相等吗？说一说你的理由。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487594" y="5064125"/>
            <a:ext cx="3874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  所以 </a:t>
            </a:r>
            <a:r>
              <a:rPr lang="en-US" altLang="zh-CN" sz="3200" dirty="0">
                <a:solidFill>
                  <a:srgbClr val="FF0000"/>
                </a:solidFill>
                <a:cs typeface="+mn-ea"/>
                <a:sym typeface="+mn-lt"/>
              </a:rPr>
              <a:t>0.3 </a:t>
            </a: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＝ </a:t>
            </a:r>
            <a:r>
              <a:rPr lang="en-US" altLang="zh-CN" sz="3200" dirty="0">
                <a:solidFill>
                  <a:srgbClr val="FF0000"/>
                </a:solidFill>
                <a:cs typeface="+mn-ea"/>
                <a:sym typeface="+mn-lt"/>
              </a:rPr>
              <a:t>0.30 </a:t>
            </a:r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。</a:t>
            </a:r>
            <a:endParaRPr lang="zh-CN" altLang="en-US" sz="1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1163636" y="1347515"/>
            <a:ext cx="9648354" cy="2945958"/>
            <a:chOff x="-1088837" y="2325630"/>
            <a:chExt cx="9648543" cy="2944318"/>
          </a:xfrm>
        </p:grpSpPr>
        <p:pic>
          <p:nvPicPr>
            <p:cNvPr id="15362" name="Picture 15" descr="F:\陈慎龙\模板、图片\人物图片\数学PPT模板\6.jpg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-2850" r="41" b="-2617"/>
            <a:stretch>
              <a:fillRect/>
            </a:stretch>
          </p:blipFill>
          <p:spPr bwMode="auto">
            <a:xfrm>
              <a:off x="6975660" y="3541966"/>
              <a:ext cx="1584046" cy="1727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3" name="AutoShape 27"/>
            <p:cNvSpPr>
              <a:spLocks noChangeArrowheads="1"/>
            </p:cNvSpPr>
            <p:nvPr/>
          </p:nvSpPr>
          <p:spPr bwMode="auto">
            <a:xfrm>
              <a:off x="-1088837" y="2325630"/>
              <a:ext cx="8856520" cy="858977"/>
            </a:xfrm>
            <a:prstGeom prst="wedgeRoundRectCallout">
              <a:avLst>
                <a:gd name="adj1" fmla="val 34836"/>
                <a:gd name="adj2" fmla="val 152171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>
                  <a:solidFill>
                    <a:srgbClr val="000000"/>
                  </a:solidFill>
                  <a:cs typeface="+mn-ea"/>
                  <a:sym typeface="+mn-lt"/>
                </a:rPr>
                <a:t>从上面两个例题，你发现了什么规律？</a:t>
              </a:r>
            </a:p>
          </p:txBody>
        </p:sp>
      </p:grpSp>
      <p:sp>
        <p:nvSpPr>
          <p:cNvPr id="15364" name="文本框 1"/>
          <p:cNvSpPr>
            <a:spLocks noChangeArrowheads="1"/>
          </p:cNvSpPr>
          <p:nvPr/>
        </p:nvSpPr>
        <p:spPr bwMode="auto">
          <a:xfrm>
            <a:off x="1055215" y="5121378"/>
            <a:ext cx="9756775" cy="556962"/>
          </a:xfrm>
          <a:prstGeom prst="roundRect">
            <a:avLst>
              <a:gd name="adj" fmla="val 16667"/>
            </a:avLst>
          </a:prstGeom>
          <a:solidFill>
            <a:srgbClr val="9CDC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小数的性质：小数的末尾添上“0”或去“0”，小数的大小不变。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946150" y="2876550"/>
            <a:ext cx="10077450" cy="222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 dirty="0">
                <a:cs typeface="+mn-ea"/>
                <a:sym typeface="+mn-lt"/>
              </a:rPr>
              <a:t>小数的性质：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 dirty="0">
                <a:cs typeface="+mn-ea"/>
                <a:sym typeface="+mn-lt"/>
              </a:rPr>
              <a:t>        小数的末尾添上“0”或去掉“0”，小数的大小不变。</a:t>
            </a:r>
          </a:p>
        </p:txBody>
      </p:sp>
      <p:grpSp>
        <p:nvGrpSpPr>
          <p:cNvPr id="16386" name="组合 1"/>
          <p:cNvGrpSpPr/>
          <p:nvPr/>
        </p:nvGrpSpPr>
        <p:grpSpPr bwMode="auto">
          <a:xfrm>
            <a:off x="849313" y="1309689"/>
            <a:ext cx="2700337" cy="750887"/>
            <a:chOff x="2107" y="2382"/>
            <a:chExt cx="4252" cy="1182"/>
          </a:xfrm>
        </p:grpSpPr>
        <p:pic>
          <p:nvPicPr>
            <p:cNvPr id="16387" name="图片 1" descr="标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2382"/>
              <a:ext cx="4252" cy="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文本框 2"/>
            <p:cNvSpPr txBox="1">
              <a:spLocks noChangeArrowheads="1"/>
            </p:cNvSpPr>
            <p:nvPr/>
          </p:nvSpPr>
          <p:spPr bwMode="auto">
            <a:xfrm>
              <a:off x="2905" y="2561"/>
              <a:ext cx="3247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cs typeface="+mn-ea"/>
                  <a:sym typeface="+mn-lt"/>
                </a:rPr>
                <a:t>知识提炼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9" y="10779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文本框 5"/>
          <p:cNvSpPr txBox="1">
            <a:spLocks noChangeArrowheads="1"/>
          </p:cNvSpPr>
          <p:nvPr/>
        </p:nvSpPr>
        <p:spPr bwMode="auto">
          <a:xfrm>
            <a:off x="1369735" y="1150779"/>
            <a:ext cx="179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知识点</a:t>
            </a:r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8435" name="文本框 7"/>
          <p:cNvSpPr txBox="1">
            <a:spLocks noChangeArrowheads="1"/>
          </p:cNvSpPr>
          <p:nvPr/>
        </p:nvSpPr>
        <p:spPr bwMode="auto">
          <a:xfrm>
            <a:off x="3400148" y="1169829"/>
            <a:ext cx="7954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FF0000"/>
                </a:solidFill>
                <a:cs typeface="+mn-ea"/>
                <a:sym typeface="+mn-lt"/>
              </a:rPr>
              <a:t>化简小数的方法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947864" y="3125511"/>
            <a:ext cx="8891587" cy="7651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0.70 </a:t>
            </a:r>
            <a:r>
              <a:rPr lang="zh-CN" alt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0.7           105.0900 </a:t>
            </a:r>
            <a:r>
              <a:rPr lang="zh-CN" alt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32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________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207810" y="1924140"/>
            <a:ext cx="4841875" cy="842010"/>
            <a:chOff x="1509" y="2974"/>
            <a:chExt cx="7625" cy="1326"/>
          </a:xfrm>
        </p:grpSpPr>
        <p:pic>
          <p:nvPicPr>
            <p:cNvPr id="18438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" y="2974"/>
              <a:ext cx="1735" cy="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3244" y="3176"/>
              <a:ext cx="5890" cy="1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32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化简下面的小数。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2994025" y="4298951"/>
            <a:ext cx="5970588" cy="2092325"/>
            <a:chOff x="4537693" y="1872131"/>
            <a:chExt cx="5970705" cy="2091257"/>
          </a:xfrm>
        </p:grpSpPr>
        <p:pic>
          <p:nvPicPr>
            <p:cNvPr id="18441" name="Picture 15" descr="F:\陈慎龙\模板、图片\人物图片\数学PPT模板\6.jpg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-2850" r="41" b="-2617"/>
            <a:stretch>
              <a:fillRect/>
            </a:stretch>
          </p:blipFill>
          <p:spPr bwMode="auto">
            <a:xfrm>
              <a:off x="8924352" y="2235406"/>
              <a:ext cx="1584046" cy="1727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AutoShape 27"/>
            <p:cNvSpPr>
              <a:spLocks noChangeArrowheads="1"/>
            </p:cNvSpPr>
            <p:nvPr/>
          </p:nvSpPr>
          <p:spPr bwMode="auto">
            <a:xfrm>
              <a:off x="4537693" y="1872131"/>
              <a:ext cx="4065985" cy="1249421"/>
            </a:xfrm>
            <a:prstGeom prst="wedgeRoundRectCallout">
              <a:avLst>
                <a:gd name="adj1" fmla="val 57926"/>
                <a:gd name="adj2" fmla="val 29444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想一想，</a:t>
              </a:r>
              <a:endParaRPr lang="en-US" altLang="zh-CN" sz="2800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rgbClr val="000000"/>
                  </a:solidFill>
                  <a:cs typeface="+mn-ea"/>
                  <a:sym typeface="+mn-lt"/>
                </a:rPr>
                <a:t>应该怎么化简呢？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4"/>
          <p:cNvGrpSpPr/>
          <p:nvPr/>
        </p:nvGrpSpPr>
        <p:grpSpPr bwMode="auto">
          <a:xfrm>
            <a:off x="1150939" y="1277308"/>
            <a:ext cx="9831387" cy="1983418"/>
            <a:chOff x="1577" y="2012"/>
            <a:chExt cx="15484" cy="3123"/>
          </a:xfrm>
        </p:grpSpPr>
        <p:sp>
          <p:nvSpPr>
            <p:cNvPr id="32" name="Rectangle 2"/>
            <p:cNvSpPr>
              <a:spLocks noChangeArrowheads="1"/>
            </p:cNvSpPr>
            <p:nvPr/>
          </p:nvSpPr>
          <p:spPr bwMode="auto">
            <a:xfrm>
              <a:off x="3062" y="3930"/>
              <a:ext cx="13999" cy="120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36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0.70 </a:t>
              </a:r>
              <a:r>
                <a:rPr lang="zh-CN" altLang="en-US" sz="36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＝</a:t>
              </a:r>
              <a:r>
                <a:rPr sz="36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 0.7           105.0900 </a:t>
              </a:r>
              <a:r>
                <a:rPr lang="zh-CN" altLang="en-US" sz="36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＝</a:t>
              </a:r>
              <a:r>
                <a:rPr sz="36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sz="3600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________</a:t>
              </a:r>
            </a:p>
          </p:txBody>
        </p:sp>
        <p:grpSp>
          <p:nvGrpSpPr>
            <p:cNvPr id="19459" name="组合 1"/>
            <p:cNvGrpSpPr/>
            <p:nvPr/>
          </p:nvGrpSpPr>
          <p:grpSpPr bwMode="auto">
            <a:xfrm>
              <a:off x="1577" y="2012"/>
              <a:ext cx="7788" cy="1326"/>
              <a:chOff x="1509" y="2974"/>
              <a:chExt cx="7788" cy="1326"/>
            </a:xfrm>
          </p:grpSpPr>
          <p:pic>
            <p:nvPicPr>
              <p:cNvPr id="19460" name="图片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9" y="2974"/>
                <a:ext cx="1735" cy="1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4"/>
              <p:cNvSpPr txBox="1">
                <a:spLocks noChangeArrowheads="1"/>
              </p:cNvSpPr>
              <p:nvPr/>
            </p:nvSpPr>
            <p:spPr bwMode="auto">
              <a:xfrm>
                <a:off x="3406" y="3273"/>
                <a:ext cx="5891" cy="10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eaLnBrk="1" fontAlgn="base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sz="3200" b="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化简下面的小数。</a:t>
                </a:r>
              </a:p>
            </p:txBody>
          </p:sp>
        </p:grpSp>
      </p:grpSp>
      <p:sp>
        <p:nvSpPr>
          <p:cNvPr id="19464" name="AutoShape 27"/>
          <p:cNvSpPr>
            <a:spLocks noChangeArrowheads="1"/>
          </p:cNvSpPr>
          <p:nvPr/>
        </p:nvSpPr>
        <p:spPr bwMode="auto">
          <a:xfrm>
            <a:off x="3973054" y="3968750"/>
            <a:ext cx="4397834" cy="1365928"/>
          </a:xfrm>
          <a:prstGeom prst="wedgeRoundRectCallout">
            <a:avLst>
              <a:gd name="adj1" fmla="val -56648"/>
              <a:gd name="adj2" fmla="val -15421"/>
              <a:gd name="adj3" fmla="val 16667"/>
            </a:avLst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000000"/>
                </a:solidFill>
                <a:cs typeface="+mn-ea"/>
                <a:sym typeface="+mn-lt"/>
              </a:rPr>
              <a:t>去掉小数末尾的 0，就可以把小数化简。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01075" y="1787404"/>
            <a:ext cx="17526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4000" b="1" noProof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105.09</a:t>
            </a:r>
            <a:endParaRPr lang="en-US" sz="4000" b="1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7223" y="3770014"/>
            <a:ext cx="14732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751014" y="1360487"/>
            <a:ext cx="9350375" cy="2416168"/>
            <a:chOff x="2549311" y="2659000"/>
            <a:chExt cx="9350078" cy="2417536"/>
          </a:xfrm>
        </p:grpSpPr>
        <p:pic>
          <p:nvPicPr>
            <p:cNvPr id="20482" name="Picture 15" descr="F:\陈慎龙\模板、图片\人物图片\数学PPT模板\13.jpg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07" r="-322" b="-6024"/>
            <a:stretch>
              <a:fillRect/>
            </a:stretch>
          </p:blipFill>
          <p:spPr bwMode="auto">
            <a:xfrm>
              <a:off x="10227548" y="3203085"/>
              <a:ext cx="1671841" cy="187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AutoShape 27"/>
            <p:cNvSpPr>
              <a:spLocks noChangeArrowheads="1"/>
            </p:cNvSpPr>
            <p:nvPr/>
          </p:nvSpPr>
          <p:spPr bwMode="auto">
            <a:xfrm>
              <a:off x="2549311" y="2659000"/>
              <a:ext cx="7190887" cy="907820"/>
            </a:xfrm>
            <a:prstGeom prst="wedgeRoundRectCallout">
              <a:avLst>
                <a:gd name="adj1" fmla="val 47292"/>
                <a:gd name="adj2" fmla="val 83731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>
                  <a:solidFill>
                    <a:srgbClr val="000000"/>
                  </a:solidFill>
                  <a:cs typeface="+mn-ea"/>
                  <a:sym typeface="+mn-lt"/>
                </a:rPr>
                <a:t>小数里的其他 0可以去掉吗？</a:t>
              </a: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28750" y="4182281"/>
            <a:ext cx="8478838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        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化简时，只能去掉小数末尾的 0，其他位置的0 不能去掉，否则会改变小数的大小。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65214" y="2405064"/>
            <a:ext cx="10061575" cy="290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dirty="0">
                <a:cs typeface="+mn-ea"/>
                <a:sym typeface="+mn-lt"/>
              </a:rPr>
              <a:t>小数的化简方法：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dirty="0">
                <a:cs typeface="+mn-ea"/>
                <a:sym typeface="+mn-lt"/>
              </a:rPr>
              <a:t>        依据小数的性质去掉小数末尾的 0，小数的大小不会改变。</a:t>
            </a:r>
          </a:p>
        </p:txBody>
      </p:sp>
      <p:pic>
        <p:nvPicPr>
          <p:cNvPr id="21506" name="图片 1" descr="标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4" y="1225550"/>
            <a:ext cx="27003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2"/>
          <p:cNvSpPr txBox="1">
            <a:spLocks noChangeArrowheads="1"/>
          </p:cNvSpPr>
          <p:nvPr/>
        </p:nvSpPr>
        <p:spPr bwMode="auto">
          <a:xfrm>
            <a:off x="1330326" y="1339384"/>
            <a:ext cx="2062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知识提炼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9" y="10779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文本框 5"/>
          <p:cNvSpPr txBox="1">
            <a:spLocks noChangeArrowheads="1"/>
          </p:cNvSpPr>
          <p:nvPr/>
        </p:nvSpPr>
        <p:spPr bwMode="auto">
          <a:xfrm>
            <a:off x="1369735" y="1108403"/>
            <a:ext cx="179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知识点</a:t>
            </a: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3435351" y="1139180"/>
            <a:ext cx="7954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cs typeface="+mn-ea"/>
                <a:sym typeface="+mn-lt"/>
              </a:rPr>
              <a:t>应用小数的性质改写小数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849313" y="1891829"/>
            <a:ext cx="10948988" cy="949325"/>
            <a:chOff x="1236" y="3104"/>
            <a:chExt cx="17242" cy="1496"/>
          </a:xfrm>
        </p:grpSpPr>
        <p:sp>
          <p:nvSpPr>
            <p:cNvPr id="32" name="Rectangle 2"/>
            <p:cNvSpPr>
              <a:spLocks noChangeArrowheads="1"/>
            </p:cNvSpPr>
            <p:nvPr/>
          </p:nvSpPr>
          <p:spPr bwMode="auto">
            <a:xfrm>
              <a:off x="3021" y="3394"/>
              <a:ext cx="15457" cy="120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28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不改变数的大小，把下面各数写成三位小数。</a:t>
              </a:r>
            </a:p>
          </p:txBody>
        </p:sp>
        <p:pic>
          <p:nvPicPr>
            <p:cNvPr id="23558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3104"/>
              <a:ext cx="1786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9501" y="3030539"/>
            <a:ext cx="10629900" cy="9096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0.2</a:t>
            </a:r>
            <a:r>
              <a:rPr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3200" u="sng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          </a:t>
            </a:r>
            <a:r>
              <a:rPr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4.08</a:t>
            </a:r>
            <a:r>
              <a:rPr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3200" u="sng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sz="3200" b="1" u="sng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sz="32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3200" u="sng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          </a:t>
            </a:r>
            <a:r>
              <a:rPr lang="zh-CN" altLang="en-US" sz="3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32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2" name="AutoShape 27"/>
          <p:cNvSpPr>
            <a:spLocks noChangeArrowheads="1"/>
          </p:cNvSpPr>
          <p:nvPr/>
        </p:nvSpPr>
        <p:spPr bwMode="auto">
          <a:xfrm>
            <a:off x="4153382" y="4459973"/>
            <a:ext cx="5725632" cy="803575"/>
          </a:xfrm>
          <a:prstGeom prst="wedgeRoundRectCallout">
            <a:avLst>
              <a:gd name="adj1" fmla="val -54884"/>
              <a:gd name="adj2" fmla="val -8176"/>
              <a:gd name="adj3" fmla="val 16667"/>
            </a:avLst>
          </a:prstGeom>
          <a:noFill/>
          <a:ln w="254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同学们，自己动手写一写。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51063" y="3167390"/>
            <a:ext cx="1609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0.200</a:t>
            </a:r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5589588" y="3162629"/>
            <a:ext cx="1609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4.080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8431212" y="3179026"/>
            <a:ext cx="1609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3.000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4093" y="4371072"/>
            <a:ext cx="1128221" cy="2256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200151" y="2200276"/>
            <a:ext cx="10315575" cy="3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cs typeface="+mn-ea"/>
                <a:sym typeface="+mn-lt"/>
              </a:rPr>
              <a:t>        </a:t>
            </a:r>
            <a:r>
              <a:rPr lang="zh-CN" altLang="zh-CN" sz="2800" dirty="0">
                <a:cs typeface="+mn-ea"/>
                <a:sym typeface="+mn-lt"/>
              </a:rPr>
              <a:t>不改变小数的大小增加小数位数，在小数的末尾添上“0”即可。整数改写成小数，首先在整数右下角点上小数点，然后根据需要添上相应个数的“0”。</a:t>
            </a:r>
          </a:p>
        </p:txBody>
      </p:sp>
      <p:pic>
        <p:nvPicPr>
          <p:cNvPr id="26626" name="图片 1" descr="标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25550"/>
            <a:ext cx="27003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2"/>
          <p:cNvSpPr txBox="1">
            <a:spLocks noChangeArrowheads="1"/>
          </p:cNvSpPr>
          <p:nvPr/>
        </p:nvSpPr>
        <p:spPr bwMode="auto">
          <a:xfrm>
            <a:off x="1824038" y="1365249"/>
            <a:ext cx="206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知识提炼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89738" y="13065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89738" y="22606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89738" y="32146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89738" y="41703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7897820" y="14097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7897820" y="23637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7897820" y="33194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7897820" y="42735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4370388" y="10205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4960830" y="19558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2"/>
          <p:cNvSpPr txBox="1">
            <a:spLocks noChangeArrowheads="1"/>
          </p:cNvSpPr>
          <p:nvPr/>
        </p:nvSpPr>
        <p:spPr bwMode="auto">
          <a:xfrm>
            <a:off x="705644" y="1202540"/>
            <a:ext cx="10401300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1.不改变数的大小，下面数中的哪些“0”可以去掉？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    哪些“0”不能去掉？为什么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？</a:t>
            </a:r>
            <a:r>
              <a:rPr lang="zh-CN" altLang="en-US" sz="2800" dirty="0">
                <a:solidFill>
                  <a:srgbClr val="00B0F0"/>
                </a:solidFill>
                <a:cs typeface="+mn-ea"/>
                <a:sym typeface="+mn-lt"/>
              </a:rPr>
              <a:t>（选自教材</a:t>
            </a:r>
            <a:r>
              <a:rPr lang="en-US" altLang="zh-CN" sz="2800" dirty="0">
                <a:solidFill>
                  <a:srgbClr val="00B0F0"/>
                </a:solidFill>
                <a:cs typeface="+mn-ea"/>
                <a:sym typeface="+mn-lt"/>
              </a:rPr>
              <a:t>P41 </a:t>
            </a:r>
            <a:r>
              <a:rPr lang="zh-CN" altLang="en-US" sz="2800" dirty="0">
                <a:solidFill>
                  <a:srgbClr val="00B0F0"/>
                </a:solidFill>
                <a:cs typeface="+mn-ea"/>
                <a:sym typeface="+mn-lt"/>
              </a:rPr>
              <a:t> </a:t>
            </a:r>
            <a:r>
              <a:rPr lang="en-US" altLang="zh-CN" sz="2800" dirty="0">
                <a:solidFill>
                  <a:srgbClr val="00B0F0"/>
                </a:solidFill>
                <a:cs typeface="+mn-ea"/>
                <a:sym typeface="+mn-lt"/>
              </a:rPr>
              <a:t>T1</a:t>
            </a:r>
            <a:r>
              <a:rPr lang="zh-CN" altLang="en-US" sz="2800" dirty="0">
                <a:solidFill>
                  <a:srgbClr val="00B0F0"/>
                </a:solidFill>
                <a:cs typeface="+mn-ea"/>
                <a:sym typeface="+mn-lt"/>
              </a:rPr>
              <a:t>）</a:t>
            </a:r>
          </a:p>
        </p:txBody>
      </p:sp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1682750" y="2815440"/>
            <a:ext cx="8218488" cy="101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3.90m    0.30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元   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500m      1.80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元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0.70m    0.04</a:t>
            </a:r>
            <a:r>
              <a:rPr lang="zh-CN" altLang="en-US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元   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600kg     20.20m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799306" y="4191790"/>
            <a:ext cx="10593387" cy="14636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3.90m、0.30 元、1.80 元、0.70m、20.20m 中小数末尾的“0”可以去掉，根据小数的性质，小数的末尾添上“0”或去掉“0”小数的大小不变。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2"/>
          <p:cNvSpPr txBox="1">
            <a:spLocks noChangeArrowheads="1"/>
          </p:cNvSpPr>
          <p:nvPr/>
        </p:nvSpPr>
        <p:spPr bwMode="auto">
          <a:xfrm>
            <a:off x="705644" y="1163639"/>
            <a:ext cx="10401300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1.不改变数的大小，下面数中的哪些“0”可以去掉？哪些“0”不能去掉？为什么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？</a:t>
            </a:r>
            <a:endParaRPr lang="zh-CN" altLang="en-US" sz="28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9698" name="Text Box 22"/>
          <p:cNvSpPr txBox="1">
            <a:spLocks noChangeArrowheads="1"/>
          </p:cNvSpPr>
          <p:nvPr/>
        </p:nvSpPr>
        <p:spPr bwMode="auto">
          <a:xfrm>
            <a:off x="1657350" y="2684052"/>
            <a:ext cx="8218488" cy="148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3.90m    0.30</a:t>
            </a:r>
            <a:r>
              <a:rPr lang="zh-CN" alt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元    </a:t>
            </a:r>
            <a:r>
              <a:rPr lang="en-US" altLang="zh-CN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500m      1.80</a:t>
            </a:r>
            <a:r>
              <a:rPr lang="zh-CN" alt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元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0.70m    0.04</a:t>
            </a:r>
            <a:r>
              <a:rPr lang="zh-CN" alt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元    </a:t>
            </a:r>
            <a:r>
              <a:rPr lang="en-US" altLang="zh-CN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600kg     20.20m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799306" y="4553856"/>
            <a:ext cx="10593387" cy="11405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0.70m、0.30 元、0.04 元、20.20m、500m、600kg 中整数部分的“0”和中间的“0”不能去掉，如果去掉“0”，数的大小就会发生变化。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2"/>
          <p:cNvSpPr txBox="1">
            <a:spLocks noChangeArrowheads="1"/>
          </p:cNvSpPr>
          <p:nvPr/>
        </p:nvSpPr>
        <p:spPr bwMode="auto">
          <a:xfrm>
            <a:off x="849313" y="1361396"/>
            <a:ext cx="9655175" cy="5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2.把相等的数连起来。</a:t>
            </a:r>
            <a:r>
              <a:rPr lang="zh-CN" altLang="en-US" sz="24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（选自教材</a:t>
            </a:r>
            <a:r>
              <a:rPr lang="en-US" altLang="zh-CN" sz="24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P41 </a:t>
            </a:r>
            <a:r>
              <a:rPr lang="zh-CN" altLang="en-US" sz="24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T2</a:t>
            </a:r>
            <a:r>
              <a:rPr lang="zh-CN" altLang="en-US" sz="24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pic>
        <p:nvPicPr>
          <p:cNvPr id="30722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07" y="2371858"/>
            <a:ext cx="7392986" cy="355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4535489" y="3363913"/>
            <a:ext cx="3360737" cy="1504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4535489" y="3429001"/>
            <a:ext cx="3360737" cy="14398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535489" y="2565401"/>
            <a:ext cx="3432175" cy="3095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2"/>
          <p:cNvSpPr txBox="1">
            <a:spLocks noChangeArrowheads="1"/>
          </p:cNvSpPr>
          <p:nvPr/>
        </p:nvSpPr>
        <p:spPr bwMode="auto">
          <a:xfrm>
            <a:off x="849313" y="1051329"/>
            <a:ext cx="9850437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3.下面的数如果在末尾添上“0”，哪些数的大小不变？哪些数的大小有变化？</a:t>
            </a:r>
          </a:p>
        </p:txBody>
      </p:sp>
      <p:sp>
        <p:nvSpPr>
          <p:cNvPr id="31746" name="文本框 1"/>
          <p:cNvSpPr txBox="1">
            <a:spLocks noChangeArrowheads="1"/>
          </p:cNvSpPr>
          <p:nvPr/>
        </p:nvSpPr>
        <p:spPr bwMode="auto">
          <a:xfrm>
            <a:off x="2939367" y="1904896"/>
            <a:ext cx="3156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B0F0"/>
                </a:solidFill>
                <a:cs typeface="+mn-ea"/>
                <a:sym typeface="+mn-lt"/>
              </a:rPr>
              <a:t>（选自教材</a:t>
            </a:r>
            <a:r>
              <a:rPr lang="en-US" altLang="zh-CN" sz="2400" b="1" dirty="0">
                <a:solidFill>
                  <a:srgbClr val="00B0F0"/>
                </a:solidFill>
                <a:cs typeface="+mn-ea"/>
                <a:sym typeface="+mn-lt"/>
              </a:rPr>
              <a:t>P41 </a:t>
            </a:r>
            <a:r>
              <a:rPr lang="zh-CN" altLang="en-US" sz="2400" b="1" dirty="0">
                <a:solidFill>
                  <a:srgbClr val="00B0F0"/>
                </a:solidFill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rgbClr val="00B0F0"/>
                </a:solidFill>
                <a:cs typeface="+mn-ea"/>
                <a:sym typeface="+mn-lt"/>
              </a:rPr>
              <a:t>T2</a:t>
            </a:r>
            <a:r>
              <a:rPr lang="zh-CN" altLang="en-US" sz="2400" b="1" dirty="0">
                <a:solidFill>
                  <a:srgbClr val="00B0F0"/>
                </a:solidFill>
                <a:cs typeface="+mn-ea"/>
                <a:sym typeface="+mn-lt"/>
              </a:rPr>
              <a:t>）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747" name="Text Box 22"/>
          <p:cNvSpPr txBox="1">
            <a:spLocks noChangeArrowheads="1"/>
          </p:cNvSpPr>
          <p:nvPr/>
        </p:nvSpPr>
        <p:spPr bwMode="auto">
          <a:xfrm>
            <a:off x="2049464" y="2563470"/>
            <a:ext cx="8434387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3.4      18            0.06    700        3.0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908     104.03     150     10.01     42.00</a:t>
            </a: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969963" y="4656540"/>
            <a:ext cx="10593387" cy="5719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没有变化的数：3.4  0.06  3.0  104.03  10.01  42.00</a:t>
            </a:r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969963" y="5397902"/>
            <a:ext cx="10593387" cy="5719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有变化的数：18  700  908  150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2"/>
          <p:cNvSpPr txBox="1">
            <a:spLocks noChangeArrowheads="1"/>
          </p:cNvSpPr>
          <p:nvPr/>
        </p:nvSpPr>
        <p:spPr bwMode="auto">
          <a:xfrm>
            <a:off x="747712" y="1400338"/>
            <a:ext cx="11228387" cy="36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4.判断题。（</a:t>
            </a:r>
            <a:r>
              <a:rPr lang="en-US" altLang="zh-CN" sz="2400" dirty="0" err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对的打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“√”，</a:t>
            </a:r>
            <a:r>
              <a:rPr lang="en-US" altLang="zh-CN" sz="2400" dirty="0" err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错的打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“×”）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（1）8.7＝8.70＝8.700                              （       ）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（2）把 6.03 </a:t>
            </a:r>
            <a:r>
              <a:rPr lang="en-US" altLang="zh-CN" sz="2400" dirty="0" err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改写成三位小数是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6.003。（       ）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（3）5.0460 </a:t>
            </a:r>
            <a:r>
              <a:rPr lang="en-US" altLang="zh-CN" sz="2400" dirty="0" err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化简是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5.46。                       （       ）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（4）因为 0.200＝0.2，所以 0.2 与 0.200的意义也相同。              （       ）</a:t>
            </a:r>
          </a:p>
        </p:txBody>
      </p:sp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6788150" y="2276476"/>
            <a:ext cx="54693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667501" y="3082927"/>
            <a:ext cx="5460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813966" y="3789075"/>
            <a:ext cx="5460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0096501" y="4529987"/>
            <a:ext cx="5460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49313" y="1237485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000000"/>
                </a:solidFill>
                <a:cs typeface="+mn-ea"/>
                <a:sym typeface="+mn-lt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244364" y="2070100"/>
            <a:ext cx="9512300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cs typeface="+mn-ea"/>
                <a:sym typeface="+mn-lt"/>
              </a:rPr>
              <a:t>1.</a:t>
            </a:r>
            <a:r>
              <a:rPr lang="zh-CN" altLang="zh-CN" sz="2400" dirty="0">
                <a:cs typeface="+mn-ea"/>
                <a:sym typeface="+mn-lt"/>
              </a:rPr>
              <a:t>小数的性质：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cs typeface="+mn-ea"/>
                <a:sym typeface="+mn-lt"/>
              </a:rPr>
              <a:t>        小数的末尾添上“0”或去掉“0”，小数的大小不变。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38003" y="3216627"/>
            <a:ext cx="10061575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cs typeface="+mn-ea"/>
                <a:sym typeface="+mn-lt"/>
              </a:rPr>
              <a:t>2.</a:t>
            </a:r>
            <a:r>
              <a:rPr lang="zh-CN" altLang="zh-CN" sz="2400" dirty="0">
                <a:cs typeface="+mn-ea"/>
                <a:sym typeface="+mn-lt"/>
              </a:rPr>
              <a:t>小数的化简方法：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cs typeface="+mn-ea"/>
                <a:sym typeface="+mn-lt"/>
              </a:rPr>
              <a:t>        依据小数的性质去掉小数末尾的 0，小数的大小不会改变。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11002" y="4689610"/>
            <a:ext cx="10315575" cy="16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cs typeface="+mn-ea"/>
                <a:sym typeface="+mn-lt"/>
              </a:rPr>
              <a:t>3.</a:t>
            </a:r>
            <a:r>
              <a:rPr lang="zh-CN" altLang="zh-CN" sz="2400" dirty="0">
                <a:cs typeface="+mn-ea"/>
                <a:sym typeface="+mn-lt"/>
              </a:rPr>
              <a:t>不改变小数的大小增加小数位数，在小数的末尾添上“0”即可。整数改写成小数，首先在整数右下角点上小数点，然后根据需要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cs typeface="+mn-ea"/>
                <a:sym typeface="+mn-lt"/>
              </a:rPr>
              <a:t>添上相应个数的“0”。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30"/>
          <p:cNvGrpSpPr/>
          <p:nvPr/>
        </p:nvGrpSpPr>
        <p:grpSpPr bwMode="auto">
          <a:xfrm>
            <a:off x="5449820" y="3821604"/>
            <a:ext cx="5068887" cy="399494"/>
            <a:chOff x="7206155" y="5040852"/>
            <a:chExt cx="5067096" cy="398488"/>
          </a:xfrm>
        </p:grpSpPr>
        <p:sp>
          <p:nvSpPr>
            <p:cNvPr id="7" name="文本框 6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943565" y="2480903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20"/>
          <p:cNvGrpSpPr/>
          <p:nvPr/>
        </p:nvGrpSpPr>
        <p:grpSpPr bwMode="auto">
          <a:xfrm>
            <a:off x="1115379" y="1025525"/>
            <a:ext cx="9977437" cy="3679718"/>
            <a:chOff x="1521" y="1615"/>
            <a:chExt cx="15712" cy="5794"/>
          </a:xfrm>
        </p:grpSpPr>
        <p:sp>
          <p:nvSpPr>
            <p:cNvPr id="7170" name="Text Box 14"/>
            <p:cNvSpPr txBox="1">
              <a:spLocks noChangeArrowheads="1"/>
            </p:cNvSpPr>
            <p:nvPr/>
          </p:nvSpPr>
          <p:spPr bwMode="auto">
            <a:xfrm>
              <a:off x="1521" y="1615"/>
              <a:ext cx="15712" cy="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填空。</a:t>
              </a:r>
            </a:p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        把 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1</a:t>
              </a: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 米平均分成 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10</a:t>
              </a: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 份，每份是(     )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dm</a:t>
              </a: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，是               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，也可以表示成(     )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m;</a:t>
              </a:r>
            </a:p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    </a:t>
              </a: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把 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1</a:t>
              </a: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 米平均分成 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100</a:t>
              </a: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 份，每份是(    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  </a:t>
              </a: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 )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cm</a:t>
              </a: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，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10</a:t>
              </a: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 份是       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m</a:t>
              </a: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，也可以表示成(    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   </a:t>
              </a:r>
              <a:r>
                <a:rPr lang="zh-CN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 )</a:t>
              </a: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m;</a:t>
              </a:r>
            </a:p>
          </p:txBody>
        </p:sp>
        <p:pic>
          <p:nvPicPr>
            <p:cNvPr id="7171" name="图片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4486"/>
              <a:ext cx="710" cy="5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" y="6771"/>
              <a:ext cx="850" cy="6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921081" y="2062066"/>
            <a:ext cx="8445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1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62052" y="2725664"/>
            <a:ext cx="844550" cy="527254"/>
            <a:chOff x="3233677" y="2607432"/>
            <a:chExt cx="844550" cy="527254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233677" y="2607432"/>
              <a:ext cx="844550" cy="307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 1</a:t>
              </a: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3233677" y="2826909"/>
              <a:ext cx="844550" cy="307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 10</a:t>
              </a:r>
            </a:p>
          </p:txBody>
        </p:sp>
      </p:grp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932273" y="2062066"/>
            <a:ext cx="9969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0.1</a:t>
            </a: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8283019" y="3523423"/>
            <a:ext cx="8445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1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5765800" y="3550331"/>
            <a:ext cx="10985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0.01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温故知新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806297" y="4191369"/>
            <a:ext cx="844550" cy="527254"/>
            <a:chOff x="3233677" y="2607432"/>
            <a:chExt cx="844550" cy="527254"/>
          </a:xfrm>
        </p:grpSpPr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3233677" y="2607432"/>
              <a:ext cx="844550" cy="307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 1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3233677" y="2826909"/>
              <a:ext cx="844550" cy="307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 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7" y="1362026"/>
            <a:ext cx="8715688" cy="278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157281" y="5697539"/>
            <a:ext cx="8585200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这里的 2.50 元和 8.00 元各表示多少钱呢？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2897599" y="4260920"/>
            <a:ext cx="1622415" cy="961863"/>
            <a:chOff x="2463" y="1775"/>
            <a:chExt cx="2554" cy="1516"/>
          </a:xfrm>
        </p:grpSpPr>
        <p:sp>
          <p:nvSpPr>
            <p:cNvPr id="8197" name="文本框 2"/>
            <p:cNvSpPr txBox="1">
              <a:spLocks noChangeArrowheads="1"/>
            </p:cNvSpPr>
            <p:nvPr/>
          </p:nvSpPr>
          <p:spPr bwMode="auto">
            <a:xfrm>
              <a:off x="2463" y="2563"/>
              <a:ext cx="2554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FF0000"/>
                  </a:solidFill>
                  <a:cs typeface="+mn-ea"/>
                  <a:sym typeface="+mn-lt"/>
                </a:rPr>
                <a:t>2</a:t>
              </a: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元</a:t>
              </a:r>
              <a:r>
                <a:rPr lang="en-US" altLang="zh-CN" sz="2400" dirty="0">
                  <a:solidFill>
                    <a:srgbClr val="FF0000"/>
                  </a:solidFill>
                  <a:cs typeface="+mn-ea"/>
                  <a:sym typeface="+mn-lt"/>
                </a:rPr>
                <a:t>5</a:t>
              </a: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角</a:t>
              </a:r>
              <a:r>
                <a:rPr lang="en-US" altLang="zh-CN" sz="2400" dirty="0">
                  <a:solidFill>
                    <a:srgbClr val="FF0000"/>
                  </a:solidFill>
                  <a:cs typeface="+mn-ea"/>
                  <a:sym typeface="+mn-lt"/>
                </a:rPr>
                <a:t>0</a:t>
              </a: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分</a:t>
              </a: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3616" y="1775"/>
              <a:ext cx="17" cy="7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 bwMode="auto">
          <a:xfrm>
            <a:off x="7483070" y="4260920"/>
            <a:ext cx="1622435" cy="988442"/>
            <a:chOff x="10153" y="1733"/>
            <a:chExt cx="2556" cy="1557"/>
          </a:xfrm>
        </p:grpSpPr>
        <p:sp>
          <p:nvSpPr>
            <p:cNvPr id="8200" name="文本框 8"/>
            <p:cNvSpPr txBox="1">
              <a:spLocks noChangeArrowheads="1"/>
            </p:cNvSpPr>
            <p:nvPr/>
          </p:nvSpPr>
          <p:spPr bwMode="auto">
            <a:xfrm>
              <a:off x="10153" y="2563"/>
              <a:ext cx="255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FF0000"/>
                  </a:solidFill>
                  <a:cs typeface="+mn-ea"/>
                  <a:sym typeface="+mn-lt"/>
                </a:rPr>
                <a:t>8</a:t>
              </a: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元</a:t>
              </a:r>
              <a:r>
                <a:rPr lang="en-US" altLang="zh-CN" sz="2400" dirty="0">
                  <a:solidFill>
                    <a:srgbClr val="FF0000"/>
                  </a:solidFill>
                  <a:cs typeface="+mn-ea"/>
                  <a:sym typeface="+mn-lt"/>
                </a:rPr>
                <a:t>0</a:t>
              </a: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角</a:t>
              </a:r>
              <a:r>
                <a:rPr lang="en-US" altLang="zh-CN" sz="2400" dirty="0">
                  <a:solidFill>
                    <a:srgbClr val="FF0000"/>
                  </a:solidFill>
                  <a:cs typeface="+mn-ea"/>
                  <a:sym typeface="+mn-lt"/>
                </a:rPr>
                <a:t>0</a:t>
              </a: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分</a:t>
              </a: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H="1">
              <a:off x="11654" y="1733"/>
              <a:ext cx="165" cy="9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6"/>
          <a:stretch>
            <a:fillRect/>
          </a:stretch>
        </p:blipFill>
        <p:spPr bwMode="auto">
          <a:xfrm>
            <a:off x="206375" y="1661319"/>
            <a:ext cx="1063625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112839" y="3913126"/>
            <a:ext cx="9521825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2.50元和2.5元，8.00 元和 8 元有什么关系呢？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759201" y="5113664"/>
            <a:ext cx="4010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它们是相等的。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11" y="120165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文本框 5"/>
          <p:cNvSpPr txBox="1">
            <a:spLocks noChangeArrowheads="1"/>
          </p:cNvSpPr>
          <p:nvPr/>
        </p:nvSpPr>
        <p:spPr bwMode="auto">
          <a:xfrm>
            <a:off x="1003357" y="1263707"/>
            <a:ext cx="179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知识点</a:t>
            </a:r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0243" name="文本框 7"/>
          <p:cNvSpPr txBox="1">
            <a:spLocks noChangeArrowheads="1"/>
          </p:cNvSpPr>
          <p:nvPr/>
        </p:nvSpPr>
        <p:spPr bwMode="auto">
          <a:xfrm>
            <a:off x="3006782" y="1282757"/>
            <a:ext cx="4681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cs typeface="+mn-ea"/>
                <a:sym typeface="+mn-lt"/>
              </a:rPr>
              <a:t>小数的性质（重点）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968376" y="1920909"/>
            <a:ext cx="9141456" cy="742950"/>
            <a:chOff x="1291" y="3024"/>
            <a:chExt cx="14395" cy="1170"/>
          </a:xfrm>
        </p:grpSpPr>
        <p:pic>
          <p:nvPicPr>
            <p:cNvPr id="10245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" y="3024"/>
              <a:ext cx="1470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文本框 5"/>
            <p:cNvSpPr txBox="1">
              <a:spLocks noChangeArrowheads="1"/>
            </p:cNvSpPr>
            <p:nvPr/>
          </p:nvSpPr>
          <p:spPr bwMode="auto">
            <a:xfrm>
              <a:off x="2816" y="3384"/>
              <a:ext cx="1287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cs typeface="+mn-ea"/>
                  <a:sym typeface="+mn-lt"/>
                </a:rPr>
                <a:t>比较 0.1 m、0.10 m 和 0.100 m 的大小。</a:t>
              </a:r>
            </a:p>
          </p:txBody>
        </p:sp>
      </p:grp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5498014"/>
            <a:ext cx="10404475" cy="9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 bwMode="auto">
          <a:xfrm>
            <a:off x="1250950" y="2638426"/>
            <a:ext cx="9378950" cy="2771775"/>
            <a:chOff x="1736" y="4154"/>
            <a:chExt cx="14770" cy="436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1736" y="4154"/>
              <a:ext cx="0" cy="43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6506" y="4154"/>
              <a:ext cx="0" cy="43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 bwMode="auto">
          <a:xfrm>
            <a:off x="1387476" y="2539228"/>
            <a:ext cx="9136063" cy="867664"/>
            <a:chOff x="1950" y="4194"/>
            <a:chExt cx="14387" cy="1366"/>
          </a:xfrm>
        </p:grpSpPr>
        <p:grpSp>
          <p:nvGrpSpPr>
            <p:cNvPr id="10252" name="组合 12"/>
            <p:cNvGrpSpPr/>
            <p:nvPr/>
          </p:nvGrpSpPr>
          <p:grpSpPr bwMode="auto">
            <a:xfrm>
              <a:off x="4823" y="4194"/>
              <a:ext cx="10269" cy="1366"/>
              <a:chOff x="5501" y="4688"/>
              <a:chExt cx="10269" cy="1366"/>
            </a:xfrm>
          </p:grpSpPr>
          <p:sp>
            <p:nvSpPr>
              <p:cNvPr id="10253" name="文本框 8"/>
              <p:cNvSpPr txBox="1">
                <a:spLocks noChangeArrowheads="1"/>
              </p:cNvSpPr>
              <p:nvPr/>
            </p:nvSpPr>
            <p:spPr bwMode="auto">
              <a:xfrm>
                <a:off x="5501" y="4892"/>
                <a:ext cx="10269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dirty="0">
                    <a:solidFill>
                      <a:srgbClr val="000000"/>
                    </a:solidFill>
                    <a:cs typeface="+mn-ea"/>
                    <a:sym typeface="+mn-lt"/>
                  </a:rPr>
                  <a:t>0.1m 是      m，也就是 1dm</a:t>
                </a:r>
              </a:p>
            </p:txBody>
          </p:sp>
          <p:grpSp>
            <p:nvGrpSpPr>
              <p:cNvPr id="10254" name="组合 11"/>
              <p:cNvGrpSpPr/>
              <p:nvPr/>
            </p:nvGrpSpPr>
            <p:grpSpPr bwMode="auto">
              <a:xfrm>
                <a:off x="7527" y="4688"/>
                <a:ext cx="922" cy="1366"/>
                <a:chOff x="14269" y="570"/>
                <a:chExt cx="922" cy="1366"/>
              </a:xfrm>
            </p:grpSpPr>
            <p:sp>
              <p:nvSpPr>
                <p:cNvPr id="10255" name="文本框 9"/>
                <p:cNvSpPr txBox="1">
                  <a:spLocks noChangeArrowheads="1"/>
                </p:cNvSpPr>
                <p:nvPr/>
              </p:nvSpPr>
              <p:spPr bwMode="auto">
                <a:xfrm>
                  <a:off x="14269" y="570"/>
                  <a:ext cx="922" cy="1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80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1</a:t>
                  </a:r>
                </a:p>
                <a:p>
                  <a:pPr algn="ctr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80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10</a:t>
                  </a:r>
                  <a:endParaRPr lang="zh-CN" altLang="en-US" sz="14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>
                  <a:off x="14436" y="1186"/>
                  <a:ext cx="60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直接箭头连接符 13"/>
            <p:cNvCxnSpPr/>
            <p:nvPr/>
          </p:nvCxnSpPr>
          <p:spPr>
            <a:xfrm flipH="1" flipV="1">
              <a:off x="1950" y="4892"/>
              <a:ext cx="25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13787" y="4907"/>
              <a:ext cx="25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 bwMode="auto">
          <a:xfrm>
            <a:off x="1387476" y="3540884"/>
            <a:ext cx="9172575" cy="867791"/>
            <a:chOff x="1950" y="4204"/>
            <a:chExt cx="14444" cy="1367"/>
          </a:xfrm>
        </p:grpSpPr>
        <p:grpSp>
          <p:nvGrpSpPr>
            <p:cNvPr id="10260" name="组合 20"/>
            <p:cNvGrpSpPr/>
            <p:nvPr/>
          </p:nvGrpSpPr>
          <p:grpSpPr bwMode="auto">
            <a:xfrm>
              <a:off x="4364" y="4204"/>
              <a:ext cx="10728" cy="1367"/>
              <a:chOff x="5042" y="4698"/>
              <a:chExt cx="10728" cy="1367"/>
            </a:xfrm>
          </p:grpSpPr>
          <p:sp>
            <p:nvSpPr>
              <p:cNvPr id="10261" name="文本框 21"/>
              <p:cNvSpPr txBox="1">
                <a:spLocks noChangeArrowheads="1"/>
              </p:cNvSpPr>
              <p:nvPr/>
            </p:nvSpPr>
            <p:spPr bwMode="auto">
              <a:xfrm>
                <a:off x="5042" y="4892"/>
                <a:ext cx="10728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dirty="0">
                    <a:solidFill>
                      <a:srgbClr val="000000"/>
                    </a:solidFill>
                    <a:cs typeface="+mn-ea"/>
                    <a:sym typeface="+mn-lt"/>
                  </a:rPr>
                  <a:t>0.1</a:t>
                </a:r>
                <a:r>
                  <a:rPr lang="en-US" altLang="zh-CN" sz="2800" dirty="0">
                    <a:solidFill>
                      <a:srgbClr val="000000"/>
                    </a:solidFill>
                    <a:cs typeface="+mn-ea"/>
                    <a:sym typeface="+mn-lt"/>
                  </a:rPr>
                  <a:t>0</a:t>
                </a:r>
                <a:r>
                  <a:rPr lang="zh-CN" altLang="en-US" sz="2800" dirty="0">
                    <a:solidFill>
                      <a:srgbClr val="000000"/>
                    </a:solidFill>
                    <a:cs typeface="+mn-ea"/>
                    <a:sym typeface="+mn-lt"/>
                  </a:rPr>
                  <a:t>m 是         m，也就是 1dm</a:t>
                </a:r>
              </a:p>
            </p:txBody>
          </p:sp>
          <p:grpSp>
            <p:nvGrpSpPr>
              <p:cNvPr id="10262" name="组合 22"/>
              <p:cNvGrpSpPr/>
              <p:nvPr/>
            </p:nvGrpSpPr>
            <p:grpSpPr bwMode="auto">
              <a:xfrm>
                <a:off x="7123" y="4698"/>
                <a:ext cx="2024" cy="1367"/>
                <a:chOff x="13865" y="580"/>
                <a:chExt cx="2024" cy="1367"/>
              </a:xfrm>
            </p:grpSpPr>
            <p:sp>
              <p:nvSpPr>
                <p:cNvPr id="10263" name="文本框 23"/>
                <p:cNvSpPr txBox="1">
                  <a:spLocks noChangeArrowheads="1"/>
                </p:cNvSpPr>
                <p:nvPr/>
              </p:nvSpPr>
              <p:spPr bwMode="auto">
                <a:xfrm>
                  <a:off x="13865" y="580"/>
                  <a:ext cx="2024" cy="13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80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1</a:t>
                  </a:r>
                </a:p>
                <a:p>
                  <a:pPr algn="ctr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80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10</a:t>
                  </a:r>
                  <a:r>
                    <a:rPr lang="en-US" altLang="zh-CN" sz="280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0</a:t>
                  </a: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14436" y="1196"/>
                  <a:ext cx="92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6" name="直接箭头连接符 25"/>
            <p:cNvCxnSpPr/>
            <p:nvPr/>
          </p:nvCxnSpPr>
          <p:spPr>
            <a:xfrm flipH="1" flipV="1">
              <a:off x="1950" y="4893"/>
              <a:ext cx="226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V="1">
              <a:off x="14127" y="4908"/>
              <a:ext cx="226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 bwMode="auto">
          <a:xfrm>
            <a:off x="1406526" y="4471175"/>
            <a:ext cx="9205913" cy="867791"/>
            <a:chOff x="1950" y="4105"/>
            <a:chExt cx="14499" cy="1367"/>
          </a:xfrm>
        </p:grpSpPr>
        <p:grpSp>
          <p:nvGrpSpPr>
            <p:cNvPr id="10268" name="组合 28"/>
            <p:cNvGrpSpPr/>
            <p:nvPr/>
          </p:nvGrpSpPr>
          <p:grpSpPr bwMode="auto">
            <a:xfrm>
              <a:off x="4161" y="4105"/>
              <a:ext cx="11270" cy="1367"/>
              <a:chOff x="4839" y="4599"/>
              <a:chExt cx="11270" cy="1367"/>
            </a:xfrm>
          </p:grpSpPr>
          <p:sp>
            <p:nvSpPr>
              <p:cNvPr id="10269" name="文本框 29"/>
              <p:cNvSpPr txBox="1">
                <a:spLocks noChangeArrowheads="1"/>
              </p:cNvSpPr>
              <p:nvPr/>
            </p:nvSpPr>
            <p:spPr bwMode="auto">
              <a:xfrm>
                <a:off x="4839" y="4892"/>
                <a:ext cx="11270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>
                    <a:solidFill>
                      <a:srgbClr val="000000"/>
                    </a:solidFill>
                    <a:cs typeface="+mn-ea"/>
                    <a:sym typeface="+mn-lt"/>
                  </a:rPr>
                  <a:t>0.1</a:t>
                </a:r>
                <a:r>
                  <a:rPr lang="en-US" altLang="zh-CN" sz="2800">
                    <a:solidFill>
                      <a:srgbClr val="000000"/>
                    </a:solidFill>
                    <a:cs typeface="+mn-ea"/>
                    <a:sym typeface="+mn-lt"/>
                  </a:rPr>
                  <a:t>00</a:t>
                </a:r>
                <a:r>
                  <a:rPr lang="zh-CN" altLang="en-US" sz="2800">
                    <a:solidFill>
                      <a:srgbClr val="000000"/>
                    </a:solidFill>
                    <a:cs typeface="+mn-ea"/>
                    <a:sym typeface="+mn-lt"/>
                  </a:rPr>
                  <a:t>m 是           m，也就是 1dm</a:t>
                </a:r>
              </a:p>
            </p:txBody>
          </p:sp>
          <p:grpSp>
            <p:nvGrpSpPr>
              <p:cNvPr id="10270" name="组合 30"/>
              <p:cNvGrpSpPr/>
              <p:nvPr/>
            </p:nvGrpSpPr>
            <p:grpSpPr bwMode="auto">
              <a:xfrm>
                <a:off x="7665" y="4599"/>
                <a:ext cx="1553" cy="1367"/>
                <a:chOff x="14407" y="481"/>
                <a:chExt cx="1553" cy="1367"/>
              </a:xfrm>
            </p:grpSpPr>
            <p:sp>
              <p:nvSpPr>
                <p:cNvPr id="10271" name="文本框 31"/>
                <p:cNvSpPr txBox="1">
                  <a:spLocks noChangeArrowheads="1"/>
                </p:cNvSpPr>
                <p:nvPr/>
              </p:nvSpPr>
              <p:spPr bwMode="auto">
                <a:xfrm>
                  <a:off x="14407" y="481"/>
                  <a:ext cx="1553" cy="13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80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1</a:t>
                  </a:r>
                </a:p>
                <a:p>
                  <a:pPr algn="ctr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80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1</a:t>
                  </a:r>
                  <a:r>
                    <a:rPr lang="en-US" altLang="zh-CN" sz="280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00</a:t>
                  </a:r>
                  <a:r>
                    <a:rPr lang="zh-CN" altLang="en-US" sz="2800" dirty="0">
                      <a:solidFill>
                        <a:srgbClr val="000000"/>
                      </a:solidFill>
                      <a:cs typeface="+mn-ea"/>
                      <a:sym typeface="+mn-lt"/>
                    </a:rPr>
                    <a:t>0</a:t>
                  </a:r>
                  <a:endParaRPr lang="zh-CN" altLang="en-US" sz="14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33" name="直接连接符 32"/>
                <p:cNvCxnSpPr/>
                <p:nvPr/>
              </p:nvCxnSpPr>
              <p:spPr>
                <a:xfrm>
                  <a:off x="14487" y="1145"/>
                  <a:ext cx="1473" cy="1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4" name="直接箭头连接符 33"/>
            <p:cNvCxnSpPr/>
            <p:nvPr/>
          </p:nvCxnSpPr>
          <p:spPr>
            <a:xfrm flipH="1" flipV="1">
              <a:off x="1950" y="4894"/>
              <a:ext cx="187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 flipV="1">
              <a:off x="14579" y="4906"/>
              <a:ext cx="187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55638" y="1363663"/>
            <a:ext cx="9351962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观察三个小数，你有什么发现？</a:t>
            </a:r>
            <a:endParaRPr lang="en-US" altLang="zh-CN" sz="24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是不是所有的小数都具有这样的特点呢？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58824" y="3206751"/>
            <a:ext cx="10683875" cy="25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cs typeface="+mn-ea"/>
                <a:sym typeface="+mn-lt"/>
              </a:rPr>
              <a:t>        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从左到右，每个小数的末尾依次添上一个“0”，小数的大小不变；从右到左，每个小数的末尾依次去掉一个“0”，小数的大小也不变。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9313" y="1415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m2yrihm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宽屏</PresentationFormat>
  <Paragraphs>179</Paragraphs>
  <Slides>29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30</cp:revision>
  <dcterms:created xsi:type="dcterms:W3CDTF">2020-06-25T17:59:00Z</dcterms:created>
  <dcterms:modified xsi:type="dcterms:W3CDTF">2021-01-08T23:26:02Z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