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9" r:id="rId4"/>
    <p:sldId id="568" r:id="rId5"/>
    <p:sldId id="569" r:id="rId6"/>
    <p:sldId id="260" r:id="rId7"/>
    <p:sldId id="451" r:id="rId8"/>
    <p:sldId id="518" r:id="rId9"/>
    <p:sldId id="570" r:id="rId10"/>
    <p:sldId id="571" r:id="rId11"/>
    <p:sldId id="572" r:id="rId12"/>
    <p:sldId id="532" r:id="rId13"/>
    <p:sldId id="535" r:id="rId14"/>
    <p:sldId id="533" r:id="rId15"/>
    <p:sldId id="534" r:id="rId16"/>
    <p:sldId id="261" r:id="rId17"/>
    <p:sldId id="293" r:id="rId18"/>
    <p:sldId id="433" r:id="rId19"/>
    <p:sldId id="435" r:id="rId20"/>
    <p:sldId id="436" r:id="rId21"/>
    <p:sldId id="262" r:id="rId22"/>
    <p:sldId id="575" r:id="rId23"/>
    <p:sldId id="287" r:id="rId24"/>
    <p:sldId id="257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44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orient="horz" pos="2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678"/>
      </p:cViewPr>
      <p:guideLst>
        <p:guide pos="416"/>
        <p:guide pos="7256"/>
        <p:guide orient="horz" pos="744"/>
        <p:guide orient="horz" pos="3928"/>
        <p:guide orient="horz" pos="2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CF5568F-451C-4DE2-AF3F-3DB85AA2F67C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980A53A-1CD5-4ECF-B561-48D7BE7D40D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>
          <a:xfrm flipV="1">
            <a:off x="0" y="747712"/>
            <a:ext cx="12192000" cy="4603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  <p:sp>
        <p:nvSpPr>
          <p:cNvPr id="15" name="文本框 23"/>
          <p:cNvSpPr txBox="1">
            <a:spLocks noChangeArrowheads="1"/>
          </p:cNvSpPr>
          <p:nvPr userDrawn="1"/>
        </p:nvSpPr>
        <p:spPr bwMode="auto">
          <a:xfrm>
            <a:off x="9622070" y="20388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zh-CN" altLang="en-US" dirty="0">
                <a:solidFill>
                  <a:srgbClr val="00B050"/>
                </a:solidFill>
                <a:latin typeface="FandolFang R" panose="00000500000000000000" pitchFamily="50" charset="-122"/>
              </a:rPr>
              <a:t>小学数学四年级下册</a:t>
            </a:r>
          </a:p>
        </p:txBody>
      </p:sp>
      <p:sp>
        <p:nvSpPr>
          <p:cNvPr id="16" name="KSO_Shape"/>
          <p:cNvSpPr>
            <a:spLocks noChangeAspect="1"/>
          </p:cNvSpPr>
          <p:nvPr userDrawn="1"/>
        </p:nvSpPr>
        <p:spPr bwMode="auto">
          <a:xfrm>
            <a:off x="207730" y="80513"/>
            <a:ext cx="531166" cy="514800"/>
          </a:xfrm>
          <a:custGeom>
            <a:avLst/>
            <a:gdLst>
              <a:gd name="T0" fmla="*/ 912343 w 2122487"/>
              <a:gd name="T1" fmla="*/ 702822 h 2147888"/>
              <a:gd name="T2" fmla="*/ 1019025 w 2122487"/>
              <a:gd name="T3" fmla="*/ 752822 h 2147888"/>
              <a:gd name="T4" fmla="*/ 832155 w 2122487"/>
              <a:gd name="T5" fmla="*/ 978408 h 2147888"/>
              <a:gd name="T6" fmla="*/ 836610 w 2122487"/>
              <a:gd name="T7" fmla="*/ 1025591 h 2147888"/>
              <a:gd name="T8" fmla="*/ 871077 w 2122487"/>
              <a:gd name="T9" fmla="*/ 1060097 h 2147888"/>
              <a:gd name="T10" fmla="*/ 918908 w 2122487"/>
              <a:gd name="T11" fmla="*/ 1064792 h 2147888"/>
              <a:gd name="T12" fmla="*/ 1142824 w 2122487"/>
              <a:gd name="T13" fmla="*/ 878643 h 2147888"/>
              <a:gd name="T14" fmla="*/ 1191827 w 2122487"/>
              <a:gd name="T15" fmla="*/ 988502 h 2147888"/>
              <a:gd name="T16" fmla="*/ 1204958 w 2122487"/>
              <a:gd name="T17" fmla="*/ 1109158 h 2147888"/>
              <a:gd name="T18" fmla="*/ 1179401 w 2122487"/>
              <a:gd name="T19" fmla="*/ 1219955 h 2147888"/>
              <a:gd name="T20" fmla="*/ 1117736 w 2122487"/>
              <a:gd name="T21" fmla="*/ 1312678 h 2147888"/>
              <a:gd name="T22" fmla="*/ 1023715 w 2122487"/>
              <a:gd name="T23" fmla="*/ 1377702 h 2147888"/>
              <a:gd name="T24" fmla="*/ 902964 w 2122487"/>
              <a:gd name="T25" fmla="*/ 1403523 h 2147888"/>
              <a:gd name="T26" fmla="*/ 778931 w 2122487"/>
              <a:gd name="T27" fmla="*/ 1384040 h 2147888"/>
              <a:gd name="T28" fmla="*/ 665215 w 2122487"/>
              <a:gd name="T29" fmla="*/ 1323007 h 2147888"/>
              <a:gd name="T30" fmla="*/ 573772 w 2122487"/>
              <a:gd name="T31" fmla="*/ 1227937 h 2147888"/>
              <a:gd name="T32" fmla="*/ 516094 w 2122487"/>
              <a:gd name="T33" fmla="*/ 1106576 h 2147888"/>
              <a:gd name="T34" fmla="*/ 502494 w 2122487"/>
              <a:gd name="T35" fmla="*/ 976295 h 2147888"/>
              <a:gd name="T36" fmla="*/ 532740 w 2122487"/>
              <a:gd name="T37" fmla="*/ 861037 h 2147888"/>
              <a:gd name="T38" fmla="*/ 599095 w 2122487"/>
              <a:gd name="T39" fmla="*/ 769723 h 2147888"/>
              <a:gd name="T40" fmla="*/ 694523 w 2122487"/>
              <a:gd name="T41" fmla="*/ 709864 h 2147888"/>
              <a:gd name="T42" fmla="*/ 707682 w 2122487"/>
              <a:gd name="T43" fmla="*/ 270333 h 2147888"/>
              <a:gd name="T44" fmla="*/ 967579 w 2122487"/>
              <a:gd name="T45" fmla="*/ 311164 h 2147888"/>
              <a:gd name="T46" fmla="*/ 1199095 w 2122487"/>
              <a:gd name="T47" fmla="*/ 424976 h 2147888"/>
              <a:gd name="T48" fmla="*/ 1065159 w 2122487"/>
              <a:gd name="T49" fmla="*/ 618808 h 2147888"/>
              <a:gd name="T50" fmla="*/ 908704 w 2122487"/>
              <a:gd name="T51" fmla="*/ 552164 h 2147888"/>
              <a:gd name="T52" fmla="*/ 737471 w 2122487"/>
              <a:gd name="T53" fmla="*/ 537849 h 2147888"/>
              <a:gd name="T54" fmla="*/ 574215 w 2122487"/>
              <a:gd name="T55" fmla="*/ 582435 h 2147888"/>
              <a:gd name="T56" fmla="*/ 444031 w 2122487"/>
              <a:gd name="T57" fmla="*/ 680760 h 2147888"/>
              <a:gd name="T58" fmla="*/ 357477 w 2122487"/>
              <a:gd name="T59" fmla="*/ 823904 h 2147888"/>
              <a:gd name="T60" fmla="*/ 327218 w 2122487"/>
              <a:gd name="T61" fmla="*/ 1000841 h 2147888"/>
              <a:gd name="T62" fmla="*/ 365217 w 2122487"/>
              <a:gd name="T63" fmla="*/ 1194908 h 2147888"/>
              <a:gd name="T64" fmla="*/ 466315 w 2122487"/>
              <a:gd name="T65" fmla="*/ 1365508 h 2147888"/>
              <a:gd name="T66" fmla="*/ 613387 w 2122487"/>
              <a:gd name="T67" fmla="*/ 1493165 h 2147888"/>
              <a:gd name="T68" fmla="*/ 788841 w 2122487"/>
              <a:gd name="T69" fmla="*/ 1565207 h 2147888"/>
              <a:gd name="T70" fmla="*/ 973913 w 2122487"/>
              <a:gd name="T71" fmla="*/ 1572012 h 2147888"/>
              <a:gd name="T72" fmla="*/ 1140454 w 2122487"/>
              <a:gd name="T73" fmla="*/ 1512173 h 2147888"/>
              <a:gd name="T74" fmla="*/ 1261958 w 2122487"/>
              <a:gd name="T75" fmla="*/ 1401881 h 2147888"/>
              <a:gd name="T76" fmla="*/ 1333970 w 2122487"/>
              <a:gd name="T77" fmla="*/ 1257093 h 2147888"/>
              <a:gd name="T78" fmla="*/ 1352970 w 2122487"/>
              <a:gd name="T79" fmla="*/ 1091891 h 2147888"/>
              <a:gd name="T80" fmla="*/ 1315439 w 2122487"/>
              <a:gd name="T81" fmla="*/ 918474 h 2147888"/>
              <a:gd name="T82" fmla="*/ 1236860 w 2122487"/>
              <a:gd name="T83" fmla="*/ 776268 h 2147888"/>
              <a:gd name="T84" fmla="*/ 1515992 w 2122487"/>
              <a:gd name="T85" fmla="*/ 787767 h 2147888"/>
              <a:gd name="T86" fmla="*/ 1600201 w 2122487"/>
              <a:gd name="T87" fmla="*/ 1046365 h 2147888"/>
              <a:gd name="T88" fmla="*/ 1601609 w 2122487"/>
              <a:gd name="T89" fmla="*/ 1305669 h 2147888"/>
              <a:gd name="T90" fmla="*/ 1520918 w 2122487"/>
              <a:gd name="T91" fmla="*/ 1543852 h 2147888"/>
              <a:gd name="T92" fmla="*/ 1360241 w 2122487"/>
              <a:gd name="T93" fmla="*/ 1741205 h 2147888"/>
              <a:gd name="T94" fmla="*/ 1120516 w 2122487"/>
              <a:gd name="T95" fmla="*/ 1871678 h 2147888"/>
              <a:gd name="T96" fmla="*/ 933333 w 2122487"/>
              <a:gd name="T97" fmla="*/ 1904296 h 2147888"/>
              <a:gd name="T98" fmla="*/ 637078 w 2122487"/>
              <a:gd name="T99" fmla="*/ 1862291 h 2147888"/>
              <a:gd name="T100" fmla="*/ 363810 w 2122487"/>
              <a:gd name="T101" fmla="*/ 1714923 h 2147888"/>
              <a:gd name="T102" fmla="*/ 147775 w 2122487"/>
              <a:gd name="T103" fmla="*/ 1479789 h 2147888"/>
              <a:gd name="T104" fmla="*/ 36357 w 2122487"/>
              <a:gd name="T105" fmla="*/ 1238790 h 2147888"/>
              <a:gd name="T106" fmla="*/ 3284 w 2122487"/>
              <a:gd name="T107" fmla="*/ 1068424 h 2147888"/>
              <a:gd name="T108" fmla="*/ 30963 w 2122487"/>
              <a:gd name="T109" fmla="*/ 773452 h 2147888"/>
              <a:gd name="T110" fmla="*/ 154578 w 2122487"/>
              <a:gd name="T111" fmla="*/ 533391 h 2147888"/>
              <a:gd name="T112" fmla="*/ 348563 w 2122487"/>
              <a:gd name="T113" fmla="*/ 365371 h 2147888"/>
              <a:gd name="T114" fmla="*/ 592276 w 2122487"/>
              <a:gd name="T115" fmla="*/ 279719 h 2147888"/>
              <a:gd name="T116" fmla="*/ 1692442 w 2122487"/>
              <a:gd name="T117" fmla="*/ 169898 h 2147888"/>
              <a:gd name="T118" fmla="*/ 1726464 w 2122487"/>
              <a:gd name="T119" fmla="*/ 211020 h 2147888"/>
              <a:gd name="T120" fmla="*/ 926586 w 2122487"/>
              <a:gd name="T121" fmla="*/ 1021959 h 2147888"/>
              <a:gd name="T122" fmla="*/ 877782 w 2122487"/>
              <a:gd name="T123" fmla="*/ 1001280 h 2147888"/>
              <a:gd name="T124" fmla="*/ 1654900 w 2122487"/>
              <a:gd name="T125" fmla="*/ 181412 h 214788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22487" h="2147888">
                <a:moveTo>
                  <a:pt x="904800" y="776287"/>
                </a:moveTo>
                <a:lnTo>
                  <a:pt x="914580" y="776287"/>
                </a:lnTo>
                <a:lnTo>
                  <a:pt x="924095" y="776287"/>
                </a:lnTo>
                <a:lnTo>
                  <a:pt x="933610" y="776552"/>
                </a:lnTo>
                <a:lnTo>
                  <a:pt x="943390" y="777081"/>
                </a:lnTo>
                <a:lnTo>
                  <a:pt x="952906" y="777875"/>
                </a:lnTo>
                <a:lnTo>
                  <a:pt x="962421" y="778934"/>
                </a:lnTo>
                <a:lnTo>
                  <a:pt x="971937" y="780257"/>
                </a:lnTo>
                <a:lnTo>
                  <a:pt x="981452" y="781845"/>
                </a:lnTo>
                <a:lnTo>
                  <a:pt x="991232" y="783433"/>
                </a:lnTo>
                <a:lnTo>
                  <a:pt x="1000483" y="785551"/>
                </a:lnTo>
                <a:lnTo>
                  <a:pt x="1009999" y="787668"/>
                </a:lnTo>
                <a:lnTo>
                  <a:pt x="1019250" y="790050"/>
                </a:lnTo>
                <a:lnTo>
                  <a:pt x="1028501" y="792432"/>
                </a:lnTo>
                <a:lnTo>
                  <a:pt x="1037488" y="795343"/>
                </a:lnTo>
                <a:lnTo>
                  <a:pt x="1046475" y="798519"/>
                </a:lnTo>
                <a:lnTo>
                  <a:pt x="1055462" y="801431"/>
                </a:lnTo>
                <a:lnTo>
                  <a:pt x="1064448" y="804872"/>
                </a:lnTo>
                <a:lnTo>
                  <a:pt x="1072907" y="808577"/>
                </a:lnTo>
                <a:lnTo>
                  <a:pt x="1081629" y="812282"/>
                </a:lnTo>
                <a:lnTo>
                  <a:pt x="1090352" y="815988"/>
                </a:lnTo>
                <a:lnTo>
                  <a:pt x="1099074" y="820222"/>
                </a:lnTo>
                <a:lnTo>
                  <a:pt x="1107532" y="824457"/>
                </a:lnTo>
                <a:lnTo>
                  <a:pt x="1115991" y="828956"/>
                </a:lnTo>
                <a:lnTo>
                  <a:pt x="1124449" y="833721"/>
                </a:lnTo>
                <a:lnTo>
                  <a:pt x="1132643" y="838485"/>
                </a:lnTo>
                <a:lnTo>
                  <a:pt x="1140572" y="843778"/>
                </a:lnTo>
                <a:lnTo>
                  <a:pt x="1148766" y="848807"/>
                </a:lnTo>
                <a:lnTo>
                  <a:pt x="1156696" y="854100"/>
                </a:lnTo>
                <a:lnTo>
                  <a:pt x="1164625" y="859658"/>
                </a:lnTo>
                <a:lnTo>
                  <a:pt x="959514" y="1065307"/>
                </a:lnTo>
                <a:lnTo>
                  <a:pt x="956342" y="1068483"/>
                </a:lnTo>
                <a:lnTo>
                  <a:pt x="953699" y="1071394"/>
                </a:lnTo>
                <a:lnTo>
                  <a:pt x="951320" y="1074570"/>
                </a:lnTo>
                <a:lnTo>
                  <a:pt x="948941" y="1078011"/>
                </a:lnTo>
                <a:lnTo>
                  <a:pt x="946826" y="1081452"/>
                </a:lnTo>
                <a:lnTo>
                  <a:pt x="944712" y="1084628"/>
                </a:lnTo>
                <a:lnTo>
                  <a:pt x="943126" y="1088333"/>
                </a:lnTo>
                <a:lnTo>
                  <a:pt x="941804" y="1092039"/>
                </a:lnTo>
                <a:lnTo>
                  <a:pt x="940218" y="1095744"/>
                </a:lnTo>
                <a:lnTo>
                  <a:pt x="938897" y="1099185"/>
                </a:lnTo>
                <a:lnTo>
                  <a:pt x="938104" y="1103155"/>
                </a:lnTo>
                <a:lnTo>
                  <a:pt x="937311" y="1106860"/>
                </a:lnTo>
                <a:lnTo>
                  <a:pt x="936518" y="1110830"/>
                </a:lnTo>
                <a:lnTo>
                  <a:pt x="935989" y="1114536"/>
                </a:lnTo>
                <a:lnTo>
                  <a:pt x="935725" y="1118506"/>
                </a:lnTo>
                <a:lnTo>
                  <a:pt x="935725" y="1122211"/>
                </a:lnTo>
                <a:lnTo>
                  <a:pt x="935725" y="1126181"/>
                </a:lnTo>
                <a:lnTo>
                  <a:pt x="935989" y="1130151"/>
                </a:lnTo>
                <a:lnTo>
                  <a:pt x="936518" y="1133857"/>
                </a:lnTo>
                <a:lnTo>
                  <a:pt x="937311" y="1137827"/>
                </a:lnTo>
                <a:lnTo>
                  <a:pt x="938104" y="1141532"/>
                </a:lnTo>
                <a:lnTo>
                  <a:pt x="938897" y="1145502"/>
                </a:lnTo>
                <a:lnTo>
                  <a:pt x="940218" y="1148943"/>
                </a:lnTo>
                <a:lnTo>
                  <a:pt x="941804" y="1152648"/>
                </a:lnTo>
                <a:lnTo>
                  <a:pt x="943126" y="1156354"/>
                </a:lnTo>
                <a:lnTo>
                  <a:pt x="944712" y="1160059"/>
                </a:lnTo>
                <a:lnTo>
                  <a:pt x="946826" y="1163235"/>
                </a:lnTo>
                <a:lnTo>
                  <a:pt x="948941" y="1166676"/>
                </a:lnTo>
                <a:lnTo>
                  <a:pt x="951320" y="1170116"/>
                </a:lnTo>
                <a:lnTo>
                  <a:pt x="953699" y="1173292"/>
                </a:lnTo>
                <a:lnTo>
                  <a:pt x="956342" y="1176204"/>
                </a:lnTo>
                <a:lnTo>
                  <a:pt x="959514" y="1179380"/>
                </a:lnTo>
                <a:lnTo>
                  <a:pt x="962157" y="1182291"/>
                </a:lnTo>
                <a:lnTo>
                  <a:pt x="965329" y="1184673"/>
                </a:lnTo>
                <a:lnTo>
                  <a:pt x="968501" y="1187320"/>
                </a:lnTo>
                <a:lnTo>
                  <a:pt x="971408" y="1189437"/>
                </a:lnTo>
                <a:lnTo>
                  <a:pt x="974844" y="1191819"/>
                </a:lnTo>
                <a:lnTo>
                  <a:pt x="978280" y="1193407"/>
                </a:lnTo>
                <a:lnTo>
                  <a:pt x="981981" y="1195260"/>
                </a:lnTo>
                <a:lnTo>
                  <a:pt x="985417" y="1196848"/>
                </a:lnTo>
                <a:lnTo>
                  <a:pt x="989117" y="1198171"/>
                </a:lnTo>
                <a:lnTo>
                  <a:pt x="992818" y="1199495"/>
                </a:lnTo>
                <a:lnTo>
                  <a:pt x="996518" y="1200553"/>
                </a:lnTo>
                <a:lnTo>
                  <a:pt x="1000483" y="1201612"/>
                </a:lnTo>
                <a:lnTo>
                  <a:pt x="1004184" y="1202141"/>
                </a:lnTo>
                <a:lnTo>
                  <a:pt x="1008148" y="1202671"/>
                </a:lnTo>
                <a:lnTo>
                  <a:pt x="1012113" y="1202935"/>
                </a:lnTo>
                <a:lnTo>
                  <a:pt x="1016342" y="1202935"/>
                </a:lnTo>
                <a:lnTo>
                  <a:pt x="1020307" y="1202935"/>
                </a:lnTo>
                <a:lnTo>
                  <a:pt x="1024272" y="1202671"/>
                </a:lnTo>
                <a:lnTo>
                  <a:pt x="1028237" y="1202141"/>
                </a:lnTo>
                <a:lnTo>
                  <a:pt x="1032201" y="1201612"/>
                </a:lnTo>
                <a:lnTo>
                  <a:pt x="1035902" y="1200553"/>
                </a:lnTo>
                <a:lnTo>
                  <a:pt x="1039602" y="1199495"/>
                </a:lnTo>
                <a:lnTo>
                  <a:pt x="1043303" y="1198171"/>
                </a:lnTo>
                <a:lnTo>
                  <a:pt x="1047003" y="1196848"/>
                </a:lnTo>
                <a:lnTo>
                  <a:pt x="1050704" y="1195260"/>
                </a:lnTo>
                <a:lnTo>
                  <a:pt x="1054140" y="1193407"/>
                </a:lnTo>
                <a:lnTo>
                  <a:pt x="1057576" y="1191819"/>
                </a:lnTo>
                <a:lnTo>
                  <a:pt x="1061012" y="1189437"/>
                </a:lnTo>
                <a:lnTo>
                  <a:pt x="1064184" y="1187320"/>
                </a:lnTo>
                <a:lnTo>
                  <a:pt x="1067092" y="1184673"/>
                </a:lnTo>
                <a:lnTo>
                  <a:pt x="1070263" y="1182291"/>
                </a:lnTo>
                <a:lnTo>
                  <a:pt x="1073435" y="1179380"/>
                </a:lnTo>
                <a:lnTo>
                  <a:pt x="1277490" y="974790"/>
                </a:lnTo>
                <a:lnTo>
                  <a:pt x="1282776" y="982730"/>
                </a:lnTo>
                <a:lnTo>
                  <a:pt x="1288327" y="990670"/>
                </a:lnTo>
                <a:lnTo>
                  <a:pt x="1293349" y="998610"/>
                </a:lnTo>
                <a:lnTo>
                  <a:pt x="1298106" y="1007080"/>
                </a:lnTo>
                <a:lnTo>
                  <a:pt x="1302864" y="1015284"/>
                </a:lnTo>
                <a:lnTo>
                  <a:pt x="1307358" y="1024018"/>
                </a:lnTo>
                <a:lnTo>
                  <a:pt x="1311851" y="1032488"/>
                </a:lnTo>
                <a:lnTo>
                  <a:pt x="1316080" y="1041222"/>
                </a:lnTo>
                <a:lnTo>
                  <a:pt x="1320309" y="1049956"/>
                </a:lnTo>
                <a:lnTo>
                  <a:pt x="1323745" y="1058955"/>
                </a:lnTo>
                <a:lnTo>
                  <a:pt x="1327710" y="1067954"/>
                </a:lnTo>
                <a:lnTo>
                  <a:pt x="1331146" y="1077217"/>
                </a:lnTo>
                <a:lnTo>
                  <a:pt x="1334582" y="1086216"/>
                </a:lnTo>
                <a:lnTo>
                  <a:pt x="1337490" y="1095744"/>
                </a:lnTo>
                <a:lnTo>
                  <a:pt x="1340662" y="1105007"/>
                </a:lnTo>
                <a:lnTo>
                  <a:pt x="1343569" y="1114536"/>
                </a:lnTo>
                <a:lnTo>
                  <a:pt x="1345948" y="1124328"/>
                </a:lnTo>
                <a:lnTo>
                  <a:pt x="1348327" y="1134386"/>
                </a:lnTo>
                <a:lnTo>
                  <a:pt x="1350442" y="1144179"/>
                </a:lnTo>
                <a:lnTo>
                  <a:pt x="1352556" y="1153971"/>
                </a:lnTo>
                <a:lnTo>
                  <a:pt x="1354142" y="1164029"/>
                </a:lnTo>
                <a:lnTo>
                  <a:pt x="1355464" y="1173822"/>
                </a:lnTo>
                <a:lnTo>
                  <a:pt x="1356785" y="1183350"/>
                </a:lnTo>
                <a:lnTo>
                  <a:pt x="1357578" y="1193143"/>
                </a:lnTo>
                <a:lnTo>
                  <a:pt x="1358371" y="1202935"/>
                </a:lnTo>
                <a:lnTo>
                  <a:pt x="1358900" y="1212464"/>
                </a:lnTo>
                <a:lnTo>
                  <a:pt x="1358900" y="1221992"/>
                </a:lnTo>
                <a:lnTo>
                  <a:pt x="1358900" y="1231520"/>
                </a:lnTo>
                <a:lnTo>
                  <a:pt x="1358900" y="1241048"/>
                </a:lnTo>
                <a:lnTo>
                  <a:pt x="1358371" y="1250576"/>
                </a:lnTo>
                <a:lnTo>
                  <a:pt x="1357843" y="1260104"/>
                </a:lnTo>
                <a:lnTo>
                  <a:pt x="1357050" y="1269368"/>
                </a:lnTo>
                <a:lnTo>
                  <a:pt x="1355728" y="1278631"/>
                </a:lnTo>
                <a:lnTo>
                  <a:pt x="1354406" y="1287895"/>
                </a:lnTo>
                <a:lnTo>
                  <a:pt x="1353085" y="1296893"/>
                </a:lnTo>
                <a:lnTo>
                  <a:pt x="1350970" y="1306157"/>
                </a:lnTo>
                <a:lnTo>
                  <a:pt x="1349120" y="1315156"/>
                </a:lnTo>
                <a:lnTo>
                  <a:pt x="1346741" y="1324154"/>
                </a:lnTo>
                <a:lnTo>
                  <a:pt x="1344627" y="1332889"/>
                </a:lnTo>
                <a:lnTo>
                  <a:pt x="1341983" y="1341358"/>
                </a:lnTo>
                <a:lnTo>
                  <a:pt x="1339076" y="1350092"/>
                </a:lnTo>
                <a:lnTo>
                  <a:pt x="1336168" y="1358826"/>
                </a:lnTo>
                <a:lnTo>
                  <a:pt x="1332732" y="1367296"/>
                </a:lnTo>
                <a:lnTo>
                  <a:pt x="1329560" y="1375500"/>
                </a:lnTo>
                <a:lnTo>
                  <a:pt x="1325860" y="1383970"/>
                </a:lnTo>
                <a:lnTo>
                  <a:pt x="1321895" y="1391910"/>
                </a:lnTo>
                <a:lnTo>
                  <a:pt x="1317930" y="1399850"/>
                </a:lnTo>
                <a:lnTo>
                  <a:pt x="1313701" y="1407790"/>
                </a:lnTo>
                <a:lnTo>
                  <a:pt x="1309208" y="1415730"/>
                </a:lnTo>
                <a:lnTo>
                  <a:pt x="1304450" y="1423406"/>
                </a:lnTo>
                <a:lnTo>
                  <a:pt x="1299428" y="1431081"/>
                </a:lnTo>
                <a:lnTo>
                  <a:pt x="1294406" y="1438492"/>
                </a:lnTo>
                <a:lnTo>
                  <a:pt x="1289384" y="1445638"/>
                </a:lnTo>
                <a:lnTo>
                  <a:pt x="1283833" y="1453049"/>
                </a:lnTo>
                <a:lnTo>
                  <a:pt x="1278018" y="1459930"/>
                </a:lnTo>
                <a:lnTo>
                  <a:pt x="1272203" y="1466812"/>
                </a:lnTo>
                <a:lnTo>
                  <a:pt x="1266388" y="1473428"/>
                </a:lnTo>
                <a:lnTo>
                  <a:pt x="1260044" y="1480045"/>
                </a:lnTo>
                <a:lnTo>
                  <a:pt x="1253701" y="1486397"/>
                </a:lnTo>
                <a:lnTo>
                  <a:pt x="1247093" y="1492749"/>
                </a:lnTo>
                <a:lnTo>
                  <a:pt x="1240221" y="1498837"/>
                </a:lnTo>
                <a:lnTo>
                  <a:pt x="1233613" y="1504659"/>
                </a:lnTo>
                <a:lnTo>
                  <a:pt x="1226212" y="1510218"/>
                </a:lnTo>
                <a:lnTo>
                  <a:pt x="1218811" y="1516040"/>
                </a:lnTo>
                <a:lnTo>
                  <a:pt x="1211674" y="1521334"/>
                </a:lnTo>
                <a:lnTo>
                  <a:pt x="1203745" y="1526362"/>
                </a:lnTo>
                <a:lnTo>
                  <a:pt x="1195815" y="1531391"/>
                </a:lnTo>
                <a:lnTo>
                  <a:pt x="1187885" y="1536155"/>
                </a:lnTo>
                <a:lnTo>
                  <a:pt x="1179691" y="1540655"/>
                </a:lnTo>
                <a:lnTo>
                  <a:pt x="1171233" y="1545154"/>
                </a:lnTo>
                <a:lnTo>
                  <a:pt x="1162775" y="1549389"/>
                </a:lnTo>
                <a:lnTo>
                  <a:pt x="1154053" y="1553359"/>
                </a:lnTo>
                <a:lnTo>
                  <a:pt x="1145066" y="1557064"/>
                </a:lnTo>
                <a:lnTo>
                  <a:pt x="1136079" y="1560240"/>
                </a:lnTo>
                <a:lnTo>
                  <a:pt x="1127092" y="1563681"/>
                </a:lnTo>
                <a:lnTo>
                  <a:pt x="1117577" y="1566592"/>
                </a:lnTo>
                <a:lnTo>
                  <a:pt x="1108325" y="1569239"/>
                </a:lnTo>
                <a:lnTo>
                  <a:pt x="1098546" y="1571886"/>
                </a:lnTo>
                <a:lnTo>
                  <a:pt x="1089030" y="1574003"/>
                </a:lnTo>
                <a:lnTo>
                  <a:pt x="1078986" y="1576385"/>
                </a:lnTo>
                <a:lnTo>
                  <a:pt x="1068942" y="1577973"/>
                </a:lnTo>
                <a:lnTo>
                  <a:pt x="1058633" y="1579296"/>
                </a:lnTo>
                <a:lnTo>
                  <a:pt x="1048589" y="1580620"/>
                </a:lnTo>
                <a:lnTo>
                  <a:pt x="1038545" y="1581678"/>
                </a:lnTo>
                <a:lnTo>
                  <a:pt x="1028501" y="1582208"/>
                </a:lnTo>
                <a:lnTo>
                  <a:pt x="1017928" y="1582472"/>
                </a:lnTo>
                <a:lnTo>
                  <a:pt x="1007884" y="1582737"/>
                </a:lnTo>
                <a:lnTo>
                  <a:pt x="997840" y="1582472"/>
                </a:lnTo>
                <a:lnTo>
                  <a:pt x="987796" y="1582208"/>
                </a:lnTo>
                <a:lnTo>
                  <a:pt x="977752" y="1581414"/>
                </a:lnTo>
                <a:lnTo>
                  <a:pt x="967443" y="1580620"/>
                </a:lnTo>
                <a:lnTo>
                  <a:pt x="957399" y="1579032"/>
                </a:lnTo>
                <a:lnTo>
                  <a:pt x="947355" y="1577708"/>
                </a:lnTo>
                <a:lnTo>
                  <a:pt x="937575" y="1576120"/>
                </a:lnTo>
                <a:lnTo>
                  <a:pt x="927531" y="1574003"/>
                </a:lnTo>
                <a:lnTo>
                  <a:pt x="917487" y="1571886"/>
                </a:lnTo>
                <a:lnTo>
                  <a:pt x="907443" y="1569239"/>
                </a:lnTo>
                <a:lnTo>
                  <a:pt x="897663" y="1566857"/>
                </a:lnTo>
                <a:lnTo>
                  <a:pt x="887883" y="1563681"/>
                </a:lnTo>
                <a:lnTo>
                  <a:pt x="878103" y="1560505"/>
                </a:lnTo>
                <a:lnTo>
                  <a:pt x="868324" y="1557064"/>
                </a:lnTo>
                <a:lnTo>
                  <a:pt x="858808" y="1553359"/>
                </a:lnTo>
                <a:lnTo>
                  <a:pt x="849028" y="1549389"/>
                </a:lnTo>
                <a:lnTo>
                  <a:pt x="839513" y="1545419"/>
                </a:lnTo>
                <a:lnTo>
                  <a:pt x="829997" y="1540919"/>
                </a:lnTo>
                <a:lnTo>
                  <a:pt x="820746" y="1536420"/>
                </a:lnTo>
                <a:lnTo>
                  <a:pt x="811495" y="1531656"/>
                </a:lnTo>
                <a:lnTo>
                  <a:pt x="802508" y="1526627"/>
                </a:lnTo>
                <a:lnTo>
                  <a:pt x="793257" y="1521334"/>
                </a:lnTo>
                <a:lnTo>
                  <a:pt x="784535" y="1515776"/>
                </a:lnTo>
                <a:lnTo>
                  <a:pt x="775548" y="1509953"/>
                </a:lnTo>
                <a:lnTo>
                  <a:pt x="766825" y="1504130"/>
                </a:lnTo>
                <a:lnTo>
                  <a:pt x="758367" y="1498307"/>
                </a:lnTo>
                <a:lnTo>
                  <a:pt x="749909" y="1491691"/>
                </a:lnTo>
                <a:lnTo>
                  <a:pt x="741451" y="1485339"/>
                </a:lnTo>
                <a:lnTo>
                  <a:pt x="733257" y="1478457"/>
                </a:lnTo>
                <a:lnTo>
                  <a:pt x="725063" y="1471840"/>
                </a:lnTo>
                <a:lnTo>
                  <a:pt x="717398" y="1464694"/>
                </a:lnTo>
                <a:lnTo>
                  <a:pt x="709468" y="1457548"/>
                </a:lnTo>
                <a:lnTo>
                  <a:pt x="701803" y="1450137"/>
                </a:lnTo>
                <a:lnTo>
                  <a:pt x="694402" y="1442197"/>
                </a:lnTo>
                <a:lnTo>
                  <a:pt x="687001" y="1434787"/>
                </a:lnTo>
                <a:lnTo>
                  <a:pt x="679864" y="1426582"/>
                </a:lnTo>
                <a:lnTo>
                  <a:pt x="672992" y="1418377"/>
                </a:lnTo>
                <a:lnTo>
                  <a:pt x="666120" y="1410172"/>
                </a:lnTo>
                <a:lnTo>
                  <a:pt x="659512" y="1401967"/>
                </a:lnTo>
                <a:lnTo>
                  <a:pt x="652904" y="1393233"/>
                </a:lnTo>
                <a:lnTo>
                  <a:pt x="646824" y="1384499"/>
                </a:lnTo>
                <a:lnTo>
                  <a:pt x="641009" y="1375500"/>
                </a:lnTo>
                <a:lnTo>
                  <a:pt x="635194" y="1366502"/>
                </a:lnTo>
                <a:lnTo>
                  <a:pt x="629379" y="1357238"/>
                </a:lnTo>
                <a:lnTo>
                  <a:pt x="623829" y="1347975"/>
                </a:lnTo>
                <a:lnTo>
                  <a:pt x="618807" y="1338447"/>
                </a:lnTo>
                <a:lnTo>
                  <a:pt x="613784" y="1328918"/>
                </a:lnTo>
                <a:lnTo>
                  <a:pt x="609027" y="1319126"/>
                </a:lnTo>
                <a:lnTo>
                  <a:pt x="604533" y="1309068"/>
                </a:lnTo>
                <a:lnTo>
                  <a:pt x="600040" y="1299275"/>
                </a:lnTo>
                <a:lnTo>
                  <a:pt x="595811" y="1289218"/>
                </a:lnTo>
                <a:lnTo>
                  <a:pt x="592110" y="1278896"/>
                </a:lnTo>
                <a:lnTo>
                  <a:pt x="588410" y="1268309"/>
                </a:lnTo>
                <a:lnTo>
                  <a:pt x="585238" y="1257987"/>
                </a:lnTo>
                <a:lnTo>
                  <a:pt x="581802" y="1247665"/>
                </a:lnTo>
                <a:lnTo>
                  <a:pt x="578894" y="1237078"/>
                </a:lnTo>
                <a:lnTo>
                  <a:pt x="576515" y="1225962"/>
                </a:lnTo>
                <a:lnTo>
                  <a:pt x="573872" y="1215375"/>
                </a:lnTo>
                <a:lnTo>
                  <a:pt x="572022" y="1204523"/>
                </a:lnTo>
                <a:lnTo>
                  <a:pt x="570172" y="1193937"/>
                </a:lnTo>
                <a:lnTo>
                  <a:pt x="568586" y="1183615"/>
                </a:lnTo>
                <a:lnTo>
                  <a:pt x="567529" y="1173028"/>
                </a:lnTo>
                <a:lnTo>
                  <a:pt x="566736" y="1162441"/>
                </a:lnTo>
                <a:lnTo>
                  <a:pt x="565678" y="1152119"/>
                </a:lnTo>
                <a:lnTo>
                  <a:pt x="565414" y="1141797"/>
                </a:lnTo>
                <a:lnTo>
                  <a:pt x="565150" y="1131210"/>
                </a:lnTo>
                <a:lnTo>
                  <a:pt x="565414" y="1121152"/>
                </a:lnTo>
                <a:lnTo>
                  <a:pt x="565678" y="1110830"/>
                </a:lnTo>
                <a:lnTo>
                  <a:pt x="566471" y="1100773"/>
                </a:lnTo>
                <a:lnTo>
                  <a:pt x="567529" y="1090980"/>
                </a:lnTo>
                <a:lnTo>
                  <a:pt x="568586" y="1080923"/>
                </a:lnTo>
                <a:lnTo>
                  <a:pt x="569907" y="1071130"/>
                </a:lnTo>
                <a:lnTo>
                  <a:pt x="571493" y="1061337"/>
                </a:lnTo>
                <a:lnTo>
                  <a:pt x="573344" y="1051809"/>
                </a:lnTo>
                <a:lnTo>
                  <a:pt x="575723" y="1042281"/>
                </a:lnTo>
                <a:lnTo>
                  <a:pt x="577837" y="1033017"/>
                </a:lnTo>
                <a:lnTo>
                  <a:pt x="580480" y="1023754"/>
                </a:lnTo>
                <a:lnTo>
                  <a:pt x="583123" y="1014755"/>
                </a:lnTo>
                <a:lnTo>
                  <a:pt x="586295" y="1005756"/>
                </a:lnTo>
                <a:lnTo>
                  <a:pt x="589467" y="996757"/>
                </a:lnTo>
                <a:lnTo>
                  <a:pt x="592903" y="988023"/>
                </a:lnTo>
                <a:lnTo>
                  <a:pt x="596604" y="979289"/>
                </a:lnTo>
                <a:lnTo>
                  <a:pt x="600568" y="970820"/>
                </a:lnTo>
                <a:lnTo>
                  <a:pt x="604533" y="962615"/>
                </a:lnTo>
                <a:lnTo>
                  <a:pt x="609027" y="954410"/>
                </a:lnTo>
                <a:lnTo>
                  <a:pt x="613520" y="946205"/>
                </a:lnTo>
                <a:lnTo>
                  <a:pt x="618278" y="938001"/>
                </a:lnTo>
                <a:lnTo>
                  <a:pt x="623036" y="930590"/>
                </a:lnTo>
                <a:lnTo>
                  <a:pt x="628322" y="922650"/>
                </a:lnTo>
                <a:lnTo>
                  <a:pt x="633344" y="915239"/>
                </a:lnTo>
                <a:lnTo>
                  <a:pt x="638895" y="908093"/>
                </a:lnTo>
                <a:lnTo>
                  <a:pt x="644710" y="900947"/>
                </a:lnTo>
                <a:lnTo>
                  <a:pt x="650525" y="894065"/>
                </a:lnTo>
                <a:lnTo>
                  <a:pt x="656340" y="887184"/>
                </a:lnTo>
                <a:lnTo>
                  <a:pt x="662683" y="880567"/>
                </a:lnTo>
                <a:lnTo>
                  <a:pt x="669027" y="873950"/>
                </a:lnTo>
                <a:lnTo>
                  <a:pt x="675371" y="867863"/>
                </a:lnTo>
                <a:lnTo>
                  <a:pt x="682243" y="861511"/>
                </a:lnTo>
                <a:lnTo>
                  <a:pt x="688851" y="855688"/>
                </a:lnTo>
                <a:lnTo>
                  <a:pt x="695988" y="850130"/>
                </a:lnTo>
                <a:lnTo>
                  <a:pt x="703124" y="844572"/>
                </a:lnTo>
                <a:lnTo>
                  <a:pt x="710525" y="839279"/>
                </a:lnTo>
                <a:lnTo>
                  <a:pt x="718190" y="833985"/>
                </a:lnTo>
                <a:lnTo>
                  <a:pt x="725591" y="828956"/>
                </a:lnTo>
                <a:lnTo>
                  <a:pt x="733521" y="824192"/>
                </a:lnTo>
                <a:lnTo>
                  <a:pt x="741451" y="819693"/>
                </a:lnTo>
                <a:lnTo>
                  <a:pt x="749644" y="815458"/>
                </a:lnTo>
                <a:lnTo>
                  <a:pt x="757574" y="811224"/>
                </a:lnTo>
                <a:lnTo>
                  <a:pt x="765768" y="807518"/>
                </a:lnTo>
                <a:lnTo>
                  <a:pt x="774226" y="803813"/>
                </a:lnTo>
                <a:lnTo>
                  <a:pt x="782949" y="800372"/>
                </a:lnTo>
                <a:lnTo>
                  <a:pt x="791671" y="796931"/>
                </a:lnTo>
                <a:lnTo>
                  <a:pt x="800394" y="794285"/>
                </a:lnTo>
                <a:lnTo>
                  <a:pt x="809381" y="791373"/>
                </a:lnTo>
                <a:lnTo>
                  <a:pt x="818632" y="788991"/>
                </a:lnTo>
                <a:lnTo>
                  <a:pt x="827883" y="786345"/>
                </a:lnTo>
                <a:lnTo>
                  <a:pt x="837134" y="784492"/>
                </a:lnTo>
                <a:lnTo>
                  <a:pt x="846650" y="782375"/>
                </a:lnTo>
                <a:lnTo>
                  <a:pt x="856165" y="780787"/>
                </a:lnTo>
                <a:lnTo>
                  <a:pt x="865680" y="779198"/>
                </a:lnTo>
                <a:lnTo>
                  <a:pt x="875460" y="778140"/>
                </a:lnTo>
                <a:lnTo>
                  <a:pt x="885240" y="777346"/>
                </a:lnTo>
                <a:lnTo>
                  <a:pt x="894756" y="776816"/>
                </a:lnTo>
                <a:lnTo>
                  <a:pt x="904800" y="776287"/>
                </a:lnTo>
                <a:close/>
                <a:moveTo>
                  <a:pt x="797783" y="304800"/>
                </a:moveTo>
                <a:lnTo>
                  <a:pt x="819466" y="304800"/>
                </a:lnTo>
                <a:lnTo>
                  <a:pt x="840885" y="305594"/>
                </a:lnTo>
                <a:lnTo>
                  <a:pt x="862304" y="306652"/>
                </a:lnTo>
                <a:lnTo>
                  <a:pt x="883722" y="307975"/>
                </a:lnTo>
                <a:lnTo>
                  <a:pt x="904877" y="310356"/>
                </a:lnTo>
                <a:lnTo>
                  <a:pt x="925767" y="312738"/>
                </a:lnTo>
                <a:lnTo>
                  <a:pt x="946921" y="315913"/>
                </a:lnTo>
                <a:lnTo>
                  <a:pt x="968075" y="319617"/>
                </a:lnTo>
                <a:lnTo>
                  <a:pt x="988701" y="323586"/>
                </a:lnTo>
                <a:lnTo>
                  <a:pt x="1009591" y="328083"/>
                </a:lnTo>
                <a:lnTo>
                  <a:pt x="1029952" y="333111"/>
                </a:lnTo>
                <a:lnTo>
                  <a:pt x="1050577" y="338402"/>
                </a:lnTo>
                <a:lnTo>
                  <a:pt x="1070674" y="344223"/>
                </a:lnTo>
                <a:lnTo>
                  <a:pt x="1090770" y="350838"/>
                </a:lnTo>
                <a:lnTo>
                  <a:pt x="1110603" y="357188"/>
                </a:lnTo>
                <a:lnTo>
                  <a:pt x="1130170" y="364331"/>
                </a:lnTo>
                <a:lnTo>
                  <a:pt x="1149474" y="371740"/>
                </a:lnTo>
                <a:lnTo>
                  <a:pt x="1168513" y="379677"/>
                </a:lnTo>
                <a:lnTo>
                  <a:pt x="1187816" y="387879"/>
                </a:lnTo>
                <a:lnTo>
                  <a:pt x="1206855" y="396611"/>
                </a:lnTo>
                <a:lnTo>
                  <a:pt x="1225629" y="405606"/>
                </a:lnTo>
                <a:lnTo>
                  <a:pt x="1244139" y="415131"/>
                </a:lnTo>
                <a:lnTo>
                  <a:pt x="1262649" y="424656"/>
                </a:lnTo>
                <a:lnTo>
                  <a:pt x="1280895" y="434975"/>
                </a:lnTo>
                <a:lnTo>
                  <a:pt x="1298876" y="445294"/>
                </a:lnTo>
                <a:lnTo>
                  <a:pt x="1316593" y="456406"/>
                </a:lnTo>
                <a:lnTo>
                  <a:pt x="1334310" y="467519"/>
                </a:lnTo>
                <a:lnTo>
                  <a:pt x="1351762" y="479161"/>
                </a:lnTo>
                <a:lnTo>
                  <a:pt x="1368686" y="491067"/>
                </a:lnTo>
                <a:lnTo>
                  <a:pt x="1385609" y="503502"/>
                </a:lnTo>
                <a:lnTo>
                  <a:pt x="1404648" y="517790"/>
                </a:lnTo>
                <a:lnTo>
                  <a:pt x="1423158" y="532871"/>
                </a:lnTo>
                <a:lnTo>
                  <a:pt x="1441404" y="548217"/>
                </a:lnTo>
                <a:lnTo>
                  <a:pt x="1459385" y="563563"/>
                </a:lnTo>
                <a:lnTo>
                  <a:pt x="1273491" y="749565"/>
                </a:lnTo>
                <a:lnTo>
                  <a:pt x="1260270" y="738717"/>
                </a:lnTo>
                <a:lnTo>
                  <a:pt x="1253394" y="733161"/>
                </a:lnTo>
                <a:lnTo>
                  <a:pt x="1246519" y="728134"/>
                </a:lnTo>
                <a:lnTo>
                  <a:pt x="1235149" y="720196"/>
                </a:lnTo>
                <a:lnTo>
                  <a:pt x="1224043" y="712259"/>
                </a:lnTo>
                <a:lnTo>
                  <a:pt x="1212408" y="704850"/>
                </a:lnTo>
                <a:lnTo>
                  <a:pt x="1200773" y="697706"/>
                </a:lnTo>
                <a:lnTo>
                  <a:pt x="1188874" y="690298"/>
                </a:lnTo>
                <a:lnTo>
                  <a:pt x="1176710" y="683684"/>
                </a:lnTo>
                <a:lnTo>
                  <a:pt x="1164811" y="677069"/>
                </a:lnTo>
                <a:lnTo>
                  <a:pt x="1152647" y="670719"/>
                </a:lnTo>
                <a:lnTo>
                  <a:pt x="1140219" y="664634"/>
                </a:lnTo>
                <a:lnTo>
                  <a:pt x="1128055" y="658813"/>
                </a:lnTo>
                <a:lnTo>
                  <a:pt x="1115362" y="653521"/>
                </a:lnTo>
                <a:lnTo>
                  <a:pt x="1102670" y="648229"/>
                </a:lnTo>
                <a:lnTo>
                  <a:pt x="1089713" y="643202"/>
                </a:lnTo>
                <a:lnTo>
                  <a:pt x="1076756" y="638704"/>
                </a:lnTo>
                <a:lnTo>
                  <a:pt x="1064063" y="634206"/>
                </a:lnTo>
                <a:lnTo>
                  <a:pt x="1051106" y="629973"/>
                </a:lnTo>
                <a:lnTo>
                  <a:pt x="1037885" y="626004"/>
                </a:lnTo>
                <a:lnTo>
                  <a:pt x="1024399" y="622565"/>
                </a:lnTo>
                <a:lnTo>
                  <a:pt x="1010913" y="619390"/>
                </a:lnTo>
                <a:lnTo>
                  <a:pt x="997427" y="616479"/>
                </a:lnTo>
                <a:lnTo>
                  <a:pt x="983941" y="613569"/>
                </a:lnTo>
                <a:lnTo>
                  <a:pt x="970191" y="611452"/>
                </a:lnTo>
                <a:lnTo>
                  <a:pt x="956705" y="609336"/>
                </a:lnTo>
                <a:lnTo>
                  <a:pt x="942954" y="607748"/>
                </a:lnTo>
                <a:lnTo>
                  <a:pt x="928940" y="606425"/>
                </a:lnTo>
                <a:lnTo>
                  <a:pt x="915189" y="605102"/>
                </a:lnTo>
                <a:lnTo>
                  <a:pt x="901439" y="604573"/>
                </a:lnTo>
                <a:lnTo>
                  <a:pt x="887424" y="604044"/>
                </a:lnTo>
                <a:lnTo>
                  <a:pt x="873410" y="604044"/>
                </a:lnTo>
                <a:lnTo>
                  <a:pt x="859395" y="604573"/>
                </a:lnTo>
                <a:lnTo>
                  <a:pt x="845380" y="605102"/>
                </a:lnTo>
                <a:lnTo>
                  <a:pt x="831365" y="606425"/>
                </a:lnTo>
                <a:lnTo>
                  <a:pt x="817351" y="607748"/>
                </a:lnTo>
                <a:lnTo>
                  <a:pt x="803071" y="609336"/>
                </a:lnTo>
                <a:lnTo>
                  <a:pt x="789057" y="611452"/>
                </a:lnTo>
                <a:lnTo>
                  <a:pt x="775306" y="613834"/>
                </a:lnTo>
                <a:lnTo>
                  <a:pt x="761820" y="616744"/>
                </a:lnTo>
                <a:lnTo>
                  <a:pt x="748599" y="619919"/>
                </a:lnTo>
                <a:lnTo>
                  <a:pt x="735377" y="623359"/>
                </a:lnTo>
                <a:lnTo>
                  <a:pt x="722156" y="627063"/>
                </a:lnTo>
                <a:lnTo>
                  <a:pt x="709199" y="631296"/>
                </a:lnTo>
                <a:lnTo>
                  <a:pt x="696506" y="635794"/>
                </a:lnTo>
                <a:lnTo>
                  <a:pt x="683814" y="640556"/>
                </a:lnTo>
                <a:lnTo>
                  <a:pt x="671650" y="645584"/>
                </a:lnTo>
                <a:lnTo>
                  <a:pt x="659486" y="650875"/>
                </a:lnTo>
                <a:lnTo>
                  <a:pt x="647323" y="656696"/>
                </a:lnTo>
                <a:lnTo>
                  <a:pt x="635952" y="662517"/>
                </a:lnTo>
                <a:lnTo>
                  <a:pt x="624053" y="668867"/>
                </a:lnTo>
                <a:lnTo>
                  <a:pt x="612682" y="675481"/>
                </a:lnTo>
                <a:lnTo>
                  <a:pt x="601312" y="682361"/>
                </a:lnTo>
                <a:lnTo>
                  <a:pt x="590206" y="689769"/>
                </a:lnTo>
                <a:lnTo>
                  <a:pt x="579100" y="697442"/>
                </a:lnTo>
                <a:lnTo>
                  <a:pt x="568523" y="705115"/>
                </a:lnTo>
                <a:lnTo>
                  <a:pt x="558210" y="713317"/>
                </a:lnTo>
                <a:lnTo>
                  <a:pt x="548162" y="721784"/>
                </a:lnTo>
                <a:lnTo>
                  <a:pt x="537849" y="730515"/>
                </a:lnTo>
                <a:lnTo>
                  <a:pt x="528329" y="739246"/>
                </a:lnTo>
                <a:lnTo>
                  <a:pt x="518810" y="748507"/>
                </a:lnTo>
                <a:lnTo>
                  <a:pt x="509555" y="758032"/>
                </a:lnTo>
                <a:lnTo>
                  <a:pt x="500564" y="767557"/>
                </a:lnTo>
                <a:lnTo>
                  <a:pt x="491838" y="777346"/>
                </a:lnTo>
                <a:lnTo>
                  <a:pt x="483641" y="787665"/>
                </a:lnTo>
                <a:lnTo>
                  <a:pt x="475444" y="798248"/>
                </a:lnTo>
                <a:lnTo>
                  <a:pt x="467246" y="808832"/>
                </a:lnTo>
                <a:lnTo>
                  <a:pt x="459578" y="819679"/>
                </a:lnTo>
                <a:lnTo>
                  <a:pt x="452174" y="831057"/>
                </a:lnTo>
                <a:lnTo>
                  <a:pt x="444770" y="842434"/>
                </a:lnTo>
                <a:lnTo>
                  <a:pt x="438159" y="854340"/>
                </a:lnTo>
                <a:lnTo>
                  <a:pt x="431284" y="866246"/>
                </a:lnTo>
                <a:lnTo>
                  <a:pt x="425202" y="878417"/>
                </a:lnTo>
                <a:lnTo>
                  <a:pt x="419120" y="890852"/>
                </a:lnTo>
                <a:lnTo>
                  <a:pt x="413303" y="903288"/>
                </a:lnTo>
                <a:lnTo>
                  <a:pt x="408014" y="915988"/>
                </a:lnTo>
                <a:lnTo>
                  <a:pt x="402990" y="928952"/>
                </a:lnTo>
                <a:lnTo>
                  <a:pt x="398495" y="941917"/>
                </a:lnTo>
                <a:lnTo>
                  <a:pt x="393999" y="955411"/>
                </a:lnTo>
                <a:lnTo>
                  <a:pt x="390033" y="968905"/>
                </a:lnTo>
                <a:lnTo>
                  <a:pt x="386331" y="982398"/>
                </a:lnTo>
                <a:lnTo>
                  <a:pt x="383158" y="996157"/>
                </a:lnTo>
                <a:lnTo>
                  <a:pt x="379985" y="1010180"/>
                </a:lnTo>
                <a:lnTo>
                  <a:pt x="377076" y="1024467"/>
                </a:lnTo>
                <a:lnTo>
                  <a:pt x="374961" y="1038755"/>
                </a:lnTo>
                <a:lnTo>
                  <a:pt x="372845" y="1053571"/>
                </a:lnTo>
                <a:lnTo>
                  <a:pt x="371523" y="1068388"/>
                </a:lnTo>
                <a:lnTo>
                  <a:pt x="370201" y="1083205"/>
                </a:lnTo>
                <a:lnTo>
                  <a:pt x="369672" y="1098021"/>
                </a:lnTo>
                <a:lnTo>
                  <a:pt x="368879" y="1113367"/>
                </a:lnTo>
                <a:lnTo>
                  <a:pt x="368879" y="1128448"/>
                </a:lnTo>
                <a:lnTo>
                  <a:pt x="369143" y="1143794"/>
                </a:lnTo>
                <a:lnTo>
                  <a:pt x="370201" y="1159140"/>
                </a:lnTo>
                <a:lnTo>
                  <a:pt x="371523" y="1174750"/>
                </a:lnTo>
                <a:lnTo>
                  <a:pt x="372845" y="1190096"/>
                </a:lnTo>
                <a:lnTo>
                  <a:pt x="374961" y="1205971"/>
                </a:lnTo>
                <a:lnTo>
                  <a:pt x="377340" y="1221582"/>
                </a:lnTo>
                <a:lnTo>
                  <a:pt x="380249" y="1237721"/>
                </a:lnTo>
                <a:lnTo>
                  <a:pt x="383687" y="1253332"/>
                </a:lnTo>
                <a:lnTo>
                  <a:pt x="387124" y="1269471"/>
                </a:lnTo>
                <a:lnTo>
                  <a:pt x="391355" y="1285346"/>
                </a:lnTo>
                <a:lnTo>
                  <a:pt x="395850" y="1300957"/>
                </a:lnTo>
                <a:lnTo>
                  <a:pt x="400875" y="1316567"/>
                </a:lnTo>
                <a:lnTo>
                  <a:pt x="406163" y="1331648"/>
                </a:lnTo>
                <a:lnTo>
                  <a:pt x="411716" y="1347259"/>
                </a:lnTo>
                <a:lnTo>
                  <a:pt x="417798" y="1362075"/>
                </a:lnTo>
                <a:lnTo>
                  <a:pt x="423880" y="1376892"/>
                </a:lnTo>
                <a:lnTo>
                  <a:pt x="430755" y="1391709"/>
                </a:lnTo>
                <a:lnTo>
                  <a:pt x="437630" y="1406261"/>
                </a:lnTo>
                <a:lnTo>
                  <a:pt x="445034" y="1420548"/>
                </a:lnTo>
                <a:lnTo>
                  <a:pt x="452967" y="1434571"/>
                </a:lnTo>
                <a:lnTo>
                  <a:pt x="460900" y="1448330"/>
                </a:lnTo>
                <a:lnTo>
                  <a:pt x="469097" y="1462088"/>
                </a:lnTo>
                <a:lnTo>
                  <a:pt x="477823" y="1475582"/>
                </a:lnTo>
                <a:lnTo>
                  <a:pt x="486814" y="1488811"/>
                </a:lnTo>
                <a:lnTo>
                  <a:pt x="496069" y="1502040"/>
                </a:lnTo>
                <a:lnTo>
                  <a:pt x="505589" y="1515005"/>
                </a:lnTo>
                <a:lnTo>
                  <a:pt x="515637" y="1527176"/>
                </a:lnTo>
                <a:lnTo>
                  <a:pt x="525685" y="1539611"/>
                </a:lnTo>
                <a:lnTo>
                  <a:pt x="535733" y="1551782"/>
                </a:lnTo>
                <a:lnTo>
                  <a:pt x="546311" y="1563423"/>
                </a:lnTo>
                <a:lnTo>
                  <a:pt x="557417" y="1575065"/>
                </a:lnTo>
                <a:lnTo>
                  <a:pt x="568523" y="1586442"/>
                </a:lnTo>
                <a:lnTo>
                  <a:pt x="579893" y="1597555"/>
                </a:lnTo>
                <a:lnTo>
                  <a:pt x="591264" y="1608138"/>
                </a:lnTo>
                <a:lnTo>
                  <a:pt x="603163" y="1618457"/>
                </a:lnTo>
                <a:lnTo>
                  <a:pt x="615062" y="1628776"/>
                </a:lnTo>
                <a:lnTo>
                  <a:pt x="627490" y="1638830"/>
                </a:lnTo>
                <a:lnTo>
                  <a:pt x="639919" y="1648355"/>
                </a:lnTo>
                <a:lnTo>
                  <a:pt x="652347" y="1657615"/>
                </a:lnTo>
                <a:lnTo>
                  <a:pt x="665304" y="1666611"/>
                </a:lnTo>
                <a:lnTo>
                  <a:pt x="678261" y="1675342"/>
                </a:lnTo>
                <a:lnTo>
                  <a:pt x="691482" y="1683544"/>
                </a:lnTo>
                <a:lnTo>
                  <a:pt x="704968" y="1691482"/>
                </a:lnTo>
                <a:lnTo>
                  <a:pt x="718454" y="1699155"/>
                </a:lnTo>
                <a:lnTo>
                  <a:pt x="731940" y="1706828"/>
                </a:lnTo>
                <a:lnTo>
                  <a:pt x="745690" y="1713707"/>
                </a:lnTo>
                <a:lnTo>
                  <a:pt x="759441" y="1720057"/>
                </a:lnTo>
                <a:lnTo>
                  <a:pt x="773455" y="1726671"/>
                </a:lnTo>
                <a:lnTo>
                  <a:pt x="787734" y="1732492"/>
                </a:lnTo>
                <a:lnTo>
                  <a:pt x="801749" y="1738313"/>
                </a:lnTo>
                <a:lnTo>
                  <a:pt x="816293" y="1743605"/>
                </a:lnTo>
                <a:lnTo>
                  <a:pt x="830836" y="1748632"/>
                </a:lnTo>
                <a:lnTo>
                  <a:pt x="845380" y="1753130"/>
                </a:lnTo>
                <a:lnTo>
                  <a:pt x="859924" y="1757363"/>
                </a:lnTo>
                <a:lnTo>
                  <a:pt x="874732" y="1761067"/>
                </a:lnTo>
                <a:lnTo>
                  <a:pt x="889275" y="1764771"/>
                </a:lnTo>
                <a:lnTo>
                  <a:pt x="904348" y="1767946"/>
                </a:lnTo>
                <a:lnTo>
                  <a:pt x="918891" y="1770328"/>
                </a:lnTo>
                <a:lnTo>
                  <a:pt x="933699" y="1772709"/>
                </a:lnTo>
                <a:lnTo>
                  <a:pt x="948507" y="1774561"/>
                </a:lnTo>
                <a:lnTo>
                  <a:pt x="963580" y="1776413"/>
                </a:lnTo>
                <a:lnTo>
                  <a:pt x="978388" y="1777471"/>
                </a:lnTo>
                <a:lnTo>
                  <a:pt x="993196" y="1778265"/>
                </a:lnTo>
                <a:lnTo>
                  <a:pt x="1008268" y="1778530"/>
                </a:lnTo>
                <a:lnTo>
                  <a:pt x="1023341" y="1778530"/>
                </a:lnTo>
                <a:lnTo>
                  <a:pt x="1038149" y="1778265"/>
                </a:lnTo>
                <a:lnTo>
                  <a:pt x="1052957" y="1777471"/>
                </a:lnTo>
                <a:lnTo>
                  <a:pt x="1067765" y="1776149"/>
                </a:lnTo>
                <a:lnTo>
                  <a:pt x="1083102" y="1774296"/>
                </a:lnTo>
                <a:lnTo>
                  <a:pt x="1097910" y="1772444"/>
                </a:lnTo>
                <a:lnTo>
                  <a:pt x="1112718" y="1769799"/>
                </a:lnTo>
                <a:lnTo>
                  <a:pt x="1127262" y="1767153"/>
                </a:lnTo>
                <a:lnTo>
                  <a:pt x="1142070" y="1763713"/>
                </a:lnTo>
                <a:lnTo>
                  <a:pt x="1156349" y="1760273"/>
                </a:lnTo>
                <a:lnTo>
                  <a:pt x="1170364" y="1756040"/>
                </a:lnTo>
                <a:lnTo>
                  <a:pt x="1184114" y="1751807"/>
                </a:lnTo>
                <a:lnTo>
                  <a:pt x="1197600" y="1747044"/>
                </a:lnTo>
                <a:lnTo>
                  <a:pt x="1210821" y="1742017"/>
                </a:lnTo>
                <a:lnTo>
                  <a:pt x="1224043" y="1736726"/>
                </a:lnTo>
                <a:lnTo>
                  <a:pt x="1236735" y="1731169"/>
                </a:lnTo>
                <a:lnTo>
                  <a:pt x="1249428" y="1725084"/>
                </a:lnTo>
                <a:lnTo>
                  <a:pt x="1261856" y="1718734"/>
                </a:lnTo>
                <a:lnTo>
                  <a:pt x="1274020" y="1712119"/>
                </a:lnTo>
                <a:lnTo>
                  <a:pt x="1285655" y="1704976"/>
                </a:lnTo>
                <a:lnTo>
                  <a:pt x="1297554" y="1697832"/>
                </a:lnTo>
                <a:lnTo>
                  <a:pt x="1308660" y="1690423"/>
                </a:lnTo>
                <a:lnTo>
                  <a:pt x="1320031" y="1682486"/>
                </a:lnTo>
                <a:lnTo>
                  <a:pt x="1330608" y="1674284"/>
                </a:lnTo>
                <a:lnTo>
                  <a:pt x="1340920" y="1666082"/>
                </a:lnTo>
                <a:lnTo>
                  <a:pt x="1350969" y="1657615"/>
                </a:lnTo>
                <a:lnTo>
                  <a:pt x="1361017" y="1648884"/>
                </a:lnTo>
                <a:lnTo>
                  <a:pt x="1370801" y="1639888"/>
                </a:lnTo>
                <a:lnTo>
                  <a:pt x="1380056" y="1630628"/>
                </a:lnTo>
                <a:lnTo>
                  <a:pt x="1389047" y="1621103"/>
                </a:lnTo>
                <a:lnTo>
                  <a:pt x="1398037" y="1611313"/>
                </a:lnTo>
                <a:lnTo>
                  <a:pt x="1406499" y="1601259"/>
                </a:lnTo>
                <a:lnTo>
                  <a:pt x="1414696" y="1590940"/>
                </a:lnTo>
                <a:lnTo>
                  <a:pt x="1422629" y="1580621"/>
                </a:lnTo>
                <a:lnTo>
                  <a:pt x="1430562" y="1570303"/>
                </a:lnTo>
                <a:lnTo>
                  <a:pt x="1437702" y="1559190"/>
                </a:lnTo>
                <a:lnTo>
                  <a:pt x="1445106" y="1548342"/>
                </a:lnTo>
                <a:lnTo>
                  <a:pt x="1451716" y="1536965"/>
                </a:lnTo>
                <a:lnTo>
                  <a:pt x="1458591" y="1525853"/>
                </a:lnTo>
                <a:lnTo>
                  <a:pt x="1464673" y="1514211"/>
                </a:lnTo>
                <a:lnTo>
                  <a:pt x="1470755" y="1502834"/>
                </a:lnTo>
                <a:lnTo>
                  <a:pt x="1476308" y="1490928"/>
                </a:lnTo>
                <a:lnTo>
                  <a:pt x="1481597" y="1479286"/>
                </a:lnTo>
                <a:lnTo>
                  <a:pt x="1486621" y="1467115"/>
                </a:lnTo>
                <a:lnTo>
                  <a:pt x="1491381" y="1454680"/>
                </a:lnTo>
                <a:lnTo>
                  <a:pt x="1495876" y="1442773"/>
                </a:lnTo>
                <a:lnTo>
                  <a:pt x="1500107" y="1430073"/>
                </a:lnTo>
                <a:lnTo>
                  <a:pt x="1503809" y="1417373"/>
                </a:lnTo>
                <a:lnTo>
                  <a:pt x="1507511" y="1404673"/>
                </a:lnTo>
                <a:lnTo>
                  <a:pt x="1510420" y="1391973"/>
                </a:lnTo>
                <a:lnTo>
                  <a:pt x="1513593" y="1379009"/>
                </a:lnTo>
                <a:lnTo>
                  <a:pt x="1516237" y="1366044"/>
                </a:lnTo>
                <a:lnTo>
                  <a:pt x="1518617" y="1352815"/>
                </a:lnTo>
                <a:lnTo>
                  <a:pt x="1520732" y="1339586"/>
                </a:lnTo>
                <a:lnTo>
                  <a:pt x="1522319" y="1326092"/>
                </a:lnTo>
                <a:lnTo>
                  <a:pt x="1523641" y="1312598"/>
                </a:lnTo>
                <a:lnTo>
                  <a:pt x="1524434" y="1299105"/>
                </a:lnTo>
                <a:lnTo>
                  <a:pt x="1525492" y="1285611"/>
                </a:lnTo>
                <a:lnTo>
                  <a:pt x="1526021" y="1272117"/>
                </a:lnTo>
                <a:lnTo>
                  <a:pt x="1526021" y="1258623"/>
                </a:lnTo>
                <a:lnTo>
                  <a:pt x="1525757" y="1244865"/>
                </a:lnTo>
                <a:lnTo>
                  <a:pt x="1525228" y="1231107"/>
                </a:lnTo>
                <a:lnTo>
                  <a:pt x="1524170" y="1217348"/>
                </a:lnTo>
                <a:lnTo>
                  <a:pt x="1523112" y="1203325"/>
                </a:lnTo>
                <a:lnTo>
                  <a:pt x="1521790" y="1189302"/>
                </a:lnTo>
                <a:lnTo>
                  <a:pt x="1519675" y="1175544"/>
                </a:lnTo>
                <a:lnTo>
                  <a:pt x="1517559" y="1161521"/>
                </a:lnTo>
                <a:lnTo>
                  <a:pt x="1514915" y="1147498"/>
                </a:lnTo>
                <a:lnTo>
                  <a:pt x="1512271" y="1133211"/>
                </a:lnTo>
                <a:lnTo>
                  <a:pt x="1509097" y="1119188"/>
                </a:lnTo>
                <a:lnTo>
                  <a:pt x="1505395" y="1104900"/>
                </a:lnTo>
                <a:lnTo>
                  <a:pt x="1501429" y="1090877"/>
                </a:lnTo>
                <a:lnTo>
                  <a:pt x="1497198" y="1076855"/>
                </a:lnTo>
                <a:lnTo>
                  <a:pt x="1492703" y="1063096"/>
                </a:lnTo>
                <a:lnTo>
                  <a:pt x="1487943" y="1049338"/>
                </a:lnTo>
                <a:lnTo>
                  <a:pt x="1482919" y="1035580"/>
                </a:lnTo>
                <a:lnTo>
                  <a:pt x="1477630" y="1022350"/>
                </a:lnTo>
                <a:lnTo>
                  <a:pt x="1472077" y="1008857"/>
                </a:lnTo>
                <a:lnTo>
                  <a:pt x="1466260" y="995892"/>
                </a:lnTo>
                <a:lnTo>
                  <a:pt x="1460178" y="982927"/>
                </a:lnTo>
                <a:lnTo>
                  <a:pt x="1453832" y="969963"/>
                </a:lnTo>
                <a:lnTo>
                  <a:pt x="1446957" y="957527"/>
                </a:lnTo>
                <a:lnTo>
                  <a:pt x="1440346" y="945092"/>
                </a:lnTo>
                <a:lnTo>
                  <a:pt x="1432942" y="932657"/>
                </a:lnTo>
                <a:lnTo>
                  <a:pt x="1425802" y="920486"/>
                </a:lnTo>
                <a:lnTo>
                  <a:pt x="1418134" y="908844"/>
                </a:lnTo>
                <a:lnTo>
                  <a:pt x="1410201" y="896938"/>
                </a:lnTo>
                <a:lnTo>
                  <a:pt x="1402268" y="885561"/>
                </a:lnTo>
                <a:lnTo>
                  <a:pt x="1398566" y="880534"/>
                </a:lnTo>
                <a:lnTo>
                  <a:pt x="1394335" y="875242"/>
                </a:lnTo>
                <a:lnTo>
                  <a:pt x="1386402" y="864923"/>
                </a:lnTo>
                <a:lnTo>
                  <a:pt x="1572032" y="679450"/>
                </a:lnTo>
                <a:lnTo>
                  <a:pt x="1584724" y="694531"/>
                </a:lnTo>
                <a:lnTo>
                  <a:pt x="1596624" y="709877"/>
                </a:lnTo>
                <a:lnTo>
                  <a:pt x="1608787" y="725752"/>
                </a:lnTo>
                <a:lnTo>
                  <a:pt x="1620422" y="741627"/>
                </a:lnTo>
                <a:lnTo>
                  <a:pt x="1632850" y="759090"/>
                </a:lnTo>
                <a:lnTo>
                  <a:pt x="1644750" y="776817"/>
                </a:lnTo>
                <a:lnTo>
                  <a:pt x="1656120" y="794809"/>
                </a:lnTo>
                <a:lnTo>
                  <a:pt x="1667755" y="812800"/>
                </a:lnTo>
                <a:lnTo>
                  <a:pt x="1678332" y="831321"/>
                </a:lnTo>
                <a:lnTo>
                  <a:pt x="1688909" y="850107"/>
                </a:lnTo>
                <a:lnTo>
                  <a:pt x="1699222" y="869157"/>
                </a:lnTo>
                <a:lnTo>
                  <a:pt x="1709006" y="888207"/>
                </a:lnTo>
                <a:lnTo>
                  <a:pt x="1718525" y="908050"/>
                </a:lnTo>
                <a:lnTo>
                  <a:pt x="1727781" y="927629"/>
                </a:lnTo>
                <a:lnTo>
                  <a:pt x="1736507" y="947473"/>
                </a:lnTo>
                <a:lnTo>
                  <a:pt x="1744704" y="967846"/>
                </a:lnTo>
                <a:lnTo>
                  <a:pt x="1752373" y="988219"/>
                </a:lnTo>
                <a:lnTo>
                  <a:pt x="1760041" y="1009121"/>
                </a:lnTo>
                <a:lnTo>
                  <a:pt x="1767181" y="1030023"/>
                </a:lnTo>
                <a:lnTo>
                  <a:pt x="1773792" y="1051190"/>
                </a:lnTo>
                <a:lnTo>
                  <a:pt x="1779873" y="1072886"/>
                </a:lnTo>
                <a:lnTo>
                  <a:pt x="1785955" y="1094052"/>
                </a:lnTo>
                <a:lnTo>
                  <a:pt x="1790979" y="1115748"/>
                </a:lnTo>
                <a:lnTo>
                  <a:pt x="1795739" y="1137180"/>
                </a:lnTo>
                <a:lnTo>
                  <a:pt x="1799970" y="1158611"/>
                </a:lnTo>
                <a:lnTo>
                  <a:pt x="1803936" y="1179777"/>
                </a:lnTo>
                <a:lnTo>
                  <a:pt x="1806845" y="1201209"/>
                </a:lnTo>
                <a:lnTo>
                  <a:pt x="1809754" y="1222640"/>
                </a:lnTo>
                <a:lnTo>
                  <a:pt x="1811869" y="1243542"/>
                </a:lnTo>
                <a:lnTo>
                  <a:pt x="1813985" y="1264709"/>
                </a:lnTo>
                <a:lnTo>
                  <a:pt x="1815042" y="1285611"/>
                </a:lnTo>
                <a:lnTo>
                  <a:pt x="1815836" y="1306778"/>
                </a:lnTo>
                <a:lnTo>
                  <a:pt x="1816100" y="1327680"/>
                </a:lnTo>
                <a:lnTo>
                  <a:pt x="1816100" y="1348317"/>
                </a:lnTo>
                <a:lnTo>
                  <a:pt x="1815571" y="1369219"/>
                </a:lnTo>
                <a:lnTo>
                  <a:pt x="1814514" y="1389592"/>
                </a:lnTo>
                <a:lnTo>
                  <a:pt x="1812927" y="1410494"/>
                </a:lnTo>
                <a:lnTo>
                  <a:pt x="1810812" y="1431132"/>
                </a:lnTo>
                <a:lnTo>
                  <a:pt x="1808432" y="1451769"/>
                </a:lnTo>
                <a:lnTo>
                  <a:pt x="1805523" y="1472142"/>
                </a:lnTo>
                <a:lnTo>
                  <a:pt x="1801821" y="1492515"/>
                </a:lnTo>
                <a:lnTo>
                  <a:pt x="1797855" y="1512623"/>
                </a:lnTo>
                <a:lnTo>
                  <a:pt x="1793359" y="1532467"/>
                </a:lnTo>
                <a:lnTo>
                  <a:pt x="1788600" y="1552576"/>
                </a:lnTo>
                <a:lnTo>
                  <a:pt x="1783311" y="1572155"/>
                </a:lnTo>
                <a:lnTo>
                  <a:pt x="1777758" y="1591469"/>
                </a:lnTo>
                <a:lnTo>
                  <a:pt x="1771147" y="1611048"/>
                </a:lnTo>
                <a:lnTo>
                  <a:pt x="1764801" y="1630098"/>
                </a:lnTo>
                <a:lnTo>
                  <a:pt x="1757397" y="1648884"/>
                </a:lnTo>
                <a:lnTo>
                  <a:pt x="1749993" y="1667669"/>
                </a:lnTo>
                <a:lnTo>
                  <a:pt x="1741796" y="1685926"/>
                </a:lnTo>
                <a:lnTo>
                  <a:pt x="1733334" y="1704182"/>
                </a:lnTo>
                <a:lnTo>
                  <a:pt x="1724343" y="1722703"/>
                </a:lnTo>
                <a:lnTo>
                  <a:pt x="1714559" y="1740694"/>
                </a:lnTo>
                <a:lnTo>
                  <a:pt x="1704775" y="1758686"/>
                </a:lnTo>
                <a:lnTo>
                  <a:pt x="1694198" y="1776413"/>
                </a:lnTo>
                <a:lnTo>
                  <a:pt x="1683092" y="1793876"/>
                </a:lnTo>
                <a:lnTo>
                  <a:pt x="1671721" y="1810544"/>
                </a:lnTo>
                <a:lnTo>
                  <a:pt x="1659822" y="1827478"/>
                </a:lnTo>
                <a:lnTo>
                  <a:pt x="1647394" y="1844146"/>
                </a:lnTo>
                <a:lnTo>
                  <a:pt x="1634966" y="1860021"/>
                </a:lnTo>
                <a:lnTo>
                  <a:pt x="1621744" y="1875896"/>
                </a:lnTo>
                <a:lnTo>
                  <a:pt x="1608258" y="1891242"/>
                </a:lnTo>
                <a:lnTo>
                  <a:pt x="1594244" y="1906324"/>
                </a:lnTo>
                <a:lnTo>
                  <a:pt x="1579436" y="1921140"/>
                </a:lnTo>
                <a:lnTo>
                  <a:pt x="1564628" y="1935692"/>
                </a:lnTo>
                <a:lnTo>
                  <a:pt x="1549291" y="1949715"/>
                </a:lnTo>
                <a:lnTo>
                  <a:pt x="1533425" y="1963209"/>
                </a:lnTo>
                <a:lnTo>
                  <a:pt x="1517030" y="1976703"/>
                </a:lnTo>
                <a:lnTo>
                  <a:pt x="1500107" y="1989667"/>
                </a:lnTo>
                <a:lnTo>
                  <a:pt x="1482390" y="2002367"/>
                </a:lnTo>
                <a:lnTo>
                  <a:pt x="1464673" y="2014803"/>
                </a:lnTo>
                <a:lnTo>
                  <a:pt x="1446428" y="2026709"/>
                </a:lnTo>
                <a:lnTo>
                  <a:pt x="1427653" y="2037821"/>
                </a:lnTo>
                <a:lnTo>
                  <a:pt x="1408614" y="2048669"/>
                </a:lnTo>
                <a:lnTo>
                  <a:pt x="1389047" y="2059253"/>
                </a:lnTo>
                <a:lnTo>
                  <a:pt x="1368950" y="2069042"/>
                </a:lnTo>
                <a:lnTo>
                  <a:pt x="1348589" y="2078303"/>
                </a:lnTo>
                <a:lnTo>
                  <a:pt x="1327699" y="2087034"/>
                </a:lnTo>
                <a:lnTo>
                  <a:pt x="1306809" y="2095501"/>
                </a:lnTo>
                <a:lnTo>
                  <a:pt x="1285126" y="2102909"/>
                </a:lnTo>
                <a:lnTo>
                  <a:pt x="1263178" y="2110317"/>
                </a:lnTo>
                <a:lnTo>
                  <a:pt x="1240966" y="2116667"/>
                </a:lnTo>
                <a:lnTo>
                  <a:pt x="1218225" y="2123017"/>
                </a:lnTo>
                <a:lnTo>
                  <a:pt x="1206590" y="2125663"/>
                </a:lnTo>
                <a:lnTo>
                  <a:pt x="1194691" y="2128309"/>
                </a:lnTo>
                <a:lnTo>
                  <a:pt x="1183056" y="2130690"/>
                </a:lnTo>
                <a:lnTo>
                  <a:pt x="1171157" y="2133072"/>
                </a:lnTo>
                <a:lnTo>
                  <a:pt x="1159258" y="2135188"/>
                </a:lnTo>
                <a:lnTo>
                  <a:pt x="1147358" y="2137305"/>
                </a:lnTo>
                <a:lnTo>
                  <a:pt x="1135459" y="2139157"/>
                </a:lnTo>
                <a:lnTo>
                  <a:pt x="1123824" y="2141009"/>
                </a:lnTo>
                <a:lnTo>
                  <a:pt x="1111660" y="2142332"/>
                </a:lnTo>
                <a:lnTo>
                  <a:pt x="1099761" y="2143390"/>
                </a:lnTo>
                <a:lnTo>
                  <a:pt x="1075962" y="2145772"/>
                </a:lnTo>
                <a:lnTo>
                  <a:pt x="1052164" y="2147094"/>
                </a:lnTo>
                <a:lnTo>
                  <a:pt x="1028365" y="2147888"/>
                </a:lnTo>
                <a:lnTo>
                  <a:pt x="1004038" y="2147888"/>
                </a:lnTo>
                <a:lnTo>
                  <a:pt x="980239" y="2147359"/>
                </a:lnTo>
                <a:lnTo>
                  <a:pt x="956440" y="2146301"/>
                </a:lnTo>
                <a:lnTo>
                  <a:pt x="932642" y="2144449"/>
                </a:lnTo>
                <a:lnTo>
                  <a:pt x="908843" y="2142067"/>
                </a:lnTo>
                <a:lnTo>
                  <a:pt x="884780" y="2138892"/>
                </a:lnTo>
                <a:lnTo>
                  <a:pt x="860981" y="2135188"/>
                </a:lnTo>
                <a:lnTo>
                  <a:pt x="837183" y="2130690"/>
                </a:lnTo>
                <a:lnTo>
                  <a:pt x="813384" y="2125663"/>
                </a:lnTo>
                <a:lnTo>
                  <a:pt x="789057" y="2120107"/>
                </a:lnTo>
                <a:lnTo>
                  <a:pt x="765522" y="2114022"/>
                </a:lnTo>
                <a:lnTo>
                  <a:pt x="741724" y="2106878"/>
                </a:lnTo>
                <a:lnTo>
                  <a:pt x="718190" y="2099734"/>
                </a:lnTo>
                <a:lnTo>
                  <a:pt x="694920" y="2091532"/>
                </a:lnTo>
                <a:lnTo>
                  <a:pt x="671650" y="2082801"/>
                </a:lnTo>
                <a:lnTo>
                  <a:pt x="648645" y="2073276"/>
                </a:lnTo>
                <a:lnTo>
                  <a:pt x="625904" y="2063486"/>
                </a:lnTo>
                <a:lnTo>
                  <a:pt x="603163" y="2052903"/>
                </a:lnTo>
                <a:lnTo>
                  <a:pt x="580686" y="2042055"/>
                </a:lnTo>
                <a:lnTo>
                  <a:pt x="558474" y="2030149"/>
                </a:lnTo>
                <a:lnTo>
                  <a:pt x="536527" y="2018242"/>
                </a:lnTo>
                <a:lnTo>
                  <a:pt x="514844" y="2005542"/>
                </a:lnTo>
                <a:lnTo>
                  <a:pt x="493425" y="1992313"/>
                </a:lnTo>
                <a:lnTo>
                  <a:pt x="472270" y="1978555"/>
                </a:lnTo>
                <a:lnTo>
                  <a:pt x="451116" y="1964003"/>
                </a:lnTo>
                <a:lnTo>
                  <a:pt x="430491" y="1949186"/>
                </a:lnTo>
                <a:lnTo>
                  <a:pt x="410130" y="1933576"/>
                </a:lnTo>
                <a:lnTo>
                  <a:pt x="390033" y="1917701"/>
                </a:lnTo>
                <a:lnTo>
                  <a:pt x="370465" y="1901296"/>
                </a:lnTo>
                <a:lnTo>
                  <a:pt x="351162" y="1884099"/>
                </a:lnTo>
                <a:lnTo>
                  <a:pt x="332123" y="1867165"/>
                </a:lnTo>
                <a:lnTo>
                  <a:pt x="313613" y="1849174"/>
                </a:lnTo>
                <a:lnTo>
                  <a:pt x="295632" y="1830917"/>
                </a:lnTo>
                <a:lnTo>
                  <a:pt x="278179" y="1812132"/>
                </a:lnTo>
                <a:lnTo>
                  <a:pt x="260727" y="1792553"/>
                </a:lnTo>
                <a:lnTo>
                  <a:pt x="243804" y="1772974"/>
                </a:lnTo>
                <a:lnTo>
                  <a:pt x="227409" y="1753130"/>
                </a:lnTo>
                <a:lnTo>
                  <a:pt x="211543" y="1732492"/>
                </a:lnTo>
                <a:lnTo>
                  <a:pt x="196206" y="1711590"/>
                </a:lnTo>
                <a:lnTo>
                  <a:pt x="181134" y="1690159"/>
                </a:lnTo>
                <a:lnTo>
                  <a:pt x="166590" y="1668463"/>
                </a:lnTo>
                <a:lnTo>
                  <a:pt x="152840" y="1646503"/>
                </a:lnTo>
                <a:lnTo>
                  <a:pt x="139354" y="1624542"/>
                </a:lnTo>
                <a:lnTo>
                  <a:pt x="126397" y="1601788"/>
                </a:lnTo>
                <a:lnTo>
                  <a:pt x="114498" y="1578505"/>
                </a:lnTo>
                <a:lnTo>
                  <a:pt x="102598" y="1555221"/>
                </a:lnTo>
                <a:lnTo>
                  <a:pt x="91492" y="1531673"/>
                </a:lnTo>
                <a:lnTo>
                  <a:pt x="80915" y="1507861"/>
                </a:lnTo>
                <a:lnTo>
                  <a:pt x="70867" y="1483784"/>
                </a:lnTo>
                <a:lnTo>
                  <a:pt x="61612" y="1458913"/>
                </a:lnTo>
                <a:lnTo>
                  <a:pt x="57117" y="1446742"/>
                </a:lnTo>
                <a:lnTo>
                  <a:pt x="52886" y="1434307"/>
                </a:lnTo>
                <a:lnTo>
                  <a:pt x="48655" y="1421871"/>
                </a:lnTo>
                <a:lnTo>
                  <a:pt x="44688" y="1409171"/>
                </a:lnTo>
                <a:lnTo>
                  <a:pt x="40986" y="1396736"/>
                </a:lnTo>
                <a:lnTo>
                  <a:pt x="37284" y="1384036"/>
                </a:lnTo>
                <a:lnTo>
                  <a:pt x="33582" y="1371071"/>
                </a:lnTo>
                <a:lnTo>
                  <a:pt x="30409" y="1358371"/>
                </a:lnTo>
                <a:lnTo>
                  <a:pt x="27236" y="1345407"/>
                </a:lnTo>
                <a:lnTo>
                  <a:pt x="24063" y="1332707"/>
                </a:lnTo>
                <a:lnTo>
                  <a:pt x="21154" y="1319742"/>
                </a:lnTo>
                <a:lnTo>
                  <a:pt x="18774" y="1306513"/>
                </a:lnTo>
                <a:lnTo>
                  <a:pt x="16130" y="1293548"/>
                </a:lnTo>
                <a:lnTo>
                  <a:pt x="14015" y="1280848"/>
                </a:lnTo>
                <a:lnTo>
                  <a:pt x="11635" y="1268148"/>
                </a:lnTo>
                <a:lnTo>
                  <a:pt x="9784" y="1255448"/>
                </a:lnTo>
                <a:lnTo>
                  <a:pt x="7933" y="1242484"/>
                </a:lnTo>
                <a:lnTo>
                  <a:pt x="6346" y="1229784"/>
                </a:lnTo>
                <a:lnTo>
                  <a:pt x="3702" y="1204648"/>
                </a:lnTo>
                <a:lnTo>
                  <a:pt x="1851" y="1179248"/>
                </a:lnTo>
                <a:lnTo>
                  <a:pt x="529" y="1154642"/>
                </a:lnTo>
                <a:lnTo>
                  <a:pt x="0" y="1129507"/>
                </a:lnTo>
                <a:lnTo>
                  <a:pt x="0" y="1105165"/>
                </a:lnTo>
                <a:lnTo>
                  <a:pt x="793" y="1080823"/>
                </a:lnTo>
                <a:lnTo>
                  <a:pt x="1851" y="1056217"/>
                </a:lnTo>
                <a:lnTo>
                  <a:pt x="4231" y="1032405"/>
                </a:lnTo>
                <a:lnTo>
                  <a:pt x="6611" y="1008592"/>
                </a:lnTo>
                <a:lnTo>
                  <a:pt x="9784" y="985044"/>
                </a:lnTo>
                <a:lnTo>
                  <a:pt x="13750" y="961496"/>
                </a:lnTo>
                <a:lnTo>
                  <a:pt x="18245" y="938477"/>
                </a:lnTo>
                <a:lnTo>
                  <a:pt x="23270" y="915723"/>
                </a:lnTo>
                <a:lnTo>
                  <a:pt x="28823" y="894027"/>
                </a:lnTo>
                <a:lnTo>
                  <a:pt x="34905" y="872067"/>
                </a:lnTo>
                <a:lnTo>
                  <a:pt x="41515" y="850636"/>
                </a:lnTo>
                <a:lnTo>
                  <a:pt x="48655" y="829734"/>
                </a:lnTo>
                <a:lnTo>
                  <a:pt x="56323" y="808567"/>
                </a:lnTo>
                <a:lnTo>
                  <a:pt x="64785" y="787929"/>
                </a:lnTo>
                <a:lnTo>
                  <a:pt x="73511" y="767821"/>
                </a:lnTo>
                <a:lnTo>
                  <a:pt x="82766" y="747977"/>
                </a:lnTo>
                <a:lnTo>
                  <a:pt x="92550" y="728398"/>
                </a:lnTo>
                <a:lnTo>
                  <a:pt x="102598" y="709084"/>
                </a:lnTo>
                <a:lnTo>
                  <a:pt x="113704" y="690298"/>
                </a:lnTo>
                <a:lnTo>
                  <a:pt x="124810" y="671777"/>
                </a:lnTo>
                <a:lnTo>
                  <a:pt x="136181" y="653521"/>
                </a:lnTo>
                <a:lnTo>
                  <a:pt x="148345" y="635794"/>
                </a:lnTo>
                <a:lnTo>
                  <a:pt x="161037" y="618331"/>
                </a:lnTo>
                <a:lnTo>
                  <a:pt x="174259" y="601398"/>
                </a:lnTo>
                <a:lnTo>
                  <a:pt x="187480" y="585259"/>
                </a:lnTo>
                <a:lnTo>
                  <a:pt x="200966" y="569384"/>
                </a:lnTo>
                <a:lnTo>
                  <a:pt x="214981" y="553773"/>
                </a:lnTo>
                <a:lnTo>
                  <a:pt x="229260" y="538956"/>
                </a:lnTo>
                <a:lnTo>
                  <a:pt x="243804" y="524404"/>
                </a:lnTo>
                <a:lnTo>
                  <a:pt x="258876" y="510117"/>
                </a:lnTo>
                <a:lnTo>
                  <a:pt x="274477" y="496359"/>
                </a:lnTo>
                <a:lnTo>
                  <a:pt x="290343" y="483129"/>
                </a:lnTo>
                <a:lnTo>
                  <a:pt x="306738" y="470165"/>
                </a:lnTo>
                <a:lnTo>
                  <a:pt x="323132" y="457465"/>
                </a:lnTo>
                <a:lnTo>
                  <a:pt x="340056" y="445294"/>
                </a:lnTo>
                <a:lnTo>
                  <a:pt x="357508" y="433917"/>
                </a:lnTo>
                <a:lnTo>
                  <a:pt x="374961" y="422540"/>
                </a:lnTo>
                <a:lnTo>
                  <a:pt x="392942" y="411956"/>
                </a:lnTo>
                <a:lnTo>
                  <a:pt x="411187" y="401902"/>
                </a:lnTo>
                <a:lnTo>
                  <a:pt x="429697" y="392113"/>
                </a:lnTo>
                <a:lnTo>
                  <a:pt x="447943" y="383117"/>
                </a:lnTo>
                <a:lnTo>
                  <a:pt x="466717" y="374386"/>
                </a:lnTo>
                <a:lnTo>
                  <a:pt x="485492" y="366183"/>
                </a:lnTo>
                <a:lnTo>
                  <a:pt x="504795" y="358511"/>
                </a:lnTo>
                <a:lnTo>
                  <a:pt x="524099" y="351631"/>
                </a:lnTo>
                <a:lnTo>
                  <a:pt x="543931" y="344752"/>
                </a:lnTo>
                <a:lnTo>
                  <a:pt x="564027" y="338667"/>
                </a:lnTo>
                <a:lnTo>
                  <a:pt x="584388" y="333111"/>
                </a:lnTo>
                <a:lnTo>
                  <a:pt x="604749" y="327819"/>
                </a:lnTo>
                <a:lnTo>
                  <a:pt x="625639" y="323321"/>
                </a:lnTo>
                <a:lnTo>
                  <a:pt x="646529" y="319088"/>
                </a:lnTo>
                <a:lnTo>
                  <a:pt x="667684" y="315383"/>
                </a:lnTo>
                <a:lnTo>
                  <a:pt x="689367" y="312208"/>
                </a:lnTo>
                <a:lnTo>
                  <a:pt x="710786" y="309563"/>
                </a:lnTo>
                <a:lnTo>
                  <a:pt x="732733" y="307446"/>
                </a:lnTo>
                <a:lnTo>
                  <a:pt x="754681" y="306123"/>
                </a:lnTo>
                <a:lnTo>
                  <a:pt x="776364" y="305065"/>
                </a:lnTo>
                <a:lnTo>
                  <a:pt x="797783" y="304800"/>
                </a:lnTo>
                <a:close/>
                <a:moveTo>
                  <a:pt x="1971872" y="292100"/>
                </a:moveTo>
                <a:lnTo>
                  <a:pt x="2122487" y="334433"/>
                </a:lnTo>
                <a:lnTo>
                  <a:pt x="1869877" y="587375"/>
                </a:lnTo>
                <a:lnTo>
                  <a:pt x="1719262" y="545042"/>
                </a:lnTo>
                <a:lnTo>
                  <a:pt x="1971872" y="292100"/>
                </a:lnTo>
                <a:close/>
                <a:moveTo>
                  <a:pt x="1898928" y="190500"/>
                </a:moveTo>
                <a:lnTo>
                  <a:pt x="1903425" y="190765"/>
                </a:lnTo>
                <a:lnTo>
                  <a:pt x="1907921" y="191560"/>
                </a:lnTo>
                <a:lnTo>
                  <a:pt x="1912418" y="192355"/>
                </a:lnTo>
                <a:lnTo>
                  <a:pt x="1916650" y="194209"/>
                </a:lnTo>
                <a:lnTo>
                  <a:pt x="1920882" y="196064"/>
                </a:lnTo>
                <a:lnTo>
                  <a:pt x="1925114" y="198183"/>
                </a:lnTo>
                <a:lnTo>
                  <a:pt x="1928818" y="201098"/>
                </a:lnTo>
                <a:lnTo>
                  <a:pt x="1932521" y="204542"/>
                </a:lnTo>
                <a:lnTo>
                  <a:pt x="1935695" y="208251"/>
                </a:lnTo>
                <a:lnTo>
                  <a:pt x="1938604" y="211696"/>
                </a:lnTo>
                <a:lnTo>
                  <a:pt x="1940985" y="215670"/>
                </a:lnTo>
                <a:lnTo>
                  <a:pt x="1942837" y="219909"/>
                </a:lnTo>
                <a:lnTo>
                  <a:pt x="1944159" y="224413"/>
                </a:lnTo>
                <a:lnTo>
                  <a:pt x="1945482" y="228917"/>
                </a:lnTo>
                <a:lnTo>
                  <a:pt x="1946011" y="233156"/>
                </a:lnTo>
                <a:lnTo>
                  <a:pt x="1946275" y="237925"/>
                </a:lnTo>
                <a:lnTo>
                  <a:pt x="1946011" y="242430"/>
                </a:lnTo>
                <a:lnTo>
                  <a:pt x="1945482" y="246934"/>
                </a:lnTo>
                <a:lnTo>
                  <a:pt x="1944159" y="251173"/>
                </a:lnTo>
                <a:lnTo>
                  <a:pt x="1942837" y="255677"/>
                </a:lnTo>
                <a:lnTo>
                  <a:pt x="1940985" y="259916"/>
                </a:lnTo>
                <a:lnTo>
                  <a:pt x="1938604" y="263890"/>
                </a:lnTo>
                <a:lnTo>
                  <a:pt x="1935695" y="267864"/>
                </a:lnTo>
                <a:lnTo>
                  <a:pt x="1932521" y="271044"/>
                </a:lnTo>
                <a:lnTo>
                  <a:pt x="1064661" y="1140336"/>
                </a:lnTo>
                <a:lnTo>
                  <a:pt x="1061222" y="1143515"/>
                </a:lnTo>
                <a:lnTo>
                  <a:pt x="1057255" y="1146430"/>
                </a:lnTo>
                <a:lnTo>
                  <a:pt x="1053287" y="1148814"/>
                </a:lnTo>
                <a:lnTo>
                  <a:pt x="1049055" y="1150934"/>
                </a:lnTo>
                <a:lnTo>
                  <a:pt x="1044558" y="1152259"/>
                </a:lnTo>
                <a:lnTo>
                  <a:pt x="1040326" y="1153318"/>
                </a:lnTo>
                <a:lnTo>
                  <a:pt x="1035829" y="1153848"/>
                </a:lnTo>
                <a:lnTo>
                  <a:pt x="1031597" y="1154113"/>
                </a:lnTo>
                <a:lnTo>
                  <a:pt x="1026571" y="1153848"/>
                </a:lnTo>
                <a:lnTo>
                  <a:pt x="1022075" y="1153318"/>
                </a:lnTo>
                <a:lnTo>
                  <a:pt x="1018107" y="1152259"/>
                </a:lnTo>
                <a:lnTo>
                  <a:pt x="1013610" y="1150934"/>
                </a:lnTo>
                <a:lnTo>
                  <a:pt x="1009378" y="1148814"/>
                </a:lnTo>
                <a:lnTo>
                  <a:pt x="1005411" y="1146430"/>
                </a:lnTo>
                <a:lnTo>
                  <a:pt x="1001443" y="1143515"/>
                </a:lnTo>
                <a:lnTo>
                  <a:pt x="998004" y="1140336"/>
                </a:lnTo>
                <a:lnTo>
                  <a:pt x="994566" y="1136892"/>
                </a:lnTo>
                <a:lnTo>
                  <a:pt x="991921" y="1132917"/>
                </a:lnTo>
                <a:lnTo>
                  <a:pt x="989540" y="1128943"/>
                </a:lnTo>
                <a:lnTo>
                  <a:pt x="987688" y="1124704"/>
                </a:lnTo>
                <a:lnTo>
                  <a:pt x="986101" y="1120465"/>
                </a:lnTo>
                <a:lnTo>
                  <a:pt x="985043" y="1115961"/>
                </a:lnTo>
                <a:lnTo>
                  <a:pt x="984250" y="1111457"/>
                </a:lnTo>
                <a:lnTo>
                  <a:pt x="984250" y="1106953"/>
                </a:lnTo>
                <a:lnTo>
                  <a:pt x="984250" y="1102448"/>
                </a:lnTo>
                <a:lnTo>
                  <a:pt x="985043" y="1097944"/>
                </a:lnTo>
                <a:lnTo>
                  <a:pt x="986101" y="1093440"/>
                </a:lnTo>
                <a:lnTo>
                  <a:pt x="987688" y="1089201"/>
                </a:lnTo>
                <a:lnTo>
                  <a:pt x="989540" y="1084962"/>
                </a:lnTo>
                <a:lnTo>
                  <a:pt x="991921" y="1080723"/>
                </a:lnTo>
                <a:lnTo>
                  <a:pt x="994566" y="1077278"/>
                </a:lnTo>
                <a:lnTo>
                  <a:pt x="998004" y="1073569"/>
                </a:lnTo>
                <a:lnTo>
                  <a:pt x="1865599" y="204542"/>
                </a:lnTo>
                <a:lnTo>
                  <a:pt x="1869303" y="201098"/>
                </a:lnTo>
                <a:lnTo>
                  <a:pt x="1873270" y="198183"/>
                </a:lnTo>
                <a:lnTo>
                  <a:pt x="1877238" y="196064"/>
                </a:lnTo>
                <a:lnTo>
                  <a:pt x="1881470" y="194209"/>
                </a:lnTo>
                <a:lnTo>
                  <a:pt x="1885438" y="192355"/>
                </a:lnTo>
                <a:lnTo>
                  <a:pt x="1889934" y="191560"/>
                </a:lnTo>
                <a:lnTo>
                  <a:pt x="1894431" y="190765"/>
                </a:lnTo>
                <a:lnTo>
                  <a:pt x="1898928" y="190500"/>
                </a:lnTo>
                <a:close/>
                <a:moveTo>
                  <a:pt x="1813227" y="0"/>
                </a:moveTo>
                <a:lnTo>
                  <a:pt x="1855787" y="150615"/>
                </a:lnTo>
                <a:lnTo>
                  <a:pt x="1602807" y="403225"/>
                </a:lnTo>
                <a:lnTo>
                  <a:pt x="1560512" y="252610"/>
                </a:lnTo>
                <a:lnTo>
                  <a:pt x="1813227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0" y="6686550"/>
            <a:ext cx="12192000" cy="157163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6A9FD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jpeg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1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image" Target="../media/image2.jpeg"/><Relationship Id="rId5" Type="http://schemas.openxmlformats.org/officeDocument/2006/relationships/tags" Target="../tags/tag24.xml"/><Relationship Id="rId10" Type="http://schemas.openxmlformats.org/officeDocument/2006/relationships/image" Target="../media/image1.jpeg"/><Relationship Id="rId4" Type="http://schemas.openxmlformats.org/officeDocument/2006/relationships/tags" Target="../tags/tag23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024313" y="3834946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983038" y="2590346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30"/>
          <p:cNvGrpSpPr/>
          <p:nvPr/>
        </p:nvGrpSpPr>
        <p:grpSpPr bwMode="auto">
          <a:xfrm>
            <a:off x="4859055" y="4233447"/>
            <a:ext cx="5068887" cy="399494"/>
            <a:chOff x="7206155" y="5040852"/>
            <a:chExt cx="5067096" cy="398488"/>
          </a:xfrm>
        </p:grpSpPr>
        <p:sp>
          <p:nvSpPr>
            <p:cNvPr id="9" name="文本框 8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bg1"/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bg1"/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bg1"/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副标题 2"/>
          <p:cNvSpPr>
            <a:spLocks noChangeArrowheads="1"/>
          </p:cNvSpPr>
          <p:nvPr/>
        </p:nvSpPr>
        <p:spPr bwMode="auto">
          <a:xfrm>
            <a:off x="4556920" y="2801734"/>
            <a:ext cx="4681674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dist">
              <a:lnSpc>
                <a:spcPct val="90000"/>
              </a:lnSpc>
              <a:spcBef>
                <a:spcPts val="1000"/>
              </a:spcBef>
            </a:pPr>
            <a:r>
              <a:rPr lang="en-US" altLang="zh-CN" sz="6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7.1 </a:t>
            </a:r>
            <a:r>
              <a:rPr lang="zh-CN" altLang="en-US" sz="60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轴对称</a:t>
            </a:r>
          </a:p>
        </p:txBody>
      </p:sp>
      <p:grpSp>
        <p:nvGrpSpPr>
          <p:cNvPr id="12" name="PA_组合 42"/>
          <p:cNvGrpSpPr/>
          <p:nvPr>
            <p:custDataLst>
              <p:tags r:id="rId1"/>
            </p:custDataLst>
          </p:nvPr>
        </p:nvGrpSpPr>
        <p:grpSpPr>
          <a:xfrm>
            <a:off x="6224992" y="1445759"/>
            <a:ext cx="540000" cy="540000"/>
            <a:chOff x="5309025" y="2094564"/>
            <a:chExt cx="1461661" cy="1461661"/>
          </a:xfrm>
        </p:grpSpPr>
        <p:sp>
          <p:nvSpPr>
            <p:cNvPr id="1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5" name="PA_组合 45"/>
          <p:cNvGrpSpPr/>
          <p:nvPr>
            <p:custDataLst>
              <p:tags r:id="rId2"/>
            </p:custDataLst>
          </p:nvPr>
        </p:nvGrpSpPr>
        <p:grpSpPr>
          <a:xfrm>
            <a:off x="6764992" y="1445759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8"/>
          <p:cNvGrpSpPr/>
          <p:nvPr>
            <p:custDataLst>
              <p:tags r:id="rId3"/>
            </p:custDataLst>
          </p:nvPr>
        </p:nvGrpSpPr>
        <p:grpSpPr>
          <a:xfrm>
            <a:off x="7261520" y="1445759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51"/>
          <p:cNvGrpSpPr/>
          <p:nvPr>
            <p:custDataLst>
              <p:tags r:id="rId4"/>
            </p:custDataLst>
          </p:nvPr>
        </p:nvGrpSpPr>
        <p:grpSpPr>
          <a:xfrm>
            <a:off x="7764096" y="1445759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4" name="PA_文本框 26"/>
          <p:cNvSpPr txBox="1"/>
          <p:nvPr>
            <p:custDataLst>
              <p:tags r:id="rId5"/>
            </p:custDataLst>
          </p:nvPr>
        </p:nvSpPr>
        <p:spPr>
          <a:xfrm>
            <a:off x="6198905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PA_文本框 26"/>
          <p:cNvSpPr txBox="1"/>
          <p:nvPr>
            <p:custDataLst>
              <p:tags r:id="rId6"/>
            </p:custDataLst>
          </p:nvPr>
        </p:nvSpPr>
        <p:spPr>
          <a:xfrm>
            <a:off x="6764992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6" name="PA_矩形 56"/>
          <p:cNvSpPr/>
          <p:nvPr>
            <p:custDataLst>
              <p:tags r:id="rId7"/>
            </p:custDataLst>
          </p:nvPr>
        </p:nvSpPr>
        <p:spPr>
          <a:xfrm>
            <a:off x="7248857" y="1469342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27" name="PA_矩形 57"/>
          <p:cNvSpPr/>
          <p:nvPr>
            <p:custDataLst>
              <p:tags r:id="rId8"/>
            </p:custDataLst>
          </p:nvPr>
        </p:nvSpPr>
        <p:spPr>
          <a:xfrm>
            <a:off x="7764096" y="1445759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28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49" y="1182234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"/>
          <p:cNvSpPr txBox="1">
            <a:spLocks noChangeArrowheads="1"/>
          </p:cNvSpPr>
          <p:nvPr/>
        </p:nvSpPr>
        <p:spPr bwMode="auto">
          <a:xfrm>
            <a:off x="857250" y="1102740"/>
            <a:ext cx="65659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solidFill>
                  <a:srgbClr val="000000"/>
                </a:solidFill>
                <a:cs typeface="+mn-ea"/>
                <a:sym typeface="+mn-lt"/>
              </a:rPr>
              <a:t>如果连接图中的点A与点A',你会发现什么?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2678113" y="3638442"/>
            <a:ext cx="230346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498600" y="1993793"/>
          <a:ext cx="4597400" cy="3332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1399" name="组合 12"/>
          <p:cNvGrpSpPr/>
          <p:nvPr/>
        </p:nvGrpSpPr>
        <p:grpSpPr bwMode="auto">
          <a:xfrm>
            <a:off x="2647951" y="2146193"/>
            <a:ext cx="2303463" cy="2233613"/>
            <a:chOff x="4425302" y="2588442"/>
            <a:chExt cx="2303253" cy="2234241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4804680" y="2588442"/>
              <a:ext cx="768280" cy="7415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804680" y="3330013"/>
              <a:ext cx="371441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4425302" y="3330013"/>
              <a:ext cx="750820" cy="7510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4425302" y="3709532"/>
              <a:ext cx="750820" cy="3795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572960" y="2588442"/>
              <a:ext cx="766692" cy="7510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5960275" y="3330013"/>
              <a:ext cx="396839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969799" y="3339541"/>
              <a:ext cx="758756" cy="7415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5960275" y="3709532"/>
              <a:ext cx="768280" cy="3715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193582" y="3709532"/>
              <a:ext cx="0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176122" y="4814743"/>
              <a:ext cx="784154" cy="79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960275" y="3709532"/>
              <a:ext cx="9524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直接连接符 25"/>
          <p:cNvCxnSpPr/>
          <p:nvPr/>
        </p:nvCxnSpPr>
        <p:spPr>
          <a:xfrm>
            <a:off x="3795713" y="1920768"/>
            <a:ext cx="0" cy="2830513"/>
          </a:xfrm>
          <a:prstGeom prst="line">
            <a:avLst/>
          </a:prstGeom>
          <a:ln w="34925" cmpd="sng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412" name="文本框 29"/>
          <p:cNvSpPr txBox="1">
            <a:spLocks noChangeArrowheads="1"/>
          </p:cNvSpPr>
          <p:nvPr/>
        </p:nvSpPr>
        <p:spPr bwMode="auto">
          <a:xfrm>
            <a:off x="2319338" y="3555893"/>
            <a:ext cx="47466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1413" name="文本框 30"/>
          <p:cNvSpPr txBox="1">
            <a:spLocks noChangeArrowheads="1"/>
          </p:cNvSpPr>
          <p:nvPr/>
        </p:nvSpPr>
        <p:spPr bwMode="auto">
          <a:xfrm>
            <a:off x="4881564" y="3559067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A′</a:t>
            </a:r>
          </a:p>
        </p:txBody>
      </p:sp>
      <p:sp>
        <p:nvSpPr>
          <p:cNvPr id="11414" name="文本框 31"/>
          <p:cNvSpPr txBox="1">
            <a:spLocks noChangeArrowheads="1"/>
          </p:cNvSpPr>
          <p:nvPr/>
        </p:nvSpPr>
        <p:spPr bwMode="auto">
          <a:xfrm>
            <a:off x="2624139" y="2662130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1415" name="文本框 32"/>
          <p:cNvSpPr txBox="1">
            <a:spLocks noChangeArrowheads="1"/>
          </p:cNvSpPr>
          <p:nvPr/>
        </p:nvSpPr>
        <p:spPr bwMode="auto">
          <a:xfrm>
            <a:off x="4538664" y="2662130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B′</a:t>
            </a:r>
          </a:p>
        </p:txBody>
      </p:sp>
      <p:sp>
        <p:nvSpPr>
          <p:cNvPr id="11416" name="文本框 33"/>
          <p:cNvSpPr txBox="1">
            <a:spLocks noChangeArrowheads="1"/>
          </p:cNvSpPr>
          <p:nvPr/>
        </p:nvSpPr>
        <p:spPr bwMode="auto">
          <a:xfrm>
            <a:off x="3344863" y="2703405"/>
            <a:ext cx="474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11417" name="文本框 43"/>
          <p:cNvSpPr txBox="1">
            <a:spLocks noChangeArrowheads="1"/>
          </p:cNvSpPr>
          <p:nvPr/>
        </p:nvSpPr>
        <p:spPr bwMode="auto">
          <a:xfrm>
            <a:off x="3846514" y="2703405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C′</a:t>
            </a:r>
          </a:p>
        </p:txBody>
      </p:sp>
      <p:sp>
        <p:nvSpPr>
          <p:cNvPr id="11418" name="文本框 44"/>
          <p:cNvSpPr txBox="1">
            <a:spLocks noChangeArrowheads="1"/>
          </p:cNvSpPr>
          <p:nvPr/>
        </p:nvSpPr>
        <p:spPr bwMode="auto">
          <a:xfrm>
            <a:off x="3368676" y="3097105"/>
            <a:ext cx="474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11419" name="文本框 45"/>
          <p:cNvSpPr txBox="1">
            <a:spLocks noChangeArrowheads="1"/>
          </p:cNvSpPr>
          <p:nvPr/>
        </p:nvSpPr>
        <p:spPr bwMode="auto">
          <a:xfrm>
            <a:off x="3870326" y="3097105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D′</a:t>
            </a:r>
          </a:p>
        </p:txBody>
      </p:sp>
      <p:sp>
        <p:nvSpPr>
          <p:cNvPr id="11420" name="文本框 46"/>
          <p:cNvSpPr txBox="1">
            <a:spLocks noChangeArrowheads="1"/>
          </p:cNvSpPr>
          <p:nvPr/>
        </p:nvSpPr>
        <p:spPr bwMode="auto">
          <a:xfrm>
            <a:off x="3100388" y="4176605"/>
            <a:ext cx="4746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</a:t>
            </a:r>
          </a:p>
        </p:txBody>
      </p:sp>
      <p:sp>
        <p:nvSpPr>
          <p:cNvPr id="11421" name="文本框 50"/>
          <p:cNvSpPr txBox="1">
            <a:spLocks noChangeArrowheads="1"/>
          </p:cNvSpPr>
          <p:nvPr/>
        </p:nvSpPr>
        <p:spPr bwMode="auto">
          <a:xfrm>
            <a:off x="4248151" y="4176605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E′</a:t>
            </a: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6899276" y="2193211"/>
            <a:ext cx="4289425" cy="114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cs typeface="+mn-ea"/>
                <a:sym typeface="+mn-lt"/>
              </a:rPr>
              <a:t>点A与点A'的连线与对称轴垂直；且到对称轴的距离相等。</a:t>
            </a: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1047751" y="5721122"/>
            <a:ext cx="6981825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连接其它的对应点，还具有上述性质吗?</a:t>
            </a:r>
          </a:p>
        </p:txBody>
      </p:sp>
      <p:sp>
        <p:nvSpPr>
          <p:cNvPr id="54" name="文本框 53"/>
          <p:cNvSpPr txBox="1">
            <a:spLocks noChangeArrowheads="1"/>
          </p:cNvSpPr>
          <p:nvPr/>
        </p:nvSpPr>
        <p:spPr bwMode="auto">
          <a:xfrm>
            <a:off x="6899276" y="3698161"/>
            <a:ext cx="4162425" cy="169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cs typeface="+mn-ea"/>
                <a:sym typeface="+mn-lt"/>
              </a:rPr>
              <a:t>这些对应点的连线都和对称轴互相垂直；且到对称轴的距离相等。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1824" y="1531633"/>
            <a:ext cx="428835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noProof="1">
                <a:ln w="0"/>
                <a:effectLst>
                  <a:reflection blurRad="6350" stA="53000" endA="300" endPos="35500" dir="5400000" sy="-90000" algn="bl" rotWithShape="0"/>
                </a:effectLst>
                <a:cs typeface="+mn-ea"/>
                <a:sym typeface="+mn-lt"/>
              </a:rPr>
              <a:t>轴对称图形的特征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942976" y="3135314"/>
            <a:ext cx="105759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cs typeface="+mn-ea"/>
                <a:sym typeface="+mn-lt"/>
              </a:rPr>
              <a:t>1</a:t>
            </a:r>
            <a:r>
              <a:rPr lang="zh-CN" altLang="en-US" sz="3200" dirty="0">
                <a:cs typeface="+mn-ea"/>
                <a:sym typeface="+mn-lt"/>
              </a:rPr>
              <a:t>、</a:t>
            </a:r>
            <a:r>
              <a:rPr lang="zh-CN" altLang="zh-CN" sz="3200" dirty="0">
                <a:cs typeface="+mn-ea"/>
                <a:sym typeface="+mn-lt"/>
              </a:rPr>
              <a:t>轴对称图形中每组对应点到对称轴的距离相等</a:t>
            </a:r>
            <a:r>
              <a:rPr lang="zh-CN" altLang="en-US" sz="3200" dirty="0"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942976" y="4648200"/>
            <a:ext cx="116479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cs typeface="+mn-ea"/>
                <a:sym typeface="+mn-lt"/>
              </a:rPr>
              <a:t>2</a:t>
            </a:r>
            <a:r>
              <a:rPr lang="zh-CN" altLang="en-US" sz="3200">
                <a:cs typeface="+mn-ea"/>
                <a:sym typeface="+mn-lt"/>
              </a:rPr>
              <a:t>、</a:t>
            </a:r>
            <a:r>
              <a:rPr lang="zh-CN" altLang="zh-CN" sz="3200">
                <a:cs typeface="+mn-ea"/>
                <a:sym typeface="+mn-lt"/>
              </a:rPr>
              <a:t>每组对应点的连线与对称轴垂直。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2" descr="标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90" y="1159190"/>
            <a:ext cx="2155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文本框 5"/>
          <p:cNvSpPr txBox="1">
            <a:spLocks noChangeArrowheads="1"/>
          </p:cNvSpPr>
          <p:nvPr/>
        </p:nvSpPr>
        <p:spPr bwMode="auto">
          <a:xfrm>
            <a:off x="1261097" y="1189680"/>
            <a:ext cx="1790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cs typeface="+mn-ea"/>
                <a:sym typeface="+mn-lt"/>
              </a:rPr>
              <a:t>知识点</a:t>
            </a:r>
            <a:r>
              <a:rPr lang="en-US" altLang="zh-CN" sz="28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4339" name="文本框 7"/>
          <p:cNvSpPr txBox="1">
            <a:spLocks noChangeArrowheads="1"/>
          </p:cNvSpPr>
          <p:nvPr/>
        </p:nvSpPr>
        <p:spPr bwMode="auto">
          <a:xfrm>
            <a:off x="3350869" y="1225070"/>
            <a:ext cx="7216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cs typeface="+mn-ea"/>
                <a:sym typeface="+mn-lt"/>
              </a:rPr>
              <a:t>在方格中补画轴对称图形的另一半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2228773" y="1779589"/>
            <a:ext cx="8856741" cy="1512887"/>
            <a:chOff x="1804" y="5218"/>
            <a:chExt cx="13943" cy="2381"/>
          </a:xfrm>
        </p:grpSpPr>
        <p:sp>
          <p:nvSpPr>
            <p:cNvPr id="10" name="对话气泡: 圆角矩形 9"/>
            <p:cNvSpPr/>
            <p:nvPr/>
          </p:nvSpPr>
          <p:spPr>
            <a:xfrm>
              <a:off x="1804" y="5518"/>
              <a:ext cx="10984" cy="907"/>
            </a:xfrm>
            <a:prstGeom prst="wedgeRoundRectCallout">
              <a:avLst>
                <a:gd name="adj1" fmla="val 52114"/>
                <a:gd name="adj2" fmla="val -12609"/>
                <a:gd name="adj3" fmla="val 16667"/>
              </a:avLst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 eaLnBrk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solidFill>
                    <a:srgbClr val="000000"/>
                  </a:solidFill>
                  <a:cs typeface="+mn-ea"/>
                  <a:sym typeface="+mn-lt"/>
                </a:rPr>
                <a:t>你能补全下面这个轴对称图形吗？</a:t>
              </a:r>
            </a:p>
          </p:txBody>
        </p:sp>
        <p:pic>
          <p:nvPicPr>
            <p:cNvPr id="14342" name="图片 2" descr="F:\陈慎龙\模板、图片\人物图片\数学PPT模板\6.jpg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89" t="-4852" r="-3571" b="-4167"/>
            <a:stretch>
              <a:fillRect/>
            </a:stretch>
          </p:blipFill>
          <p:spPr bwMode="auto">
            <a:xfrm>
              <a:off x="13593" y="5218"/>
              <a:ext cx="2154" cy="2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11"/>
          <p:cNvGrpSpPr/>
          <p:nvPr/>
        </p:nvGrpSpPr>
        <p:grpSpPr bwMode="auto">
          <a:xfrm>
            <a:off x="1240717" y="1970136"/>
            <a:ext cx="5913736" cy="4081629"/>
            <a:chOff x="1751" y="2556"/>
            <a:chExt cx="11193" cy="7724"/>
          </a:xfrm>
        </p:grpSpPr>
        <p:pic>
          <p:nvPicPr>
            <p:cNvPr id="14344" name="图片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" y="4137"/>
              <a:ext cx="11193" cy="6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图片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" y="2556"/>
              <a:ext cx="1296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组合 12"/>
          <p:cNvGrpSpPr/>
          <p:nvPr/>
        </p:nvGrpSpPr>
        <p:grpSpPr bwMode="auto">
          <a:xfrm>
            <a:off x="7464425" y="4098476"/>
            <a:ext cx="4290921" cy="1096523"/>
            <a:chOff x="1886137" y="3298865"/>
            <a:chExt cx="4291651" cy="1097619"/>
          </a:xfrm>
        </p:grpSpPr>
        <p:sp>
          <p:nvSpPr>
            <p:cNvPr id="14347" name="文本框 11"/>
            <p:cNvSpPr txBox="1">
              <a:spLocks noChangeArrowheads="1"/>
            </p:cNvSpPr>
            <p:nvPr/>
          </p:nvSpPr>
          <p:spPr bwMode="auto">
            <a:xfrm>
              <a:off x="1886137" y="3298865"/>
              <a:ext cx="1621233" cy="523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000000"/>
                  </a:solidFill>
                  <a:cs typeface="+mn-ea"/>
                  <a:sym typeface="+mn-lt"/>
                </a:rPr>
                <a:t>想一想：</a:t>
              </a:r>
            </a:p>
          </p:txBody>
        </p:sp>
        <p:sp>
          <p:nvSpPr>
            <p:cNvPr id="14348" name="矩形 12"/>
            <p:cNvSpPr>
              <a:spLocks noChangeArrowheads="1"/>
            </p:cNvSpPr>
            <p:nvPr/>
          </p:nvSpPr>
          <p:spPr bwMode="auto">
            <a:xfrm>
              <a:off x="2401753" y="3872741"/>
              <a:ext cx="3776035" cy="523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00000"/>
                  </a:solidFill>
                  <a:cs typeface="+mn-ea"/>
                  <a:sym typeface="+mn-lt"/>
                </a:rPr>
                <a:t>先画什么？再画什么？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1"/>
          <a:stretch>
            <a:fillRect/>
          </a:stretch>
        </p:blipFill>
        <p:spPr bwMode="auto">
          <a:xfrm>
            <a:off x="1204913" y="1528326"/>
            <a:ext cx="5216524" cy="3553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019925" y="1364398"/>
            <a:ext cx="3563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circleNumDbPlain"/>
            </a:pPr>
            <a:r>
              <a:rPr lang="zh-CN" altLang="en-US" sz="2400">
                <a:latin typeface="+mn-lt"/>
                <a:ea typeface="+mn-ea"/>
                <a:cs typeface="+mn-ea"/>
                <a:sym typeface="+mn-lt"/>
              </a:rPr>
              <a:t>找到</a:t>
            </a:r>
            <a:r>
              <a:rPr lang="zh-CN" altLang="zh-CN" sz="2400">
                <a:latin typeface="+mn-lt"/>
                <a:ea typeface="+mn-ea"/>
                <a:cs typeface="+mn-ea"/>
                <a:sym typeface="+mn-lt"/>
              </a:rPr>
              <a:t>关键点；</a:t>
            </a: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6981826" y="2400347"/>
            <a:ext cx="4132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cs typeface="+mn-ea"/>
                <a:sym typeface="+mn-lt"/>
              </a:rPr>
              <a:t>②数出或量出关键点到对称轴的距离；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72314" y="3805628"/>
            <a:ext cx="4041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cs typeface="+mn-ea"/>
                <a:sym typeface="+mn-lt"/>
              </a:rPr>
              <a:t>③在对称轴的另一侧找出关键点的对称点；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072314" y="5210910"/>
            <a:ext cx="4041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cs typeface="+mn-ea"/>
                <a:sym typeface="+mn-lt"/>
              </a:rPr>
              <a:t>④按照所给图形，顺次连接各点。</a:t>
            </a:r>
          </a:p>
        </p:txBody>
      </p:sp>
      <p:sp>
        <p:nvSpPr>
          <p:cNvPr id="26" name="椭圆 25"/>
          <p:cNvSpPr/>
          <p:nvPr/>
        </p:nvSpPr>
        <p:spPr>
          <a:xfrm>
            <a:off x="1204913" y="261620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2058988" y="34718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1619250" y="475615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928938" y="132080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2497138" y="26209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2933700" y="38909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2551113" y="2659063"/>
            <a:ext cx="449262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1292225" y="2668588"/>
            <a:ext cx="170815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2090739" y="3519488"/>
            <a:ext cx="909637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1677989" y="4797425"/>
            <a:ext cx="1296987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2968626" y="2667000"/>
            <a:ext cx="449263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3348038" y="261461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2971800" y="2668588"/>
            <a:ext cx="170815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4618038" y="262096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6" name="直接连接符 45"/>
          <p:cNvCxnSpPr/>
          <p:nvPr/>
        </p:nvCxnSpPr>
        <p:spPr>
          <a:xfrm flipV="1">
            <a:off x="2974975" y="3519488"/>
            <a:ext cx="827088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759200" y="3465513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8" name="直接连接符 47"/>
          <p:cNvCxnSpPr/>
          <p:nvPr/>
        </p:nvCxnSpPr>
        <p:spPr>
          <a:xfrm flipV="1">
            <a:off x="2933700" y="4797425"/>
            <a:ext cx="1295400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椭圆 48"/>
          <p:cNvSpPr/>
          <p:nvPr/>
        </p:nvSpPr>
        <p:spPr>
          <a:xfrm>
            <a:off x="4189413" y="4743450"/>
            <a:ext cx="107950" cy="107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0" name="任意多边形 49"/>
          <p:cNvSpPr/>
          <p:nvPr/>
        </p:nvSpPr>
        <p:spPr>
          <a:xfrm>
            <a:off x="2974975" y="1374775"/>
            <a:ext cx="1690688" cy="3429000"/>
          </a:xfrm>
          <a:custGeom>
            <a:avLst/>
            <a:gdLst>
              <a:gd name="connisteX0" fmla="*/ 0 w 1691640"/>
              <a:gd name="connsiteY0" fmla="*/ 0 h 3429000"/>
              <a:gd name="connisteX1" fmla="*/ 426720 w 1691640"/>
              <a:gd name="connsiteY1" fmla="*/ 1303020 h 3429000"/>
              <a:gd name="connisteX2" fmla="*/ 1691640 w 1691640"/>
              <a:gd name="connsiteY2" fmla="*/ 1295400 h 3429000"/>
              <a:gd name="connisteX3" fmla="*/ 830580 w 1691640"/>
              <a:gd name="connsiteY3" fmla="*/ 2141220 h 3429000"/>
              <a:gd name="connisteX4" fmla="*/ 1264920 w 1691640"/>
              <a:gd name="connsiteY4" fmla="*/ 3429000 h 3429000"/>
              <a:gd name="connisteX5" fmla="*/ 0 w 1691640"/>
              <a:gd name="connsiteY5" fmla="*/ 2560320 h 34290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1691640" h="3429000">
                <a:moveTo>
                  <a:pt x="0" y="0"/>
                </a:moveTo>
                <a:lnTo>
                  <a:pt x="426720" y="1303020"/>
                </a:lnTo>
                <a:lnTo>
                  <a:pt x="1691640" y="1295400"/>
                </a:lnTo>
                <a:lnTo>
                  <a:pt x="830580" y="2141220"/>
                </a:lnTo>
                <a:lnTo>
                  <a:pt x="1264920" y="3429000"/>
                </a:lnTo>
                <a:lnTo>
                  <a:pt x="0" y="256032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5" grpId="0"/>
      <p:bldP spid="6" grpId="0"/>
      <p:bldP spid="26" grpId="0" bldLvl="0" animBg="1"/>
      <p:bldP spid="27" grpId="0" bldLvl="0" animBg="1"/>
      <p:bldP spid="28" grpId="0" bldLvl="0" animBg="1"/>
      <p:bldP spid="29" grpId="0" bldLvl="0" animBg="1"/>
      <p:bldP spid="29" grpId="1" bldLvl="0" animBg="1"/>
      <p:bldP spid="30" grpId="0" bldLvl="0" animBg="1"/>
      <p:bldP spid="31" grpId="0" bldLvl="0" animBg="1"/>
      <p:bldP spid="31" grpId="1" bldLvl="0" animBg="1"/>
      <p:bldP spid="43" grpId="0" bldLvl="0" animBg="1"/>
      <p:bldP spid="45" grpId="0" bldLvl="0" animBg="1"/>
      <p:bldP spid="47" grpId="0" bldLvl="0" animBg="1"/>
      <p:bldP spid="49" grpId="0" bldLvl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文本框 114"/>
          <p:cNvSpPr txBox="1">
            <a:spLocks noChangeArrowheads="1"/>
          </p:cNvSpPr>
          <p:nvPr/>
        </p:nvSpPr>
        <p:spPr bwMode="auto">
          <a:xfrm>
            <a:off x="1016000" y="1665289"/>
            <a:ext cx="9391650" cy="244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cs typeface="+mn-ea"/>
                <a:sym typeface="+mn-lt"/>
              </a:rPr>
              <a:t>补画轴对称图形另一半的方法：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2400" b="1" dirty="0">
              <a:cs typeface="+mn-ea"/>
              <a:sym typeface="+mn-lt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zh-CN" sz="2400" b="1" dirty="0">
              <a:cs typeface="+mn-ea"/>
              <a:sym typeface="+mn-lt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dirty="0">
              <a:cs typeface="+mn-ea"/>
              <a:sym typeface="+mn-lt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6386" name="组合 1"/>
          <p:cNvGrpSpPr/>
          <p:nvPr/>
        </p:nvGrpSpPr>
        <p:grpSpPr bwMode="auto">
          <a:xfrm>
            <a:off x="671416" y="967584"/>
            <a:ext cx="2700337" cy="750887"/>
            <a:chOff x="1203" y="1365"/>
            <a:chExt cx="4252" cy="1182"/>
          </a:xfrm>
        </p:grpSpPr>
        <p:pic>
          <p:nvPicPr>
            <p:cNvPr id="16387" name="图片 1" descr="标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" y="1365"/>
              <a:ext cx="4252" cy="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文本框 2"/>
            <p:cNvSpPr txBox="1">
              <a:spLocks noChangeArrowheads="1"/>
            </p:cNvSpPr>
            <p:nvPr/>
          </p:nvSpPr>
          <p:spPr bwMode="auto">
            <a:xfrm>
              <a:off x="1760" y="1473"/>
              <a:ext cx="3248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  <a:cs typeface="+mn-ea"/>
                  <a:sym typeface="+mn-lt"/>
                </a:rPr>
                <a:t>知识提炼</a:t>
              </a:r>
            </a:p>
          </p:txBody>
        </p:sp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44563" y="2525713"/>
            <a:ext cx="7680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>
                <a:cs typeface="+mn-ea"/>
                <a:sym typeface="+mn-lt"/>
              </a:rPr>
              <a:t>（1）确定所给图形的关键点。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44563" y="3470523"/>
            <a:ext cx="10190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cs typeface="+mn-ea"/>
                <a:sym typeface="+mn-lt"/>
              </a:rPr>
              <a:t>（2）</a:t>
            </a:r>
            <a:r>
              <a:rPr lang="zh-CN" altLang="en-US" sz="2400" dirty="0">
                <a:cs typeface="+mn-ea"/>
                <a:sym typeface="+mn-lt"/>
              </a:rPr>
              <a:t>数出或量出关键点到对称轴的距离</a:t>
            </a:r>
            <a:r>
              <a:rPr lang="zh-CN" altLang="zh-CN" sz="2400" dirty="0">
                <a:cs typeface="+mn-ea"/>
                <a:sym typeface="+mn-lt"/>
              </a:rPr>
              <a:t>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44563" y="4415333"/>
            <a:ext cx="9197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>
                <a:cs typeface="+mn-ea"/>
                <a:sym typeface="+mn-lt"/>
              </a:rPr>
              <a:t>（3）</a:t>
            </a:r>
            <a:r>
              <a:rPr lang="zh-CN" altLang="en-US" sz="2400">
                <a:cs typeface="+mn-ea"/>
                <a:sym typeface="+mn-lt"/>
              </a:rPr>
              <a:t>在对称轴的另一侧找出关键点的对称点。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944563" y="5360142"/>
            <a:ext cx="8380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cs typeface="+mn-ea"/>
                <a:sym typeface="+mn-lt"/>
              </a:rPr>
              <a:t>（</a:t>
            </a:r>
            <a:r>
              <a:rPr lang="en-US" altLang="zh-CN" sz="2400" dirty="0">
                <a:cs typeface="+mn-ea"/>
                <a:sym typeface="+mn-lt"/>
              </a:rPr>
              <a:t>4</a:t>
            </a:r>
            <a:r>
              <a:rPr lang="zh-CN" altLang="en-US" sz="2400" dirty="0">
                <a:cs typeface="+mn-ea"/>
                <a:sym typeface="+mn-lt"/>
              </a:rPr>
              <a:t>）按照所给图形，顺次连接各点。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887412" y="1290272"/>
            <a:ext cx="10417175" cy="81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试一试，画出下面这个轴对称图形的另一半。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srgbClr val="00B0F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2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2046287"/>
            <a:ext cx="6707188" cy="408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任意多边形 2"/>
          <p:cNvSpPr/>
          <p:nvPr/>
        </p:nvSpPr>
        <p:spPr>
          <a:xfrm>
            <a:off x="5676900" y="2455861"/>
            <a:ext cx="1828800" cy="3244850"/>
          </a:xfrm>
          <a:custGeom>
            <a:avLst/>
            <a:gdLst>
              <a:gd name="connisteX0" fmla="*/ 0 w 1828800"/>
              <a:gd name="connsiteY0" fmla="*/ 723900 h 3244850"/>
              <a:gd name="connisteX1" fmla="*/ 1828800 w 1828800"/>
              <a:gd name="connsiteY1" fmla="*/ 0 h 3244850"/>
              <a:gd name="connisteX2" fmla="*/ 1111250 w 1828800"/>
              <a:gd name="connsiteY2" fmla="*/ 3244850 h 3244850"/>
              <a:gd name="connisteX3" fmla="*/ 0 w 1828800"/>
              <a:gd name="connsiteY3" fmla="*/ 2565400 h 32448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828800" h="3244850">
                <a:moveTo>
                  <a:pt x="0" y="723900"/>
                </a:moveTo>
                <a:lnTo>
                  <a:pt x="1828800" y="0"/>
                </a:lnTo>
                <a:lnTo>
                  <a:pt x="1111250" y="3244850"/>
                </a:lnTo>
                <a:lnTo>
                  <a:pt x="0" y="256540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纸上得来终觉浅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绝知此事要躬行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2"/>
          <p:cNvSpPr txBox="1">
            <a:spLocks noChangeArrowheads="1"/>
          </p:cNvSpPr>
          <p:nvPr/>
        </p:nvSpPr>
        <p:spPr bwMode="auto">
          <a:xfrm>
            <a:off x="725486" y="1348331"/>
            <a:ext cx="10990263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1.剪下附页上的图形，先折一折，再画出下面图形的对称轴，看看能画几条。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00B0F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8435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871788"/>
            <a:ext cx="10612437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连接符 2"/>
          <p:cNvCxnSpPr/>
          <p:nvPr/>
        </p:nvCxnSpPr>
        <p:spPr>
          <a:xfrm flipV="1">
            <a:off x="725486" y="3860800"/>
            <a:ext cx="3132138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2281236" y="2781300"/>
            <a:ext cx="0" cy="212725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310061" y="3889375"/>
            <a:ext cx="2141538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 flipV="1">
            <a:off x="4364037" y="2852739"/>
            <a:ext cx="2016125" cy="20161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400675" y="2781300"/>
            <a:ext cx="3175" cy="21590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376736" y="2879725"/>
            <a:ext cx="1943100" cy="19431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7896225" y="2708275"/>
            <a:ext cx="3175" cy="2160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 flipV="1">
            <a:off x="7170736" y="3644901"/>
            <a:ext cx="1873250" cy="11525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710362" y="3644901"/>
            <a:ext cx="1901825" cy="11652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9218612" y="3860800"/>
            <a:ext cx="2206625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9475786" y="3357563"/>
            <a:ext cx="1728788" cy="100806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flipV="1">
            <a:off x="9836149" y="2924175"/>
            <a:ext cx="1079500" cy="187325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 flipV="1">
            <a:off x="10393361" y="2871789"/>
            <a:ext cx="0" cy="199707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9836149" y="2862263"/>
            <a:ext cx="1079500" cy="193516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9475787" y="3284539"/>
            <a:ext cx="1800225" cy="1152525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2"/>
          <p:cNvSpPr txBox="1">
            <a:spLocks noChangeArrowheads="1"/>
          </p:cNvSpPr>
          <p:nvPr/>
        </p:nvSpPr>
        <p:spPr bwMode="auto">
          <a:xfrm>
            <a:off x="812800" y="1227827"/>
            <a:ext cx="10887075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剪下附页上的脸谱，贴在下面的空白处。</a:t>
            </a:r>
          </a:p>
        </p:txBody>
      </p:sp>
      <p:sp>
        <p:nvSpPr>
          <p:cNvPr id="17418" name="Rectangle 51"/>
          <p:cNvSpPr>
            <a:spLocks noChangeArrowheads="1"/>
          </p:cNvSpPr>
          <p:nvPr/>
        </p:nvSpPr>
        <p:spPr bwMode="auto">
          <a:xfrm>
            <a:off x="812800" y="5630173"/>
            <a:ext cx="689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cs typeface="+mn-ea"/>
                <a:sym typeface="+mn-lt"/>
              </a:rPr>
              <a:t>请同学们自己动手做一做。</a:t>
            </a:r>
          </a:p>
        </p:txBody>
      </p:sp>
      <p:pic>
        <p:nvPicPr>
          <p:cNvPr id="19459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6" y="2473325"/>
            <a:ext cx="88265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2"/>
          <p:cNvSpPr txBox="1">
            <a:spLocks noChangeArrowheads="1"/>
          </p:cNvSpPr>
          <p:nvPr/>
        </p:nvSpPr>
        <p:spPr bwMode="auto">
          <a:xfrm>
            <a:off x="660400" y="1311952"/>
            <a:ext cx="10582275" cy="47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3.像下面这样把一张纸连续对折 3 次，剪出的是什么图案？对折4 </a:t>
            </a:r>
            <a:r>
              <a:rPr lang="en-US" altLang="zh-CN" sz="2400" dirty="0" err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次呢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？</a:t>
            </a:r>
            <a:endParaRPr lang="zh-CN" altLang="en-US" sz="2400" dirty="0">
              <a:solidFill>
                <a:srgbClr val="00B0F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1506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6" y="2622551"/>
            <a:ext cx="9021763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Rectangle 51"/>
          <p:cNvSpPr>
            <a:spLocks noChangeArrowheads="1"/>
          </p:cNvSpPr>
          <p:nvPr/>
        </p:nvSpPr>
        <p:spPr bwMode="auto">
          <a:xfrm>
            <a:off x="812800" y="5349875"/>
            <a:ext cx="6899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FF0000"/>
                </a:solidFill>
                <a:cs typeface="+mn-ea"/>
                <a:sym typeface="+mn-lt"/>
              </a:rPr>
              <a:t>请同学们自己动手做一做。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29" name="MH_Other_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738031" y="164941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30" name="MH_Other_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6738031" y="2603501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1" name="MH_Other_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6738031" y="3557588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2" name="MH_Other_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6738031" y="4513263"/>
            <a:ext cx="681037" cy="682625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000" kern="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3" name="MH_Text_1"/>
          <p:cNvSpPr/>
          <p:nvPr>
            <p:custDataLst>
              <p:tags r:id="rId5"/>
            </p:custDataLst>
          </p:nvPr>
        </p:nvSpPr>
        <p:spPr>
          <a:xfrm>
            <a:off x="7846113" y="175260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温故知新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MH_Text_2"/>
          <p:cNvSpPr/>
          <p:nvPr>
            <p:custDataLst>
              <p:tags r:id="rId6"/>
            </p:custDataLst>
          </p:nvPr>
        </p:nvSpPr>
        <p:spPr>
          <a:xfrm>
            <a:off x="7846113" y="2706688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新知探究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MH_Text_3"/>
          <p:cNvSpPr/>
          <p:nvPr>
            <p:custDataLst>
              <p:tags r:id="rId7"/>
            </p:custDataLst>
          </p:nvPr>
        </p:nvSpPr>
        <p:spPr>
          <a:xfrm>
            <a:off x="7846113" y="3662363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课堂练习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MH_Text_4"/>
          <p:cNvSpPr/>
          <p:nvPr>
            <p:custDataLst>
              <p:tags r:id="rId8"/>
            </p:custDataLst>
          </p:nvPr>
        </p:nvSpPr>
        <p:spPr>
          <a:xfrm>
            <a:off x="7846113" y="4616451"/>
            <a:ext cx="2179637" cy="4730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dist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3065" dirty="0">
                <a:solidFill>
                  <a:schemeClr val="bg1"/>
                </a:solidFill>
                <a:cs typeface="+mn-ea"/>
                <a:sym typeface="+mn-lt"/>
              </a:rPr>
              <a:t>课堂小结</a:t>
            </a:r>
            <a:endParaRPr lang="en-US" altLang="zh-CN" sz="306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MH_Others_1"/>
          <p:cNvSpPr txBox="1"/>
          <p:nvPr>
            <p:custDataLst>
              <p:tags r:id="rId9"/>
            </p:custDataLst>
          </p:nvPr>
        </p:nvSpPr>
        <p:spPr>
          <a:xfrm>
            <a:off x="4318681" y="1363432"/>
            <a:ext cx="2724150" cy="2313454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目</a:t>
            </a:r>
            <a:r>
              <a:rPr lang="zh-CN" altLang="en-US" sz="8800" b="1" dirty="0">
                <a:solidFill>
                  <a:schemeClr val="bg1"/>
                </a:solidFill>
                <a:cs typeface="+mn-ea"/>
                <a:sym typeface="+mn-lt"/>
              </a:rPr>
              <a:t>  </a:t>
            </a:r>
            <a:endParaRPr lang="en-US" altLang="zh-CN" sz="8800" b="1" dirty="0">
              <a:solidFill>
                <a:schemeClr val="bg1"/>
              </a:solidFill>
              <a:cs typeface="+mn-ea"/>
              <a:sym typeface="+mn-lt"/>
            </a:endParaRPr>
          </a:p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38" name="MH_Others_2"/>
          <p:cNvSpPr txBox="1"/>
          <p:nvPr>
            <p:custDataLst>
              <p:tags r:id="rId10"/>
            </p:custDataLst>
          </p:nvPr>
        </p:nvSpPr>
        <p:spPr>
          <a:xfrm>
            <a:off x="4909123" y="2298701"/>
            <a:ext cx="398571" cy="2519362"/>
          </a:xfrm>
          <a:prstGeom prst="rect">
            <a:avLst/>
          </a:prstGeom>
          <a:noFill/>
        </p:spPr>
        <p:txBody>
          <a:bodyPr vert="eaVert" lIns="0" tIns="0" rIns="0" bIns="0"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800" b="1" dirty="0">
                <a:gradFill flip="none" rotWithShape="1">
                  <a:gsLst>
                    <a:gs pos="5000">
                      <a:srgbClr val="C00000"/>
                    </a:gs>
                    <a:gs pos="26000">
                      <a:srgbClr val="FF9A05"/>
                    </a:gs>
                    <a:gs pos="48000">
                      <a:srgbClr val="92D050"/>
                    </a:gs>
                    <a:gs pos="73000">
                      <a:srgbClr val="00B0F0"/>
                    </a:gs>
                    <a:gs pos="97000">
                      <a:srgbClr val="7030A0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cs typeface="+mn-ea"/>
                <a:sym typeface="+mn-lt"/>
              </a:rPr>
              <a:t>CONTENTS</a:t>
            </a:r>
            <a:endParaRPr lang="zh-CN" altLang="en-US" sz="2800" b="1" dirty="0">
              <a:gradFill flip="none" rotWithShape="1">
                <a:gsLst>
                  <a:gs pos="5000">
                    <a:srgbClr val="C00000"/>
                  </a:gs>
                  <a:gs pos="26000">
                    <a:srgbClr val="FF9A05"/>
                  </a:gs>
                  <a:gs pos="48000">
                    <a:srgbClr val="92D050"/>
                  </a:gs>
                  <a:gs pos="73000">
                    <a:srgbClr val="00B0F0"/>
                  </a:gs>
                  <a:gs pos="97000">
                    <a:srgbClr val="7030A0"/>
                  </a:gs>
                </a:gsLst>
                <a:path path="circle">
                  <a:fillToRect t="100000" r="100000"/>
                </a:path>
                <a:tileRect l="-100000" b="-100000"/>
              </a:gra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2"/>
          <p:cNvSpPr txBox="1">
            <a:spLocks noChangeArrowheads="1"/>
          </p:cNvSpPr>
          <p:nvPr/>
        </p:nvSpPr>
        <p:spPr bwMode="auto">
          <a:xfrm>
            <a:off x="812800" y="1290516"/>
            <a:ext cx="9696450" cy="1003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8480" indent="-5384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4.分别画出下面两个轴对称图形的另一半。</a:t>
            </a: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2530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9" y="2389189"/>
            <a:ext cx="10333037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任意多边形 7"/>
          <p:cNvSpPr/>
          <p:nvPr/>
        </p:nvSpPr>
        <p:spPr>
          <a:xfrm>
            <a:off x="3063875" y="3006725"/>
            <a:ext cx="1104900" cy="2255838"/>
          </a:xfrm>
          <a:custGeom>
            <a:avLst/>
            <a:gdLst>
              <a:gd name="connisteX0" fmla="*/ 0 w 1104900"/>
              <a:gd name="connsiteY0" fmla="*/ 0 h 2255520"/>
              <a:gd name="connisteX1" fmla="*/ 1104900 w 1104900"/>
              <a:gd name="connsiteY1" fmla="*/ 2255520 h 2255520"/>
              <a:gd name="connisteX2" fmla="*/ 7620 w 1104900"/>
              <a:gd name="connsiteY2" fmla="*/ 1135380 h 225552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1104900" h="2255520">
                <a:moveTo>
                  <a:pt x="0" y="0"/>
                </a:moveTo>
                <a:lnTo>
                  <a:pt x="1104900" y="2255520"/>
                </a:lnTo>
                <a:lnTo>
                  <a:pt x="7620" y="113538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7573963" y="3011489"/>
            <a:ext cx="1143000" cy="2255837"/>
          </a:xfrm>
          <a:custGeom>
            <a:avLst/>
            <a:gdLst>
              <a:gd name="connisteX0" fmla="*/ 0 w 1143000"/>
              <a:gd name="connsiteY0" fmla="*/ 7620 h 2255520"/>
              <a:gd name="connisteX1" fmla="*/ 586740 w 1143000"/>
              <a:gd name="connsiteY1" fmla="*/ 0 h 2255520"/>
              <a:gd name="connisteX2" fmla="*/ 579120 w 1143000"/>
              <a:gd name="connsiteY2" fmla="*/ 1143000 h 2255520"/>
              <a:gd name="connisteX3" fmla="*/ 1143000 w 1143000"/>
              <a:gd name="connsiteY3" fmla="*/ 2255520 h 2255520"/>
              <a:gd name="connisteX4" fmla="*/ 0 w 1143000"/>
              <a:gd name="connsiteY4" fmla="*/ 1714500 h 225552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1143000" h="2255520">
                <a:moveTo>
                  <a:pt x="0" y="7620"/>
                </a:moveTo>
                <a:lnTo>
                  <a:pt x="586740" y="0"/>
                </a:lnTo>
                <a:lnTo>
                  <a:pt x="579120" y="1143000"/>
                </a:lnTo>
                <a:lnTo>
                  <a:pt x="1143000" y="2255520"/>
                </a:lnTo>
                <a:lnTo>
                  <a:pt x="0" y="171450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课堂小结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学而不思则惘，思而不学则殆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04670" y="2492191"/>
            <a:ext cx="34676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noProof="1">
                <a:ln w="0"/>
                <a:effectLst>
                  <a:reflection blurRad="6350" stA="53000" endA="300" endPos="35500" dir="5400000" sy="-90000" algn="bl" rotWithShape="0"/>
                </a:effectLst>
                <a:cs typeface="+mn-ea"/>
                <a:sym typeface="+mn-lt"/>
              </a:rPr>
              <a:t>轴对称图形的特征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98676" y="3527011"/>
            <a:ext cx="7878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cs typeface="+mn-ea"/>
                <a:sym typeface="+mn-lt"/>
              </a:rPr>
              <a:t>1</a:t>
            </a:r>
            <a:r>
              <a:rPr lang="zh-CN" altLang="en-US" sz="2800">
                <a:cs typeface="+mn-ea"/>
                <a:sym typeface="+mn-lt"/>
              </a:rPr>
              <a:t>、</a:t>
            </a:r>
            <a:r>
              <a:rPr lang="zh-CN" altLang="zh-CN" sz="2800">
                <a:cs typeface="+mn-ea"/>
                <a:sym typeface="+mn-lt"/>
              </a:rPr>
              <a:t>轴对称图形中每组对应点到对称轴的距离相等</a:t>
            </a:r>
            <a:r>
              <a:rPr lang="zh-CN" altLang="en-US" sz="2800">
                <a:cs typeface="+mn-ea"/>
                <a:sym typeface="+mn-lt"/>
              </a:rPr>
              <a:t>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098676" y="4792663"/>
            <a:ext cx="6130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cs typeface="+mn-ea"/>
                <a:sym typeface="+mn-lt"/>
              </a:rPr>
              <a:t>2</a:t>
            </a:r>
            <a:r>
              <a:rPr lang="zh-CN" altLang="en-US" sz="2800">
                <a:cs typeface="+mn-ea"/>
                <a:sym typeface="+mn-lt"/>
              </a:rPr>
              <a:t>、</a:t>
            </a:r>
            <a:r>
              <a:rPr lang="zh-CN" altLang="zh-CN" sz="2800">
                <a:cs typeface="+mn-ea"/>
                <a:sym typeface="+mn-lt"/>
              </a:rPr>
              <a:t>每组对应点的连线与对称轴垂直。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44799" y="1237485"/>
            <a:ext cx="6040756" cy="561692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sz="3200" b="1" noProof="1">
                <a:solidFill>
                  <a:srgbClr val="000000"/>
                </a:solidFill>
                <a:cs typeface="+mn-ea"/>
                <a:sym typeface="+mn-lt"/>
              </a:rPr>
              <a:t>这节课你们都学会了哪些知识？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4024313" y="3834946"/>
            <a:ext cx="596900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983038" y="2590346"/>
            <a:ext cx="6010275" cy="571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30"/>
          <p:cNvGrpSpPr/>
          <p:nvPr/>
        </p:nvGrpSpPr>
        <p:grpSpPr bwMode="auto">
          <a:xfrm>
            <a:off x="4859055" y="4233447"/>
            <a:ext cx="5068887" cy="399494"/>
            <a:chOff x="7206155" y="5040852"/>
            <a:chExt cx="5067096" cy="398488"/>
          </a:xfrm>
        </p:grpSpPr>
        <p:sp>
          <p:nvSpPr>
            <p:cNvPr id="9" name="文本框 8"/>
            <p:cNvSpPr txBox="1"/>
            <p:nvPr/>
          </p:nvSpPr>
          <p:spPr>
            <a:xfrm>
              <a:off x="9397717" y="5040852"/>
              <a:ext cx="287553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fld id="{DA49AB0B-674F-4E91-8EAF-1E8B3A081EB2}" type="datetime2">
                <a:rPr lang="zh-CN" altLang="en-US" sz="1800">
                  <a:solidFill>
                    <a:schemeClr val="bg1"/>
                  </a:solidFill>
                  <a:cs typeface="+mn-ea"/>
                  <a:sym typeface="+mn-lt"/>
                </a:rPr>
                <a:t>2021年1月9日</a:t>
              </a:fld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206155" y="5070938"/>
              <a:ext cx="2159824" cy="3684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20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800">
                  <a:solidFill>
                    <a:schemeClr val="bg1"/>
                  </a:solidFill>
                  <a:cs typeface="+mn-ea"/>
                  <a:sym typeface="+mn-lt"/>
                </a:rPr>
                <a:t>讲师：</a:t>
              </a:r>
              <a:r>
                <a:rPr lang="en-US" altLang="zh-CN" sz="1800">
                  <a:solidFill>
                    <a:schemeClr val="bg1"/>
                  </a:solidFill>
                  <a:cs typeface="+mn-ea"/>
                  <a:sym typeface="+mn-lt"/>
                </a:rPr>
                <a:t>xippt</a:t>
              </a:r>
              <a:endParaRPr lang="zh-CN" altLang="en-US" sz="1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副标题 2"/>
          <p:cNvSpPr>
            <a:spLocks noChangeArrowheads="1"/>
          </p:cNvSpPr>
          <p:nvPr/>
        </p:nvSpPr>
        <p:spPr bwMode="auto">
          <a:xfrm>
            <a:off x="3352800" y="2892746"/>
            <a:ext cx="7089913" cy="742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defTabSz="12179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感谢各位的聆听</a:t>
            </a:r>
          </a:p>
        </p:txBody>
      </p:sp>
      <p:grpSp>
        <p:nvGrpSpPr>
          <p:cNvPr id="12" name="PA_组合 42"/>
          <p:cNvGrpSpPr/>
          <p:nvPr>
            <p:custDataLst>
              <p:tags r:id="rId1"/>
            </p:custDataLst>
          </p:nvPr>
        </p:nvGrpSpPr>
        <p:grpSpPr>
          <a:xfrm>
            <a:off x="6224992" y="1445759"/>
            <a:ext cx="540000" cy="540000"/>
            <a:chOff x="5309025" y="2094564"/>
            <a:chExt cx="1461661" cy="1461661"/>
          </a:xfrm>
        </p:grpSpPr>
        <p:sp>
          <p:nvSpPr>
            <p:cNvPr id="13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6EADAA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5" name="PA_组合 45"/>
          <p:cNvGrpSpPr/>
          <p:nvPr>
            <p:custDataLst>
              <p:tags r:id="rId2"/>
            </p:custDataLst>
          </p:nvPr>
        </p:nvGrpSpPr>
        <p:grpSpPr>
          <a:xfrm>
            <a:off x="6764992" y="1445759"/>
            <a:ext cx="540000" cy="540000"/>
            <a:chOff x="5309025" y="2094564"/>
            <a:chExt cx="1461661" cy="1461661"/>
          </a:xfrm>
        </p:grpSpPr>
        <p:sp>
          <p:nvSpPr>
            <p:cNvPr id="16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3913F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18" name="PA_组合 48"/>
          <p:cNvGrpSpPr/>
          <p:nvPr>
            <p:custDataLst>
              <p:tags r:id="rId3"/>
            </p:custDataLst>
          </p:nvPr>
        </p:nvGrpSpPr>
        <p:grpSpPr>
          <a:xfrm>
            <a:off x="7261520" y="1445759"/>
            <a:ext cx="540000" cy="540000"/>
            <a:chOff x="5309025" y="2094564"/>
            <a:chExt cx="1461661" cy="1461661"/>
          </a:xfrm>
        </p:grpSpPr>
        <p:sp>
          <p:nvSpPr>
            <p:cNvPr id="19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56CA93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1" name="PA_组合 51"/>
          <p:cNvGrpSpPr/>
          <p:nvPr>
            <p:custDataLst>
              <p:tags r:id="rId4"/>
            </p:custDataLst>
          </p:nvPr>
        </p:nvGrpSpPr>
        <p:grpSpPr>
          <a:xfrm>
            <a:off x="7764096" y="1445759"/>
            <a:ext cx="540000" cy="540000"/>
            <a:chOff x="5309025" y="2094564"/>
            <a:chExt cx="1461661" cy="1461661"/>
          </a:xfrm>
        </p:grpSpPr>
        <p:sp>
          <p:nvSpPr>
            <p:cNvPr id="22" name="椭圆 1"/>
            <p:cNvSpPr>
              <a:spLocks noChangeArrowheads="1"/>
            </p:cNvSpPr>
            <p:nvPr/>
          </p:nvSpPr>
          <p:spPr bwMode="auto">
            <a:xfrm>
              <a:off x="5309025" y="2094564"/>
              <a:ext cx="1461661" cy="1461661"/>
            </a:xfrm>
            <a:prstGeom prst="ellipse">
              <a:avLst/>
            </a:pr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zh-CN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3" name="Oval 8"/>
            <p:cNvSpPr>
              <a:spLocks noChangeArrowheads="1"/>
            </p:cNvSpPr>
            <p:nvPr/>
          </p:nvSpPr>
          <p:spPr bwMode="auto">
            <a:xfrm>
              <a:off x="5410323" y="2195862"/>
              <a:ext cx="1259066" cy="1259064"/>
            </a:xfrm>
            <a:prstGeom prst="ellipse">
              <a:avLst/>
            </a:prstGeom>
            <a:solidFill>
              <a:srgbClr val="FB606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800" b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24" name="PA_文本框 26"/>
          <p:cNvSpPr txBox="1"/>
          <p:nvPr>
            <p:custDataLst>
              <p:tags r:id="rId5"/>
            </p:custDataLst>
          </p:nvPr>
        </p:nvSpPr>
        <p:spPr>
          <a:xfrm>
            <a:off x="6198905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四</a:t>
            </a:r>
            <a:endParaRPr lang="zh-CN" alt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5" name="PA_文本框 26"/>
          <p:cNvSpPr txBox="1"/>
          <p:nvPr>
            <p:custDataLst>
              <p:tags r:id="rId6"/>
            </p:custDataLst>
          </p:nvPr>
        </p:nvSpPr>
        <p:spPr>
          <a:xfrm>
            <a:off x="6764992" y="1445759"/>
            <a:ext cx="540000" cy="540000"/>
          </a:xfrm>
          <a:prstGeom prst="rect">
            <a:avLst/>
          </a:prstGeom>
          <a:noFill/>
        </p:spPr>
        <p:txBody>
          <a:bodyPr wrap="square" lIns="121889" tIns="60944" rIns="121889" bIns="60944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下</a:t>
            </a:r>
          </a:p>
        </p:txBody>
      </p:sp>
      <p:sp>
        <p:nvSpPr>
          <p:cNvPr id="26" name="PA_矩形 56"/>
          <p:cNvSpPr/>
          <p:nvPr>
            <p:custDataLst>
              <p:tags r:id="rId7"/>
            </p:custDataLst>
          </p:nvPr>
        </p:nvSpPr>
        <p:spPr>
          <a:xfrm>
            <a:off x="7248857" y="1469342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数</a:t>
            </a:r>
          </a:p>
        </p:txBody>
      </p:sp>
      <p:sp>
        <p:nvSpPr>
          <p:cNvPr id="27" name="PA_矩形 57"/>
          <p:cNvSpPr/>
          <p:nvPr>
            <p:custDataLst>
              <p:tags r:id="rId8"/>
            </p:custDataLst>
          </p:nvPr>
        </p:nvSpPr>
        <p:spPr>
          <a:xfrm>
            <a:off x="7764096" y="1445759"/>
            <a:ext cx="540000" cy="540000"/>
          </a:xfrm>
          <a:prstGeom prst="rect">
            <a:avLst/>
          </a:prstGeom>
        </p:spPr>
        <p:txBody>
          <a:bodyPr wrap="square" lIns="121889" tIns="60944" rIns="121889" bIns="60944">
            <a:noAutofit/>
          </a:bodyPr>
          <a:lstStyle/>
          <a:p>
            <a:pPr algn="ctr"/>
            <a:r>
              <a:rPr lang="zh-CN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学</a:t>
            </a:r>
          </a:p>
        </p:txBody>
      </p:sp>
      <p:pic>
        <p:nvPicPr>
          <p:cNvPr id="28" name="Picture 2" descr="“书”的图片搜索结果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49" y="1182234"/>
            <a:ext cx="990171" cy="83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 defTabSz="9144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温故知新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学而时习之，不亦说乎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812800" y="1211248"/>
            <a:ext cx="70104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观察情景图,你能发现这些图形有什么共同特征吗?</a:t>
            </a:r>
          </a:p>
        </p:txBody>
      </p:sp>
      <p:grpSp>
        <p:nvGrpSpPr>
          <p:cNvPr id="6147" name="组合 3"/>
          <p:cNvGrpSpPr/>
          <p:nvPr/>
        </p:nvGrpSpPr>
        <p:grpSpPr bwMode="auto">
          <a:xfrm>
            <a:off x="3392504" y="2221584"/>
            <a:ext cx="4548188" cy="2740025"/>
            <a:chOff x="2706" y="2625"/>
            <a:chExt cx="8175" cy="5572"/>
          </a:xfrm>
        </p:grpSpPr>
        <p:pic>
          <p:nvPicPr>
            <p:cNvPr id="6148" name="Picture 4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" y="2669"/>
              <a:ext cx="1432" cy="1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4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5" y="2775"/>
              <a:ext cx="1416" cy="1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9" y="2625"/>
              <a:ext cx="1473" cy="1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5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" y="4837"/>
              <a:ext cx="1319" cy="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5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3" y="4829"/>
              <a:ext cx="1313" cy="918"/>
            </a:xfrm>
            <a:prstGeom prst="rect">
              <a:avLst/>
            </a:prstGeom>
            <a:noFill/>
            <a:ln w="12700">
              <a:solidFill>
                <a:srgbClr val="F2F2F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3" name="Picture 5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" y="4828"/>
              <a:ext cx="1311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5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2" y="4828"/>
              <a:ext cx="1311" cy="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5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" y="6298"/>
              <a:ext cx="1825" cy="1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5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0" y="6297"/>
              <a:ext cx="2611" cy="1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4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0" y="2716"/>
              <a:ext cx="1335" cy="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36241" y="5075345"/>
            <a:ext cx="10551338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B050"/>
                </a:solidFill>
                <a:cs typeface="+mn-ea"/>
                <a:sym typeface="+mn-lt"/>
              </a:rPr>
              <a:t>如果一个图形沿着一条直线对折,两侧的图形能够完全重合,那么这个图形就是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轴对称图形,这条直线就是它的对称轴。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92350" y="1774558"/>
            <a:ext cx="7550150" cy="4501998"/>
            <a:chOff x="1801019" y="1481588"/>
            <a:chExt cx="8532812" cy="5087938"/>
          </a:xfrm>
        </p:grpSpPr>
        <p:grpSp>
          <p:nvGrpSpPr>
            <p:cNvPr id="7" name="组合 6"/>
            <p:cNvGrpSpPr/>
            <p:nvPr/>
          </p:nvGrpSpPr>
          <p:grpSpPr bwMode="auto">
            <a:xfrm>
              <a:off x="1858169" y="1600651"/>
              <a:ext cx="8475662" cy="4827587"/>
              <a:chOff x="1643346" y="2796908"/>
              <a:chExt cx="5357880" cy="3120555"/>
            </a:xfrm>
          </p:grpSpPr>
          <p:pic>
            <p:nvPicPr>
              <p:cNvPr id="7170" name="Picture 4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2650" y="2823018"/>
                <a:ext cx="893428" cy="903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1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886113"/>
                <a:ext cx="883334" cy="777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2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460" y="2796908"/>
                <a:ext cx="918666" cy="903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3" name="Picture 5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4757" y="3958459"/>
                <a:ext cx="822762" cy="53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4" name="Picture 5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1377" y="3953603"/>
                <a:ext cx="819107" cy="544482"/>
              </a:xfrm>
              <a:prstGeom prst="rect">
                <a:avLst/>
              </a:prstGeom>
              <a:noFill/>
              <a:ln w="12700">
                <a:solidFill>
                  <a:srgbClr val="F2F2F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75" name="Picture 5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0406" y="3953412"/>
                <a:ext cx="817714" cy="54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6" name="Picture 5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8756" y="3953412"/>
                <a:ext cx="817714" cy="545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7" name="Picture 55"/>
              <p:cNvPicPr>
                <a:picLocks noChangeAspect="1" noChangeArrowheads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3346" y="4791496"/>
                <a:ext cx="1138414" cy="1121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8" name="Picture 56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6151" y="4791231"/>
                <a:ext cx="1628774" cy="112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79" name="Picture 47"/>
              <p:cNvPicPr>
                <a:picLocks noChangeAspect="1" noChangeArrowheads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0527" y="2850917"/>
                <a:ext cx="832496" cy="847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80" name="Picture 8"/>
              <p:cNvPicPr>
                <a:picLocks noChangeAspect="1" noChangeArrowheads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19" t="1917" r="1511" b="3957"/>
              <a:stretch>
                <a:fillRect/>
              </a:stretch>
            </p:blipFill>
            <p:spPr bwMode="auto">
              <a:xfrm>
                <a:off x="5590059" y="4837776"/>
                <a:ext cx="1411167" cy="977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0" name="直接连接符 19"/>
            <p:cNvCxnSpPr>
              <a:cxnSpLocks noChangeShapeType="1"/>
            </p:cNvCxnSpPr>
            <p:nvPr/>
          </p:nvCxnSpPr>
          <p:spPr bwMode="auto">
            <a:xfrm>
              <a:off x="2605881" y="1567313"/>
              <a:ext cx="12700" cy="15208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接连接符 20"/>
            <p:cNvCxnSpPr>
              <a:cxnSpLocks noChangeShapeType="1"/>
            </p:cNvCxnSpPr>
            <p:nvPr/>
          </p:nvCxnSpPr>
          <p:spPr bwMode="auto">
            <a:xfrm>
              <a:off x="4561681" y="1481588"/>
              <a:ext cx="0" cy="15525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接连接符 24"/>
            <p:cNvCxnSpPr>
              <a:cxnSpLocks noChangeShapeType="1"/>
            </p:cNvCxnSpPr>
            <p:nvPr/>
          </p:nvCxnSpPr>
          <p:spPr bwMode="auto">
            <a:xfrm>
              <a:off x="6847681" y="1656212"/>
              <a:ext cx="0" cy="14239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接连接符 25"/>
            <p:cNvCxnSpPr>
              <a:cxnSpLocks noChangeShapeType="1"/>
              <a:stCxn id="7172" idx="0"/>
            </p:cNvCxnSpPr>
            <p:nvPr/>
          </p:nvCxnSpPr>
          <p:spPr bwMode="auto">
            <a:xfrm flipH="1">
              <a:off x="9181307" y="1600651"/>
              <a:ext cx="17463" cy="15001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接连接符 26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 flipV="1">
              <a:off x="8428832" y="2299151"/>
              <a:ext cx="1497013" cy="952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接连接符 27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 flipV="1">
              <a:off x="8539956" y="1824487"/>
              <a:ext cx="1193800" cy="9969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直接连接符 28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8614570" y="1845126"/>
              <a:ext cx="1119187" cy="96678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直接连接符 29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1801020" y="3821562"/>
              <a:ext cx="157638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直接连接符 30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4569619" y="3175451"/>
              <a:ext cx="0" cy="11890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直接连接符 31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3860007" y="3818387"/>
              <a:ext cx="1554163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直接连接符 32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6852444" y="3231012"/>
              <a:ext cx="0" cy="11890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直接连接符 33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9228931" y="3173862"/>
              <a:ext cx="0" cy="11874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直接连接符 34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2759869" y="4693101"/>
              <a:ext cx="0" cy="173513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直接连接符 35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1801019" y="5578925"/>
              <a:ext cx="1928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接连接符 36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 flipV="1">
              <a:off x="2042319" y="4861375"/>
              <a:ext cx="1504950" cy="13525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直接连接符 37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2042319" y="4864551"/>
              <a:ext cx="1408112" cy="13112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直接连接符 38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6061869" y="4715325"/>
              <a:ext cx="0" cy="1854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接连接符 39"/>
            <p:cNvCxnSpPr>
              <a:cxnSpLocks noChangeShapeType="1"/>
              <a:stCxn id="7172" idx="0"/>
              <a:endCxn id="7172" idx="3"/>
            </p:cNvCxnSpPr>
            <p:nvPr/>
          </p:nvCxnSpPr>
          <p:spPr bwMode="auto">
            <a:xfrm>
              <a:off x="9217819" y="4685163"/>
              <a:ext cx="0" cy="1884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199" name="矩形 91"/>
          <p:cNvSpPr>
            <a:spLocks noChangeArrowheads="1"/>
          </p:cNvSpPr>
          <p:nvPr/>
        </p:nvSpPr>
        <p:spPr bwMode="auto">
          <a:xfrm>
            <a:off x="715156" y="1167203"/>
            <a:ext cx="39180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你们知道它们的对称轴在哪里吗</a:t>
            </a:r>
            <a:r>
              <a:rPr lang="en-US" altLang="zh-CN" sz="2000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  <a:endParaRPr lang="zh-CN" altLang="en-US" sz="20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温故知新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9"/>
          <a:stretch>
            <a:fillRect/>
          </a:stretch>
        </p:blipFill>
        <p:spPr>
          <a:xfrm>
            <a:off x="0" y="0"/>
            <a:ext cx="12125983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6093958" y="1948913"/>
            <a:ext cx="37766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ctr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6000" b="1" dirty="0">
                <a:solidFill>
                  <a:schemeClr val="bg1"/>
                </a:solidFill>
                <a:cs typeface="+mn-ea"/>
                <a:sym typeface="+mn-lt"/>
              </a:rPr>
              <a:t>新知探究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9708" y="3301660"/>
            <a:ext cx="4162425" cy="463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学，然后知不足。</a:t>
            </a: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3620633" y="2088016"/>
            <a:ext cx="2087563" cy="2085975"/>
          </a:xfrm>
          <a:prstGeom prst="ellipse">
            <a:avLst/>
          </a:prstGeom>
          <a:gradFill>
            <a:gsLst>
              <a:gs pos="0">
                <a:srgbClr val="C00000"/>
              </a:gs>
              <a:gs pos="22000">
                <a:srgbClr val="FFC000"/>
              </a:gs>
              <a:gs pos="84000">
                <a:srgbClr val="00B0F0"/>
              </a:gs>
              <a:gs pos="62000">
                <a:srgbClr val="00B050"/>
              </a:gs>
              <a:gs pos="42000">
                <a:srgbClr val="92D050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4800" dirty="0">
                <a:solidFill>
                  <a:schemeClr val="tx1"/>
                </a:solidFill>
                <a:cs typeface="+mn-ea"/>
                <a:sym typeface="+mn-lt"/>
              </a:rPr>
              <a:t>03</a:t>
            </a:r>
            <a:endParaRPr lang="zh-CN" altLang="en-US" sz="48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3922258" y="2237241"/>
            <a:ext cx="1800225" cy="18002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5708196" y="3143704"/>
            <a:ext cx="470535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4"/>
          <p:cNvSpPr txBox="1">
            <a:spLocks noChangeArrowheads="1"/>
          </p:cNvSpPr>
          <p:nvPr/>
        </p:nvSpPr>
        <p:spPr bwMode="auto">
          <a:xfrm>
            <a:off x="812800" y="1216142"/>
            <a:ext cx="9128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000000"/>
                </a:solidFill>
                <a:cs typeface="+mn-ea"/>
                <a:sym typeface="+mn-lt"/>
              </a:rPr>
              <a:t>看一看，数一数，你发现了什么？</a:t>
            </a:r>
          </a:p>
        </p:txBody>
      </p:sp>
      <p:pic>
        <p:nvPicPr>
          <p:cNvPr id="8195" name="图片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86" y="2226886"/>
            <a:ext cx="4829174" cy="367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959600" y="2005668"/>
            <a:ext cx="3616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）这幅图是轴对称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     图形吗？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959600" y="4102756"/>
            <a:ext cx="3616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（</a:t>
            </a:r>
            <a:r>
              <a:rPr lang="en-US" altLang="zh-CN" sz="280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）中间的一条直线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cs typeface="+mn-ea"/>
                <a:sym typeface="+mn-lt"/>
              </a:rPr>
              <a:t>     表示什么？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432801" y="3204231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235950" y="5375930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对称轴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95" y="1593056"/>
            <a:ext cx="5020742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34165" y="2367427"/>
            <a:ext cx="4211636" cy="160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cs typeface="+mn-ea"/>
                <a:sym typeface="+mn-lt"/>
              </a:rPr>
              <a:t>（3）点A和A′在这幅图中是两个对应点，它们到对称轴的距离（            ）。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955088" y="3403600"/>
            <a:ext cx="1005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2"/>
          <p:cNvSpPr txBox="1">
            <a:spLocks noChangeArrowheads="1"/>
          </p:cNvSpPr>
          <p:nvPr/>
        </p:nvSpPr>
        <p:spPr bwMode="auto">
          <a:xfrm>
            <a:off x="1004889" y="1316875"/>
            <a:ext cx="65659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solidFill>
                  <a:srgbClr val="000000"/>
                </a:solidFill>
                <a:cs typeface="+mn-ea"/>
                <a:sym typeface="+mn-lt"/>
              </a:rPr>
              <a:t>你还能找到图中其他的对应点吗?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797300" y="2336801"/>
          <a:ext cx="4597400" cy="3332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35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5"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45716" marB="45716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0374" name="组合 7"/>
          <p:cNvGrpSpPr/>
          <p:nvPr/>
        </p:nvGrpSpPr>
        <p:grpSpPr bwMode="auto">
          <a:xfrm>
            <a:off x="4946651" y="2489201"/>
            <a:ext cx="2303463" cy="2233613"/>
            <a:chOff x="4425302" y="2588442"/>
            <a:chExt cx="2303253" cy="2234241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4804680" y="2588442"/>
              <a:ext cx="768280" cy="74157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4804680" y="3330013"/>
              <a:ext cx="371441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flipH="1">
              <a:off x="4425302" y="3330013"/>
              <a:ext cx="750820" cy="7510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V="1">
              <a:off x="4425302" y="3709532"/>
              <a:ext cx="750820" cy="3795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5572960" y="2588442"/>
              <a:ext cx="766692" cy="75109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V="1">
              <a:off x="5960275" y="3330013"/>
              <a:ext cx="396839" cy="95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5969799" y="3339541"/>
              <a:ext cx="758756" cy="74157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5960275" y="3709532"/>
              <a:ext cx="768280" cy="3715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5193582" y="3709532"/>
              <a:ext cx="0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5176122" y="4814743"/>
              <a:ext cx="784154" cy="79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5960275" y="3709532"/>
              <a:ext cx="9524" cy="11131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直接连接符 47"/>
          <p:cNvCxnSpPr/>
          <p:nvPr/>
        </p:nvCxnSpPr>
        <p:spPr>
          <a:xfrm>
            <a:off x="6094413" y="2263776"/>
            <a:ext cx="0" cy="2830513"/>
          </a:xfrm>
          <a:prstGeom prst="line">
            <a:avLst/>
          </a:prstGeom>
          <a:ln w="34925" cmpd="sng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387" name="文本框 48"/>
          <p:cNvSpPr txBox="1">
            <a:spLocks noChangeArrowheads="1"/>
          </p:cNvSpPr>
          <p:nvPr/>
        </p:nvSpPr>
        <p:spPr bwMode="auto">
          <a:xfrm>
            <a:off x="4618038" y="3898901"/>
            <a:ext cx="47466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10388" name="文本框 49"/>
          <p:cNvSpPr txBox="1">
            <a:spLocks noChangeArrowheads="1"/>
          </p:cNvSpPr>
          <p:nvPr/>
        </p:nvSpPr>
        <p:spPr bwMode="auto">
          <a:xfrm>
            <a:off x="7180264" y="3902075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A′</a:t>
            </a: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4922839" y="3005138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6837364" y="3005138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B′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643563" y="3046413"/>
            <a:ext cx="474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145214" y="3046413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C′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667376" y="3440113"/>
            <a:ext cx="4746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169026" y="3440113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D′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399088" y="4519613"/>
            <a:ext cx="4746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546851" y="4519613"/>
            <a:ext cx="7334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cs typeface="+mn-ea"/>
                <a:sym typeface="+mn-lt"/>
              </a:rPr>
              <a:t>E′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12800" y="1741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" grpId="0"/>
      <p:bldP spid="4" grpId="0"/>
      <p:bldP spid="5" grpId="0"/>
      <p:bldP spid="6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605"/>
  <p:tag name="MH_LIBRARY" val="GRAPHIC"/>
  <p:tag name="MH_TYPE" val="Text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m05ljj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</Words>
  <Application>Microsoft Office PowerPoint</Application>
  <PresentationFormat>宽屏</PresentationFormat>
  <Paragraphs>131</Paragraphs>
  <Slides>24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46</cp:revision>
  <dcterms:created xsi:type="dcterms:W3CDTF">2020-07-05T15:35:00Z</dcterms:created>
  <dcterms:modified xsi:type="dcterms:W3CDTF">2021-01-08T23:31:27Z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