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287" r:id="rId25"/>
    <p:sldId id="258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Light" panose="02010600030101010101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9895217-C08B-4472-845C-EB445447CC6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73EB5EA-2E75-4BF9-A3FC-91724D2A40E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B5EA-2E75-4BF9-A3FC-91724D2A40E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tx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tx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天窗</a:t>
              </a: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左窄右宽，弯钩舒展。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锐利  尖锐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爸爸的个子不高，乌黑的眉毛下面长着一双锐利的眼睛。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钅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7947" y="1969615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ruì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点提照应，“又”“捺变点。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海滩   沙滩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415323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听见隐约的呼救声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大家急忙向海滩跑去。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滩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31962" y="2075879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左窄右宽，长捺舒展。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帷帐  帐子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你偷偷地从帐子里伸出头来，仰起了脸。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巾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75937" y="2149976"/>
            <a:ext cx="1851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zhàng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左部“火”的第四笔为点。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闪烁     烁金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83126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夜空中闪烁着亮晶晶的星星。 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火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453" y="2133799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shuò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左窄右宽，折钩支撑。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060496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人们根据蝙蝠的特点发明了雷达。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虫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6088" y="2216210"/>
            <a:ext cx="1345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biān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左窄右宽，折钩支撑。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   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5651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蝙蝠靠嘴巴和耳朵辨别方向。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虫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65283" y="2113215"/>
            <a:ext cx="740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fú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雨字头写扁，四点照应。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霸气   称霸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弟弟是个霸气的小孩。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雨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43806" y="2239378"/>
            <a:ext cx="872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bà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广字撇要舒展，里面两个亻要写小。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086448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老鹰    猫头鹰   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妹我很羡慕老鹰能够自由的飞翔。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广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6642" y="2231196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yīng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1804443" y="2774632"/>
            <a:ext cx="6702425" cy="1308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默读课文，说一说天窗在哪儿，为什么要开天窗？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（课后第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题）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1374" y="1967463"/>
            <a:ext cx="8463007" cy="10976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于是乡下人在屋顶开一个小方洞，装一块玻璃，叫做天窗。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62" y="3429000"/>
            <a:ext cx="7475131" cy="2562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椭圆 7"/>
          <p:cNvSpPr/>
          <p:nvPr/>
        </p:nvSpPr>
        <p:spPr>
          <a:xfrm>
            <a:off x="4881428" y="2035408"/>
            <a:ext cx="809261" cy="657212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文本框 99"/>
          <p:cNvSpPr txBox="1"/>
          <p:nvPr/>
        </p:nvSpPr>
        <p:spPr>
          <a:xfrm>
            <a:off x="1193955" y="1904257"/>
            <a:ext cx="90234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碰着大风大雨，或者北风呼呼叫的冬天，木板窗只好关起来，屋子里就黑得像地洞里似的。</a:t>
            </a:r>
          </a:p>
        </p:txBody>
      </p:sp>
      <p:sp>
        <p:nvSpPr>
          <p:cNvPr id="10" name="文本框 99"/>
          <p:cNvSpPr txBox="1"/>
          <p:nvPr/>
        </p:nvSpPr>
        <p:spPr>
          <a:xfrm>
            <a:off x="289957" y="4885315"/>
            <a:ext cx="15765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木板窗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96" y="4168616"/>
            <a:ext cx="1417765" cy="181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99"/>
          <p:cNvSpPr txBox="1"/>
          <p:nvPr/>
        </p:nvSpPr>
        <p:spPr>
          <a:xfrm>
            <a:off x="3298823" y="4688986"/>
            <a:ext cx="182420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关窗后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78306" y="5389660"/>
            <a:ext cx="1240522" cy="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99"/>
          <p:cNvSpPr txBox="1"/>
          <p:nvPr/>
        </p:nvSpPr>
        <p:spPr>
          <a:xfrm>
            <a:off x="7169038" y="5157808"/>
            <a:ext cx="129186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地洞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11" y="4316889"/>
            <a:ext cx="2290978" cy="190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矩形 15"/>
          <p:cNvSpPr/>
          <p:nvPr/>
        </p:nvSpPr>
        <p:spPr>
          <a:xfrm>
            <a:off x="2633342" y="2342481"/>
            <a:ext cx="4563713" cy="515883"/>
          </a:xfrm>
          <a:prstGeom prst="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2757477" y="2885898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3134290" y="2904687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4915198" y="2821766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5289459" y="2849760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5619874" y="2847396"/>
            <a:ext cx="288032" cy="321508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10" y="2668676"/>
            <a:ext cx="1549183" cy="72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9"/>
          <p:cNvSpPr txBox="1"/>
          <p:nvPr/>
        </p:nvSpPr>
        <p:spPr>
          <a:xfrm>
            <a:off x="10421105" y="2844292"/>
            <a:ext cx="101345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比喻</a:t>
            </a:r>
          </a:p>
        </p:txBody>
      </p:sp>
      <p:sp>
        <p:nvSpPr>
          <p:cNvPr id="24" name="文本框 99"/>
          <p:cNvSpPr txBox="1"/>
          <p:nvPr/>
        </p:nvSpPr>
        <p:spPr>
          <a:xfrm>
            <a:off x="2577988" y="3294280"/>
            <a:ext cx="1291864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本体</a:t>
            </a:r>
          </a:p>
        </p:txBody>
      </p:sp>
      <p:sp>
        <p:nvSpPr>
          <p:cNvPr id="25" name="文本框 99"/>
          <p:cNvSpPr txBox="1"/>
          <p:nvPr/>
        </p:nvSpPr>
        <p:spPr>
          <a:xfrm>
            <a:off x="4518828" y="3316317"/>
            <a:ext cx="1783096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比喻词</a:t>
            </a:r>
          </a:p>
        </p:txBody>
      </p:sp>
      <p:sp>
        <p:nvSpPr>
          <p:cNvPr id="26" name="文本框 99"/>
          <p:cNvSpPr txBox="1"/>
          <p:nvPr/>
        </p:nvSpPr>
        <p:spPr>
          <a:xfrm>
            <a:off x="6785807" y="3313013"/>
            <a:ext cx="1207032" cy="523220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喻体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1541" y="24303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932718" y="2029875"/>
            <a:ext cx="9348242" cy="15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课文中用了一个短语来形容天窗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“唯一的慰藉”，在什么时候，小小的天窗成了孩子们“唯一的慰藉”呢？（课后第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题）</a:t>
            </a:r>
          </a:p>
        </p:txBody>
      </p:sp>
      <p:sp>
        <p:nvSpPr>
          <p:cNvPr id="5" name="文本框 99"/>
          <p:cNvSpPr txBox="1"/>
          <p:nvPr/>
        </p:nvSpPr>
        <p:spPr>
          <a:xfrm>
            <a:off x="4119844" y="3889151"/>
            <a:ext cx="31683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唯一的慰藉</a:t>
            </a:r>
          </a:p>
        </p:txBody>
      </p:sp>
      <p:sp>
        <p:nvSpPr>
          <p:cNvPr id="6" name="椭圆 5"/>
          <p:cNvSpPr/>
          <p:nvPr/>
        </p:nvSpPr>
        <p:spPr>
          <a:xfrm>
            <a:off x="4080934" y="3851862"/>
            <a:ext cx="880566" cy="583578"/>
          </a:xfrm>
          <a:prstGeom prst="ellipse">
            <a:avLst/>
          </a:prstGeom>
          <a:grp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标注 41"/>
          <p:cNvSpPr/>
          <p:nvPr/>
        </p:nvSpPr>
        <p:spPr>
          <a:xfrm>
            <a:off x="1093333" y="5052887"/>
            <a:ext cx="4166488" cy="662935"/>
          </a:xfrm>
          <a:prstGeom prst="wedgeRectCallout">
            <a:avLst>
              <a:gd name="adj1" fmla="val 28998"/>
              <a:gd name="adj2" fmla="val -125764"/>
            </a:avLst>
          </a:prstGeom>
          <a:grpFill/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只有一个，独一无二的</a:t>
            </a:r>
          </a:p>
        </p:txBody>
      </p:sp>
      <p:sp>
        <p:nvSpPr>
          <p:cNvPr id="8" name="椭圆 7"/>
          <p:cNvSpPr/>
          <p:nvPr/>
        </p:nvSpPr>
        <p:spPr>
          <a:xfrm>
            <a:off x="5238120" y="3848667"/>
            <a:ext cx="886728" cy="583578"/>
          </a:xfrm>
          <a:prstGeom prst="ellipse">
            <a:avLst/>
          </a:prstGeom>
          <a:grp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标注 43"/>
          <p:cNvSpPr/>
          <p:nvPr/>
        </p:nvSpPr>
        <p:spPr>
          <a:xfrm>
            <a:off x="6124848" y="4762961"/>
            <a:ext cx="956176" cy="603849"/>
          </a:xfrm>
          <a:prstGeom prst="wedgeRectCallout">
            <a:avLst>
              <a:gd name="adj1" fmla="val -65671"/>
              <a:gd name="adj2" fmla="val -106433"/>
            </a:avLst>
          </a:prstGeom>
          <a:grpFill/>
          <a:ln w="22225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安慰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3"/>
          <p:cNvSpPr/>
          <p:nvPr/>
        </p:nvSpPr>
        <p:spPr>
          <a:xfrm>
            <a:off x="938763" y="1622681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一、填上合适的量词。</a:t>
            </a:r>
          </a:p>
        </p:txBody>
      </p:sp>
      <p:sp>
        <p:nvSpPr>
          <p:cNvPr id="5" name="矩形 4"/>
          <p:cNvSpPr/>
          <p:nvPr/>
        </p:nvSpPr>
        <p:spPr>
          <a:xfrm>
            <a:off x="1171270" y="2720368"/>
            <a:ext cx="9379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一（   ）木板窗               一（   ）星   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一（   ）小方洞               一（   ）云   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一（   ）玻璃                   一（   ）马      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一（   ）空白                   一（   ）巨人</a:t>
            </a:r>
          </a:p>
        </p:txBody>
      </p:sp>
      <p:sp>
        <p:nvSpPr>
          <p:cNvPr id="6" name="矩形 5"/>
          <p:cNvSpPr/>
          <p:nvPr/>
        </p:nvSpPr>
        <p:spPr>
          <a:xfrm>
            <a:off x="1972105" y="286584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排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6420384" y="2887605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粒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099945" y="3521417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sp>
        <p:nvSpPr>
          <p:cNvPr id="9" name="矩形 8"/>
          <p:cNvSpPr/>
          <p:nvPr/>
        </p:nvSpPr>
        <p:spPr>
          <a:xfrm>
            <a:off x="6375116" y="352141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朵</a:t>
            </a:r>
          </a:p>
        </p:txBody>
      </p:sp>
      <p:sp>
        <p:nvSpPr>
          <p:cNvPr id="10" name="矩形 9"/>
          <p:cNvSpPr/>
          <p:nvPr/>
        </p:nvSpPr>
        <p:spPr>
          <a:xfrm>
            <a:off x="2099945" y="41522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块</a:t>
            </a:r>
          </a:p>
        </p:txBody>
      </p:sp>
      <p:sp>
        <p:nvSpPr>
          <p:cNvPr id="11" name="矩形 10"/>
          <p:cNvSpPr/>
          <p:nvPr/>
        </p:nvSpPr>
        <p:spPr>
          <a:xfrm>
            <a:off x="6459294" y="414883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匹</a:t>
            </a:r>
          </a:p>
        </p:txBody>
      </p:sp>
      <p:sp>
        <p:nvSpPr>
          <p:cNvPr id="12" name="矩形 11"/>
          <p:cNvSpPr/>
          <p:nvPr/>
        </p:nvSpPr>
        <p:spPr>
          <a:xfrm>
            <a:off x="2132271" y="479132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块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459294" y="4786553"/>
            <a:ext cx="83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562" y="1249384"/>
            <a:ext cx="10129810" cy="1692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二、看窗外，仔细观察，想象一下，看到什么，想到什么，再说一段话。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5151" y="3643929"/>
            <a:ext cx="4225316" cy="23029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秋天来了，当你透过小小的天窗，看见飞过的一只大雁，你会想到…… 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endParaRPr kumimoji="0" lang="zh-CN" altLang="en-US" sz="4265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b="10624"/>
          <a:stretch>
            <a:fillRect/>
          </a:stretch>
        </p:blipFill>
        <p:spPr>
          <a:xfrm>
            <a:off x="7226358" y="3779757"/>
            <a:ext cx="3652720" cy="2167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13600" b="24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470384" y="1440959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396061" y="464751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5076" y="1859018"/>
            <a:ext cx="5619789" cy="19594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猜一猜：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方形小洞，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开在屋顶。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你知道这是什么吗？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40186" y="1785017"/>
            <a:ext cx="3173730" cy="2513601"/>
            <a:chOff x="5214942" y="785800"/>
            <a:chExt cx="3173730" cy="2513601"/>
          </a:xfrm>
        </p:grpSpPr>
        <p:pic>
          <p:nvPicPr>
            <p:cNvPr id="6" name="图片 5" descr="6ffe193eae8572f81b410a60e37de8ad_2015111820_f646a554cef9008ec55dyA2G0HJaICMd"/>
            <p:cNvPicPr>
              <a:picLocks noChangeAspect="1"/>
            </p:cNvPicPr>
            <p:nvPr/>
          </p:nvPicPr>
          <p:blipFill>
            <a:blip r:embed="rId3"/>
            <a:srcRect b="39344"/>
            <a:stretch>
              <a:fillRect/>
            </a:stretch>
          </p:blipFill>
          <p:spPr>
            <a:xfrm>
              <a:off x="5214942" y="785800"/>
              <a:ext cx="3173730" cy="1915795"/>
            </a:xfrm>
            <a:prstGeom prst="round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4"/>
            <p:cNvSpPr txBox="1"/>
            <p:nvPr/>
          </p:nvSpPr>
          <p:spPr>
            <a:xfrm>
              <a:off x="6286512" y="2714626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天窗</a:t>
              </a:r>
            </a:p>
          </p:txBody>
        </p:sp>
      </p:grpSp>
      <p:sp>
        <p:nvSpPr>
          <p:cNvPr id="8" name="文本框 4"/>
          <p:cNvSpPr txBox="1"/>
          <p:nvPr/>
        </p:nvSpPr>
        <p:spPr>
          <a:xfrm>
            <a:off x="872738" y="4758927"/>
            <a:ext cx="10047848" cy="1097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今天我们一起走进著名作家茅盾的《天窗》，在这里我们到底能看到什么呢？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25" y="2153258"/>
            <a:ext cx="2718619" cy="32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941632" y="1947522"/>
            <a:ext cx="6867054" cy="3679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茅盾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1896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—1981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年）原名沈德鸿，字雁冰，笔名茅盾。浙江省嘉兴市桐乡市人。中国现代著名作家、文学评论家、文化活动家以及社会活动家。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代表作：小说《子夜》《春蚕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6644" y="1650974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19639" y="3196588"/>
            <a:ext cx="44062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慰  藉      瞥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一眼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4773" y="2682032"/>
            <a:ext cx="94282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93111" y="2719073"/>
            <a:ext cx="81945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7026" y="2617607"/>
            <a:ext cx="96212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piē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26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1967" y="16654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39397" y="2040286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锐利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奇幻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闪烁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21630" y="4445556"/>
            <a:ext cx="4124953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光亮晃定不动，忽明忽暗。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153188" y="2283254"/>
            <a:ext cx="1942812" cy="5099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感觉灵敏。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4133030" y="3752602"/>
            <a:ext cx="1238421" cy="4603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安慰。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118267" y="2996529"/>
            <a:ext cx="2349688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奇异而虚幻。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26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3730" y="18601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185235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355415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5344855" y="254539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7117140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8985945" y="252888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1843465" y="415829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3545583" y="4146867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5355333" y="415829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7117140" y="413797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47"/>
          <p:cNvGraphicFramePr>
            <a:graphicFrameLocks noGrp="1"/>
          </p:cNvGraphicFramePr>
          <p:nvPr/>
        </p:nvGraphicFramePr>
        <p:xfrm>
          <a:off x="8997058" y="413543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矩形 14">
            <a:hlinkClick r:id="rId3" action="ppaction://hlinksldjump"/>
          </p:cNvPr>
          <p:cNvSpPr/>
          <p:nvPr/>
        </p:nvSpPr>
        <p:spPr>
          <a:xfrm>
            <a:off x="1861866" y="253590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慰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3554920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藉</a:t>
            </a:r>
          </a:p>
        </p:txBody>
      </p:sp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5355015" y="255045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锐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7117748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滩</a:t>
            </a:r>
          </a:p>
        </p:txBody>
      </p:sp>
      <p:sp>
        <p:nvSpPr>
          <p:cNvPr id="19" name="矩形 18">
            <a:hlinkClick r:id="rId3" action="ppaction://hlinksldjump"/>
          </p:cNvPr>
          <p:cNvSpPr/>
          <p:nvPr/>
        </p:nvSpPr>
        <p:spPr>
          <a:xfrm>
            <a:off x="8997039" y="253394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帐</a:t>
            </a:r>
          </a:p>
        </p:txBody>
      </p:sp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1852278" y="416335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烁</a:t>
            </a:r>
          </a:p>
        </p:txBody>
      </p:sp>
      <p:sp>
        <p:nvSpPr>
          <p:cNvPr id="21" name="矩形 20">
            <a:hlinkClick r:id="" action="ppaction://noaction"/>
          </p:cNvPr>
          <p:cNvSpPr/>
          <p:nvPr/>
        </p:nvSpPr>
        <p:spPr>
          <a:xfrm>
            <a:off x="3551029" y="414482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蝙</a:t>
            </a:r>
          </a:p>
        </p:txBody>
      </p:sp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5365799" y="416772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蝠</a:t>
            </a:r>
          </a:p>
        </p:txBody>
      </p:sp>
      <p:sp>
        <p:nvSpPr>
          <p:cNvPr id="23" name="矩形 22">
            <a:hlinkClick r:id="" action="ppaction://noaction"/>
          </p:cNvPr>
          <p:cNvSpPr/>
          <p:nvPr/>
        </p:nvSpPr>
        <p:spPr>
          <a:xfrm>
            <a:off x="7127299" y="414740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霸</a:t>
            </a:r>
          </a:p>
        </p:txBody>
      </p:sp>
      <p:sp>
        <p:nvSpPr>
          <p:cNvPr id="24" name="矩形 23">
            <a:hlinkClick r:id="" action="ppaction://noaction"/>
          </p:cNvPr>
          <p:cNvSpPr/>
          <p:nvPr/>
        </p:nvSpPr>
        <p:spPr>
          <a:xfrm>
            <a:off x="9016631" y="413831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499" y="4295897"/>
            <a:ext cx="438747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书写指导：“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示的右点要写短”。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   安慰   抚慰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我把花瓶打破了，爸爸不但没有批评我，反而安慰我。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8300" y="2043768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wèi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44" y="4412343"/>
            <a:ext cx="2537657" cy="2445657"/>
          </a:xfrm>
          <a:prstGeom prst="rect">
            <a:avLst/>
          </a:prstGeom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上窄下宽，右捺变点。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结构：上下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慰藉  枕藉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696119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初冬黎明时的灯光，总给人一种温暖，一种慰藉，一种希望。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2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06797" y="18794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jiè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16" grpId="0" bldLvl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b5oiz3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宽屏</PresentationFormat>
  <Paragraphs>211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17</cp:revision>
  <dcterms:created xsi:type="dcterms:W3CDTF">2020-08-04T18:49:00Z</dcterms:created>
  <dcterms:modified xsi:type="dcterms:W3CDTF">2021-01-08T23:33:52Z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