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1177" r:id="rId5"/>
    <p:sldId id="1178" r:id="rId6"/>
    <p:sldId id="1179" r:id="rId7"/>
    <p:sldId id="1180" r:id="rId8"/>
    <p:sldId id="1181" r:id="rId9"/>
    <p:sldId id="1182" r:id="rId10"/>
    <p:sldId id="1183" r:id="rId11"/>
    <p:sldId id="1184" r:id="rId12"/>
    <p:sldId id="1185" r:id="rId13"/>
    <p:sldId id="1186" r:id="rId14"/>
    <p:sldId id="1187" r:id="rId15"/>
    <p:sldId id="1188" r:id="rId16"/>
    <p:sldId id="1189" r:id="rId17"/>
    <p:sldId id="1190" r:id="rId18"/>
    <p:sldId id="1191" r:id="rId19"/>
    <p:sldId id="1192" r:id="rId20"/>
    <p:sldId id="1193" r:id="rId21"/>
    <p:sldId id="1194" r:id="rId22"/>
    <p:sldId id="1195" r:id="rId23"/>
    <p:sldId id="1197" r:id="rId24"/>
    <p:sldId id="1198" r:id="rId25"/>
    <p:sldId id="287" r:id="rId26"/>
    <p:sldId id="257" r:id="rId27"/>
  </p:sldIdLst>
  <p:sldSz cx="12192000" cy="6858000"/>
  <p:notesSz cx="6858000" cy="9144000"/>
  <p:embeddedFontLst>
    <p:embeddedFont>
      <p:font typeface="FandolFang R" panose="02010600030101010101" charset="-122"/>
      <p:regular r:id="rId29"/>
    </p:embeddedFont>
    <p:embeddedFont>
      <p:font typeface="思源黑体 CN Light" panose="02010600030101010101" charset="-122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21C7809-B984-4915-8D85-9ADEBFE6CE6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F6DA334-18F3-4462-A1C7-174664F63AA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DA334-18F3-4462-A1C7-174664F63AA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DA334-18F3-4462-A1C7-174664F63AA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DA334-18F3-4462-A1C7-174664F63AA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DA334-18F3-4462-A1C7-174664F63AA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DA334-18F3-4462-A1C7-174664F63AA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DA334-18F3-4462-A1C7-174664F63AA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DA334-18F3-4462-A1C7-174664F63AA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DA334-18F3-4462-A1C7-174664F63AA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DA334-18F3-4462-A1C7-174664F63AA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DA334-18F3-4462-A1C7-174664F63AA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DA334-18F3-4462-A1C7-174664F63AA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DA334-18F3-4462-A1C7-174664F63AA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DA334-18F3-4462-A1C7-174664F63AA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DA334-18F3-4462-A1C7-174664F63AA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DA334-18F3-4462-A1C7-174664F63AA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DA334-18F3-4462-A1C7-174664F63AA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DA334-18F3-4462-A1C7-174664F63AA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DA334-18F3-4462-A1C7-174664F63AA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DA334-18F3-4462-A1C7-174664F63AA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DA334-18F3-4462-A1C7-174664F63AA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DA334-18F3-4462-A1C7-174664F63AA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DA334-18F3-4462-A1C7-174664F63AA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DA334-18F3-4462-A1C7-174664F63AA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DA334-18F3-4462-A1C7-174664F63AA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DA334-18F3-4462-A1C7-174664F63AA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11976" b="161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74846" y="618402"/>
            <a:ext cx="10842308" cy="5621196"/>
          </a:xfrm>
          <a:prstGeom prst="rect">
            <a:avLst/>
          </a:prstGeom>
          <a:solidFill>
            <a:srgbClr val="616142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866901" y="1764809"/>
            <a:ext cx="9135396" cy="2388698"/>
            <a:chOff x="-785373" y="2478673"/>
            <a:chExt cx="7824878" cy="2388698"/>
          </a:xfrm>
        </p:grpSpPr>
        <p:sp>
          <p:nvSpPr>
            <p:cNvPr id="14" name="文本框 13"/>
            <p:cNvSpPr txBox="1"/>
            <p:nvPr/>
          </p:nvSpPr>
          <p:spPr>
            <a:xfrm>
              <a:off x="-785373" y="2478673"/>
              <a:ext cx="782487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8000" b="1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8000" b="1" dirty="0">
                  <a:solidFill>
                    <a:schemeClr val="bg1"/>
                  </a:solidFill>
                  <a:cs typeface="+mn-ea"/>
                  <a:sym typeface="+mn-lt"/>
                </a:rPr>
                <a:t>飞向蓝天的恐龙</a:t>
              </a:r>
              <a:r>
                <a:rPr lang="en-US" altLang="zh-CN" sz="8000" b="1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  <a:endPara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flipH="1">
            <a:off x="5201010" y="4971364"/>
            <a:ext cx="2467179" cy="321642"/>
            <a:chOff x="10185400" y="5731858"/>
            <a:chExt cx="1384360" cy="321642"/>
          </a:xfrm>
        </p:grpSpPr>
        <p:sp>
          <p:nvSpPr>
            <p:cNvPr id="19" name="矩形 18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grpSp>
        <p:nvGrpSpPr>
          <p:cNvPr id="4" name="组合 14337"/>
          <p:cNvGrpSpPr/>
          <p:nvPr/>
        </p:nvGrpSpPr>
        <p:grpSpPr bwMode="auto">
          <a:xfrm>
            <a:off x="4294837" y="1011372"/>
            <a:ext cx="2633998" cy="933942"/>
            <a:chOff x="0" y="0"/>
            <a:chExt cx="4714" cy="1547"/>
          </a:xfrm>
        </p:grpSpPr>
        <p:sp>
          <p:nvSpPr>
            <p:cNvPr id="5" name="椭圆 14339"/>
            <p:cNvSpPr>
              <a:spLocks noChangeArrowheads="1"/>
            </p:cNvSpPr>
            <p:nvPr/>
          </p:nvSpPr>
          <p:spPr bwMode="auto">
            <a:xfrm>
              <a:off x="0" y="0"/>
              <a:ext cx="4714" cy="154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矩形 16"/>
            <p:cNvSpPr>
              <a:spLocks noChangeArrowheads="1"/>
            </p:cNvSpPr>
            <p:nvPr/>
          </p:nvSpPr>
          <p:spPr bwMode="auto">
            <a:xfrm>
              <a:off x="749" y="212"/>
              <a:ext cx="3767" cy="10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识字方法</a:t>
              </a:r>
            </a:p>
          </p:txBody>
        </p:sp>
      </p:grpSp>
      <p:sp>
        <p:nvSpPr>
          <p:cNvPr id="7" name="TextBox 37"/>
          <p:cNvSpPr>
            <a:spLocks noChangeArrowheads="1"/>
          </p:cNvSpPr>
          <p:nvPr/>
        </p:nvSpPr>
        <p:spPr bwMode="auto">
          <a:xfrm>
            <a:off x="1962150" y="1817688"/>
            <a:ext cx="2312988" cy="8869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加一加：</a:t>
            </a:r>
          </a:p>
        </p:txBody>
      </p:sp>
      <p:sp>
        <p:nvSpPr>
          <p:cNvPr id="8" name="TextBox 43"/>
          <p:cNvSpPr>
            <a:spLocks noChangeArrowheads="1"/>
          </p:cNvSpPr>
          <p:nvPr/>
        </p:nvSpPr>
        <p:spPr bwMode="auto">
          <a:xfrm>
            <a:off x="1662762" y="3670964"/>
            <a:ext cx="2632075" cy="8967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字理识字：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44"/>
          <p:cNvSpPr>
            <a:spLocks noChangeArrowheads="1"/>
          </p:cNvSpPr>
          <p:nvPr/>
        </p:nvSpPr>
        <p:spPr bwMode="auto">
          <a:xfrm>
            <a:off x="4236729" y="3613197"/>
            <a:ext cx="647700" cy="9794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斤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45"/>
          <p:cNvSpPr>
            <a:spLocks noChangeArrowheads="1"/>
          </p:cNvSpPr>
          <p:nvPr/>
        </p:nvSpPr>
        <p:spPr bwMode="auto">
          <a:xfrm>
            <a:off x="1251744" y="5190990"/>
            <a:ext cx="10183812" cy="561692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象形字，甲骨文字形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上面是横刃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下为曲柄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象斧斤形。</a:t>
            </a:r>
          </a:p>
        </p:txBody>
      </p:sp>
      <p:sp>
        <p:nvSpPr>
          <p:cNvPr id="11" name="等腰三角形 46"/>
          <p:cNvSpPr>
            <a:spLocks noChangeArrowheads="1"/>
          </p:cNvSpPr>
          <p:nvPr/>
        </p:nvSpPr>
        <p:spPr bwMode="auto">
          <a:xfrm rot="5400000">
            <a:off x="5119688" y="4029075"/>
            <a:ext cx="293688" cy="48418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rgbClr val="7F7F7F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7513" y="3865563"/>
            <a:ext cx="1692275" cy="938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7138" y="3867150"/>
            <a:ext cx="3614026" cy="915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4403725" y="1868488"/>
            <a:ext cx="2500313" cy="8370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合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鸟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鸽</a:t>
            </a:r>
          </a:p>
        </p:txBody>
      </p:sp>
      <p:pic>
        <p:nvPicPr>
          <p:cNvPr id="15" name="Picture 2" descr="http://p1.qhmsg.com/t010c0279a74134267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5066" y="1539191"/>
            <a:ext cx="2444380" cy="1774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8" grpId="0" bldLvl="0"/>
      <p:bldP spid="9" grpId="0" bldLvl="0"/>
      <p:bldP spid="10" grpId="0" bldLvl="0"/>
      <p:bldP spid="11" grpId="0" bldLvl="0" animBg="1"/>
      <p:bldP spid="14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graphicFrame>
        <p:nvGraphicFramePr>
          <p:cNvPr id="16" name="表格 15"/>
          <p:cNvGraphicFramePr/>
          <p:nvPr/>
        </p:nvGraphicFramePr>
        <p:xfrm>
          <a:off x="2073275" y="2863396"/>
          <a:ext cx="1482725" cy="1527175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7875"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l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endParaRPr lang="zh-CN" altLang="en-US" sz="1500" b="1" i="1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27" marR="58027" marT="28960" marB="289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l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endParaRPr lang="zh-CN" altLang="en-US" sz="1500" b="1" i="1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27" marR="58027" marT="28960" marB="28960">
                    <a:lnL w="12700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l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endParaRPr lang="zh-CN" altLang="en-US" sz="1500" b="1" i="1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27" marR="58027" marT="28960" marB="289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l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endParaRPr lang="zh-CN" altLang="en-US" sz="1500" b="1" i="1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27" marR="58027" marT="28960" marB="28960">
                    <a:lnL w="12700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5"/>
          <p:cNvSpPr>
            <a:spLocks noChangeArrowheads="1"/>
          </p:cNvSpPr>
          <p:nvPr/>
        </p:nvSpPr>
        <p:spPr bwMode="auto">
          <a:xfrm>
            <a:off x="2119313" y="2720521"/>
            <a:ext cx="1519237" cy="1692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末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线形标注 2 8"/>
          <p:cNvSpPr/>
          <p:nvPr/>
        </p:nvSpPr>
        <p:spPr bwMode="auto">
          <a:xfrm>
            <a:off x="5221288" y="2198234"/>
            <a:ext cx="3783012" cy="581025"/>
          </a:xfrm>
          <a:prstGeom prst="borderCallout2">
            <a:avLst>
              <a:gd name="adj1" fmla="val 19671"/>
              <a:gd name="adj2" fmla="val -2014"/>
              <a:gd name="adj3" fmla="val 19671"/>
              <a:gd name="adj4" fmla="val -21634"/>
              <a:gd name="adj5" fmla="val 162296"/>
              <a:gd name="adj6" fmla="val -47833"/>
            </a:avLst>
          </a:prstGeom>
          <a:noFill/>
          <a:ln w="25400">
            <a:solidFill>
              <a:srgbClr val="FF0000"/>
            </a:solidFill>
            <a:miter lim="800000"/>
          </a:ln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第一笔横要长。</a:t>
            </a:r>
          </a:p>
        </p:txBody>
      </p:sp>
      <p:sp>
        <p:nvSpPr>
          <p:cNvPr id="19" name="TextBox 26"/>
          <p:cNvSpPr>
            <a:spLocks noChangeArrowheads="1"/>
          </p:cNvSpPr>
          <p:nvPr/>
        </p:nvSpPr>
        <p:spPr bwMode="auto">
          <a:xfrm>
            <a:off x="4867275" y="3550784"/>
            <a:ext cx="4452938" cy="62324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组词： 末尾   期末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783013" y="4969235"/>
            <a:ext cx="6899275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下一周我们就要进行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期末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考试了。</a:t>
            </a:r>
          </a:p>
        </p:txBody>
      </p:sp>
      <p:sp>
        <p:nvSpPr>
          <p:cNvPr id="21" name="TextBox 127"/>
          <p:cNvSpPr>
            <a:spLocks noChangeArrowheads="1"/>
          </p:cNvSpPr>
          <p:nvPr/>
        </p:nvSpPr>
        <p:spPr bwMode="auto">
          <a:xfrm>
            <a:off x="2265218" y="1917247"/>
            <a:ext cx="1074333" cy="8617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mò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椭圆 21"/>
          <p:cNvSpPr>
            <a:spLocks noChangeArrowheads="1"/>
          </p:cNvSpPr>
          <p:nvPr/>
        </p:nvSpPr>
        <p:spPr bwMode="auto">
          <a:xfrm>
            <a:off x="2178050" y="3104696"/>
            <a:ext cx="1362075" cy="3175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3" name="组合 15383"/>
          <p:cNvGrpSpPr/>
          <p:nvPr/>
        </p:nvGrpSpPr>
        <p:grpSpPr bwMode="auto">
          <a:xfrm>
            <a:off x="1317767" y="5005478"/>
            <a:ext cx="2365775" cy="725263"/>
            <a:chOff x="0" y="0"/>
            <a:chExt cx="4365" cy="1506"/>
          </a:xfrm>
        </p:grpSpPr>
        <p:sp>
          <p:nvSpPr>
            <p:cNvPr id="24" name="菱形 15384"/>
            <p:cNvSpPr>
              <a:spLocks noChangeArrowheads="1"/>
            </p:cNvSpPr>
            <p:nvPr/>
          </p:nvSpPr>
          <p:spPr bwMode="auto">
            <a:xfrm>
              <a:off x="0" y="0"/>
              <a:ext cx="4365" cy="1446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文本框 15385"/>
            <p:cNvSpPr txBox="1">
              <a:spLocks noChangeArrowheads="1"/>
            </p:cNvSpPr>
            <p:nvPr/>
          </p:nvSpPr>
          <p:spPr bwMode="auto">
            <a:xfrm>
              <a:off x="1271" y="164"/>
              <a:ext cx="2095" cy="1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造句</a:t>
              </a:r>
            </a:p>
          </p:txBody>
        </p:sp>
      </p:grpSp>
      <p:grpSp>
        <p:nvGrpSpPr>
          <p:cNvPr id="26" name="组合 14337"/>
          <p:cNvGrpSpPr/>
          <p:nvPr/>
        </p:nvGrpSpPr>
        <p:grpSpPr bwMode="auto">
          <a:xfrm>
            <a:off x="4193237" y="1185543"/>
            <a:ext cx="2556724" cy="856065"/>
            <a:chOff x="0" y="0"/>
            <a:chExt cx="4714" cy="1547"/>
          </a:xfrm>
        </p:grpSpPr>
        <p:sp>
          <p:nvSpPr>
            <p:cNvPr id="27" name="椭圆 14339"/>
            <p:cNvSpPr>
              <a:spLocks noChangeArrowheads="1"/>
            </p:cNvSpPr>
            <p:nvPr/>
          </p:nvSpPr>
          <p:spPr bwMode="auto">
            <a:xfrm>
              <a:off x="0" y="0"/>
              <a:ext cx="4714" cy="154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矩形 16"/>
            <p:cNvSpPr>
              <a:spLocks noChangeArrowheads="1"/>
            </p:cNvSpPr>
            <p:nvPr/>
          </p:nvSpPr>
          <p:spPr bwMode="auto">
            <a:xfrm>
              <a:off x="749" y="105"/>
              <a:ext cx="3767" cy="11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易错字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/>
      <p:bldP spid="18" grpId="0" bldLvl="0" animBg="1"/>
      <p:bldP spid="19" grpId="0" animBg="1"/>
      <p:bldP spid="20" grpId="0" bldLvl="0"/>
      <p:bldP spid="21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graphicFrame>
        <p:nvGraphicFramePr>
          <p:cNvPr id="4" name="表格 3"/>
          <p:cNvGraphicFramePr/>
          <p:nvPr/>
        </p:nvGraphicFramePr>
        <p:xfrm>
          <a:off x="2349500" y="2525713"/>
          <a:ext cx="1481138" cy="1528763"/>
        </p:xfrm>
        <a:graphic>
          <a:graphicData uri="http://schemas.openxmlformats.org/drawingml/2006/table">
            <a:tbl>
              <a:tblPr/>
              <a:tblGrid>
                <a:gridCol w="741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463"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l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endParaRPr lang="zh-CN" altLang="en-US" sz="1500" b="1" i="1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27" marR="58027" marT="28960" marB="289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l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endParaRPr lang="zh-CN" altLang="en-US" sz="1500" b="1" i="1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27" marR="58027" marT="28960" marB="28960">
                    <a:lnL w="12700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l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endParaRPr lang="zh-CN" altLang="en-US" sz="1500" b="1" i="1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27" marR="58027" marT="28960" marB="2896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685800" lvl="1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</a:lstStyle>
                    <a:p>
                      <a:pPr marL="0" lvl="0" indent="0" algn="l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endParaRPr lang="zh-CN" altLang="en-US" sz="1500" b="1" i="1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8027" marR="58027" marT="28960" marB="28960">
                    <a:lnL w="12700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23"/>
          <p:cNvSpPr>
            <a:spLocks noChangeArrowheads="1"/>
          </p:cNvSpPr>
          <p:nvPr/>
        </p:nvSpPr>
        <p:spPr bwMode="auto">
          <a:xfrm>
            <a:off x="2387600" y="2425700"/>
            <a:ext cx="1420813" cy="167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翼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24"/>
          <p:cNvSpPr>
            <a:spLocks noChangeArrowheads="1"/>
          </p:cNvSpPr>
          <p:nvPr/>
        </p:nvSpPr>
        <p:spPr bwMode="auto">
          <a:xfrm>
            <a:off x="2760663" y="1627188"/>
            <a:ext cx="1046162" cy="8386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yì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线形标注 2 3"/>
          <p:cNvSpPr/>
          <p:nvPr/>
        </p:nvSpPr>
        <p:spPr bwMode="auto">
          <a:xfrm>
            <a:off x="4725988" y="1627188"/>
            <a:ext cx="3857625" cy="539750"/>
          </a:xfrm>
          <a:prstGeom prst="borderCallout2">
            <a:avLst>
              <a:gd name="adj1" fmla="val 21176"/>
              <a:gd name="adj2" fmla="val -1977"/>
              <a:gd name="adj3" fmla="val 21176"/>
              <a:gd name="adj4" fmla="val -11606"/>
              <a:gd name="adj5" fmla="val 197296"/>
              <a:gd name="adj6" fmla="val -32301"/>
            </a:avLst>
          </a:prstGeom>
          <a:solidFill>
            <a:srgbClr val="FFFFFF"/>
          </a:solidFill>
          <a:ln w="31750">
            <a:solidFill>
              <a:srgbClr val="FF0000"/>
            </a:solidFill>
            <a:miter lim="800000"/>
          </a:ln>
        </p:spPr>
        <p:txBody>
          <a:bodyPr lIns="68580" tIns="34290" rIns="68580" b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不要写成“羽”。</a:t>
            </a:r>
          </a:p>
        </p:txBody>
      </p:sp>
      <p:sp>
        <p:nvSpPr>
          <p:cNvPr id="8" name="TextBox 44"/>
          <p:cNvSpPr>
            <a:spLocks noChangeArrowheads="1"/>
          </p:cNvSpPr>
          <p:nvPr/>
        </p:nvSpPr>
        <p:spPr bwMode="auto">
          <a:xfrm>
            <a:off x="4686300" y="3260725"/>
            <a:ext cx="4006850" cy="56169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组词：鸟翼  羽翼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832841" y="4812964"/>
            <a:ext cx="695801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鸟儿张开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羽翼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，在天空中快乐飞翔。</a:t>
            </a:r>
          </a:p>
        </p:txBody>
      </p: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2454275" y="2676525"/>
            <a:ext cx="1362075" cy="4921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组合 16404"/>
          <p:cNvGrpSpPr/>
          <p:nvPr/>
        </p:nvGrpSpPr>
        <p:grpSpPr bwMode="auto">
          <a:xfrm>
            <a:off x="1012825" y="4608513"/>
            <a:ext cx="2771775" cy="919162"/>
            <a:chOff x="0" y="0"/>
            <a:chExt cx="4364" cy="1446"/>
          </a:xfrm>
        </p:grpSpPr>
        <p:sp>
          <p:nvSpPr>
            <p:cNvPr id="12" name="菱形 16405"/>
            <p:cNvSpPr>
              <a:spLocks noChangeArrowheads="1"/>
            </p:cNvSpPr>
            <p:nvPr/>
          </p:nvSpPr>
          <p:spPr bwMode="auto">
            <a:xfrm>
              <a:off x="0" y="0"/>
              <a:ext cx="4365" cy="1446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6406"/>
            <p:cNvSpPr txBox="1">
              <a:spLocks noChangeArrowheads="1"/>
            </p:cNvSpPr>
            <p:nvPr/>
          </p:nvSpPr>
          <p:spPr bwMode="auto">
            <a:xfrm>
              <a:off x="1321" y="249"/>
              <a:ext cx="2095" cy="10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造句</a:t>
              </a:r>
            </a:p>
          </p:txBody>
        </p:sp>
      </p:grpSp>
      <p:pic>
        <p:nvPicPr>
          <p:cNvPr id="14" name="Picture 2" descr="http://pic27.nipic.com/20130314/8786105_114847328196_2.jpg"/>
          <p:cNvPicPr>
            <a:picLocks noChangeAspect="1" noChangeArrowheads="1"/>
          </p:cNvPicPr>
          <p:nvPr/>
        </p:nvPicPr>
        <p:blipFill>
          <a:blip r:embed="rId3" cstate="print"/>
          <a:srcRect r="709" b="5316"/>
          <a:stretch>
            <a:fillRect/>
          </a:stretch>
        </p:blipFill>
        <p:spPr bwMode="auto">
          <a:xfrm>
            <a:off x="9255025" y="2331260"/>
            <a:ext cx="2358088" cy="172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6" grpId="0" bldLvl="0"/>
      <p:bldP spid="7" grpId="0" bldLvl="0" animBg="1"/>
      <p:bldP spid="8" grpId="0" bldLvl="0" animBg="1"/>
      <p:bldP spid="9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64"/>
          <p:cNvSpPr>
            <a:spLocks noChangeArrowheads="1"/>
          </p:cNvSpPr>
          <p:nvPr/>
        </p:nvSpPr>
        <p:spPr bwMode="auto">
          <a:xfrm>
            <a:off x="2027465" y="2684463"/>
            <a:ext cx="854075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毫</a:t>
            </a:r>
          </a:p>
        </p:txBody>
      </p:sp>
      <p:grpSp>
        <p:nvGrpSpPr>
          <p:cNvPr id="5" name="组合 17415"/>
          <p:cNvGrpSpPr/>
          <p:nvPr/>
        </p:nvGrpSpPr>
        <p:grpSpPr bwMode="auto">
          <a:xfrm>
            <a:off x="1813153" y="2544763"/>
            <a:ext cx="1460500" cy="1350962"/>
            <a:chOff x="0" y="0"/>
            <a:chExt cx="2301" cy="2129"/>
          </a:xfrm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25" y="0"/>
              <a:ext cx="2277" cy="209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直接连接符 4"/>
            <p:cNvSpPr>
              <a:spLocks noChangeShapeType="1"/>
            </p:cNvSpPr>
            <p:nvPr/>
          </p:nvSpPr>
          <p:spPr bwMode="auto">
            <a:xfrm>
              <a:off x="0" y="1007"/>
              <a:ext cx="227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直接连接符 6"/>
            <p:cNvSpPr>
              <a:spLocks noChangeShapeType="1"/>
            </p:cNvSpPr>
            <p:nvPr/>
          </p:nvSpPr>
          <p:spPr bwMode="auto">
            <a:xfrm>
              <a:off x="1139" y="33"/>
              <a:ext cx="2" cy="20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" name="TextBox 124"/>
          <p:cNvSpPr>
            <a:spLocks noChangeArrowheads="1"/>
          </p:cNvSpPr>
          <p:nvPr/>
        </p:nvSpPr>
        <p:spPr bwMode="auto">
          <a:xfrm>
            <a:off x="2054453" y="1657350"/>
            <a:ext cx="113845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háo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847916" y="1923780"/>
            <a:ext cx="4498975" cy="11985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上下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结构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毛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847916" y="4216289"/>
            <a:ext cx="5178425" cy="6492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毫米     分毫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316640" y="4957763"/>
            <a:ext cx="6461125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造句：米、分米、厘米、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毫米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都是长度单位。</a:t>
            </a:r>
          </a:p>
        </p:txBody>
      </p: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1304" y="3260256"/>
            <a:ext cx="675481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组合 14337"/>
          <p:cNvGrpSpPr/>
          <p:nvPr/>
        </p:nvGrpSpPr>
        <p:grpSpPr bwMode="auto">
          <a:xfrm>
            <a:off x="5205149" y="934099"/>
            <a:ext cx="2556724" cy="856065"/>
            <a:chOff x="0" y="0"/>
            <a:chExt cx="4714" cy="1547"/>
          </a:xfrm>
        </p:grpSpPr>
        <p:sp>
          <p:nvSpPr>
            <p:cNvPr id="15" name="椭圆 14339"/>
            <p:cNvSpPr>
              <a:spLocks noChangeArrowheads="1"/>
            </p:cNvSpPr>
            <p:nvPr/>
          </p:nvSpPr>
          <p:spPr bwMode="auto">
            <a:xfrm>
              <a:off x="0" y="0"/>
              <a:ext cx="4714" cy="154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 16"/>
            <p:cNvSpPr>
              <a:spLocks noChangeArrowheads="1"/>
            </p:cNvSpPr>
            <p:nvPr/>
          </p:nvSpPr>
          <p:spPr bwMode="auto">
            <a:xfrm>
              <a:off x="749" y="105"/>
              <a:ext cx="3767" cy="11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难写字</a:t>
              </a:r>
            </a:p>
          </p:txBody>
        </p:sp>
      </p:grpSp>
      <p:pic>
        <p:nvPicPr>
          <p:cNvPr id="17" name="Picture 2" descr="http://www.wendangwang.com/pic/41a71da3e855464b89ac1d5a/10-810-jpg_6-1080-0-0-1080.jpg"/>
          <p:cNvPicPr>
            <a:picLocks noChangeAspect="1" noChangeArrowheads="1"/>
          </p:cNvPicPr>
          <p:nvPr/>
        </p:nvPicPr>
        <p:blipFill>
          <a:blip r:embed="rId4" cstate="print"/>
          <a:srcRect l="6448" t="10260" r="5725" b="2355"/>
          <a:stretch>
            <a:fillRect/>
          </a:stretch>
        </p:blipFill>
        <p:spPr bwMode="auto">
          <a:xfrm>
            <a:off x="1171542" y="4257604"/>
            <a:ext cx="2579428" cy="1924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4" grpId="1" bldLvl="0"/>
      <p:bldP spid="9" grpId="0" bldLvl="0"/>
      <p:bldP spid="10" grpId="0" animBg="1"/>
      <p:bldP spid="11" grpId="0" animBg="1"/>
      <p:bldP spid="12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pic>
        <p:nvPicPr>
          <p:cNvPr id="4" name="Picture 2" descr="C:\Users\Administrator\Desktop\t01a6d39e9500500f08.jpg"/>
          <p:cNvPicPr>
            <a:picLocks noChangeAspect="1" noChangeArrowheads="1"/>
          </p:cNvPicPr>
          <p:nvPr/>
        </p:nvPicPr>
        <p:blipFill>
          <a:blip r:embed="rId3" cstate="print"/>
          <a:srcRect b="3618"/>
          <a:stretch>
            <a:fillRect/>
          </a:stretch>
        </p:blipFill>
        <p:spPr bwMode="auto">
          <a:xfrm>
            <a:off x="2167890" y="1127443"/>
            <a:ext cx="8774113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18439"/>
          <p:cNvGrpSpPr/>
          <p:nvPr/>
        </p:nvGrpSpPr>
        <p:grpSpPr bwMode="auto">
          <a:xfrm>
            <a:off x="4240213" y="3116263"/>
            <a:ext cx="1425575" cy="1109662"/>
            <a:chOff x="0" y="0"/>
            <a:chExt cx="1424940" cy="1110827"/>
          </a:xfrm>
        </p:grpSpPr>
        <p:pic>
          <p:nvPicPr>
            <p:cNvPr id="6" name="Picture 2" descr="苹果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24940" cy="1110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42"/>
            <p:cNvSpPr>
              <a:spLocks noChangeArrowheads="1"/>
            </p:cNvSpPr>
            <p:nvPr/>
          </p:nvSpPr>
          <p:spPr bwMode="auto">
            <a:xfrm>
              <a:off x="120653" y="221703"/>
              <a:ext cx="1158776" cy="66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00" b="1" i="0" u="none" strike="noStrike" kern="1200" cap="none" spc="0" normalizeH="0" baseline="0" noProof="0">
                  <a:ln>
                    <a:noFill/>
                  </a:ln>
                  <a:solidFill>
                    <a:srgbClr val="FFD966"/>
                  </a:solidFill>
                  <a:effectLst/>
                  <a:uLnTx/>
                  <a:uFillTx/>
                  <a:cs typeface="+mn-ea"/>
                  <a:sym typeface="+mn-lt"/>
                </a:rPr>
                <a:t>不仅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18442"/>
          <p:cNvGrpSpPr/>
          <p:nvPr/>
        </p:nvGrpSpPr>
        <p:grpSpPr bwMode="auto">
          <a:xfrm>
            <a:off x="7910513" y="3116263"/>
            <a:ext cx="1425575" cy="1109662"/>
            <a:chOff x="0" y="0"/>
            <a:chExt cx="1424940" cy="1110827"/>
          </a:xfrm>
        </p:grpSpPr>
        <p:pic>
          <p:nvPicPr>
            <p:cNvPr id="9" name="Picture 2" descr="苹果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24940" cy="1110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104"/>
            <p:cNvSpPr>
              <a:spLocks noChangeArrowheads="1"/>
            </p:cNvSpPr>
            <p:nvPr/>
          </p:nvSpPr>
          <p:spPr bwMode="auto">
            <a:xfrm>
              <a:off x="143933" y="244080"/>
              <a:ext cx="1158776" cy="66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00" b="1" i="0" u="none" strike="noStrike" kern="1200" cap="none" spc="0" normalizeH="0" baseline="0" noProof="0">
                  <a:ln>
                    <a:noFill/>
                  </a:ln>
                  <a:solidFill>
                    <a:srgbClr val="FFD966"/>
                  </a:solidFill>
                  <a:effectLst/>
                  <a:uLnTx/>
                  <a:uFillTx/>
                  <a:cs typeface="+mn-ea"/>
                  <a:sym typeface="+mn-lt"/>
                </a:rPr>
                <a:t>十吨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8445"/>
          <p:cNvGrpSpPr/>
          <p:nvPr/>
        </p:nvGrpSpPr>
        <p:grpSpPr bwMode="auto">
          <a:xfrm>
            <a:off x="3883025" y="1944688"/>
            <a:ext cx="1425575" cy="1109662"/>
            <a:chOff x="0" y="0"/>
            <a:chExt cx="1424940" cy="1110827"/>
          </a:xfrm>
        </p:grpSpPr>
        <p:pic>
          <p:nvPicPr>
            <p:cNvPr id="12" name="Picture 2" descr="苹果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24940" cy="1110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42"/>
            <p:cNvSpPr>
              <a:spLocks noChangeArrowheads="1"/>
            </p:cNvSpPr>
            <p:nvPr/>
          </p:nvSpPr>
          <p:spPr bwMode="auto">
            <a:xfrm>
              <a:off x="143933" y="209394"/>
              <a:ext cx="1158776" cy="66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00" b="1" i="0" u="none" strike="noStrike" kern="1200" cap="none" spc="0" normalizeH="0" baseline="0" noProof="0">
                  <a:ln>
                    <a:noFill/>
                  </a:ln>
                  <a:solidFill>
                    <a:srgbClr val="FFD966"/>
                  </a:solidFill>
                  <a:effectLst/>
                  <a:uLnTx/>
                  <a:uFillTx/>
                  <a:cs typeface="+mn-ea"/>
                  <a:sym typeface="+mn-lt"/>
                </a:rPr>
                <a:t>迟钝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8448"/>
          <p:cNvGrpSpPr/>
          <p:nvPr/>
        </p:nvGrpSpPr>
        <p:grpSpPr bwMode="auto">
          <a:xfrm>
            <a:off x="5203825" y="1989138"/>
            <a:ext cx="1425575" cy="1111250"/>
            <a:chOff x="0" y="0"/>
            <a:chExt cx="1424940" cy="1110827"/>
          </a:xfrm>
        </p:grpSpPr>
        <p:pic>
          <p:nvPicPr>
            <p:cNvPr id="15" name="Picture 2" descr="苹果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24940" cy="1110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42"/>
            <p:cNvSpPr>
              <a:spLocks noChangeArrowheads="1"/>
            </p:cNvSpPr>
            <p:nvPr/>
          </p:nvSpPr>
          <p:spPr bwMode="auto">
            <a:xfrm>
              <a:off x="221405" y="182435"/>
              <a:ext cx="1158776" cy="6614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00" b="1" i="0" u="none" strike="noStrike" kern="1200" cap="none" spc="0" normalizeH="0" baseline="0" noProof="0" dirty="0">
                  <a:ln>
                    <a:noFill/>
                  </a:ln>
                  <a:solidFill>
                    <a:srgbClr val="FFD966"/>
                  </a:solidFill>
                  <a:effectLst/>
                  <a:uLnTx/>
                  <a:uFillTx/>
                  <a:cs typeface="+mn-ea"/>
                  <a:sym typeface="+mn-lt"/>
                </a:rPr>
                <a:t>描绘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8451"/>
          <p:cNvGrpSpPr/>
          <p:nvPr/>
        </p:nvGrpSpPr>
        <p:grpSpPr bwMode="auto">
          <a:xfrm>
            <a:off x="6858000" y="1905000"/>
            <a:ext cx="1423988" cy="1111250"/>
            <a:chOff x="0" y="0"/>
            <a:chExt cx="1424940" cy="1110827"/>
          </a:xfrm>
        </p:grpSpPr>
        <p:pic>
          <p:nvPicPr>
            <p:cNvPr id="18" name="Picture 2" descr="苹果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24940" cy="1110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42"/>
            <p:cNvSpPr>
              <a:spLocks noChangeArrowheads="1"/>
            </p:cNvSpPr>
            <p:nvPr/>
          </p:nvSpPr>
          <p:spPr bwMode="auto">
            <a:xfrm>
              <a:off x="164043" y="182623"/>
              <a:ext cx="1160067" cy="6614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00" b="1" i="0" u="none" strike="noStrike" kern="1200" cap="none" spc="0" normalizeH="0" baseline="0" noProof="0">
                  <a:ln>
                    <a:noFill/>
                  </a:ln>
                  <a:solidFill>
                    <a:srgbClr val="FFD966"/>
                  </a:solidFill>
                  <a:effectLst/>
                  <a:uLnTx/>
                  <a:uFillTx/>
                  <a:cs typeface="+mn-ea"/>
                  <a:sym typeface="+mn-lt"/>
                </a:rPr>
                <a:t>隧道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8454"/>
          <p:cNvGrpSpPr/>
          <p:nvPr/>
        </p:nvGrpSpPr>
        <p:grpSpPr bwMode="auto">
          <a:xfrm>
            <a:off x="6308725" y="3055938"/>
            <a:ext cx="1425575" cy="1109662"/>
            <a:chOff x="0" y="0"/>
            <a:chExt cx="1424940" cy="1110827"/>
          </a:xfrm>
        </p:grpSpPr>
        <p:pic>
          <p:nvPicPr>
            <p:cNvPr id="21" name="Picture 2" descr="苹果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24940" cy="1110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42"/>
            <p:cNvSpPr>
              <a:spLocks noChangeArrowheads="1"/>
            </p:cNvSpPr>
            <p:nvPr/>
          </p:nvSpPr>
          <p:spPr bwMode="auto">
            <a:xfrm>
              <a:off x="215053" y="196643"/>
              <a:ext cx="1158776" cy="66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00" b="1" i="0" u="none" strike="noStrike" kern="1200" cap="none" spc="0" normalizeH="0" baseline="0" noProof="0">
                  <a:ln>
                    <a:noFill/>
                  </a:ln>
                  <a:solidFill>
                    <a:srgbClr val="FFD966"/>
                  </a:solidFill>
                  <a:effectLst/>
                  <a:uLnTx/>
                  <a:uFillTx/>
                  <a:cs typeface="+mn-ea"/>
                  <a:sym typeface="+mn-lt"/>
                </a:rPr>
                <a:t>繁衍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3" name="Picture 2" descr="http://pic.58pic.com/58pic/11/27/07/39258PIC7iz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3338" y="5118100"/>
            <a:ext cx="18843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ttp://pic.58pic.com/58pic/11/27/07/39258PIC7iz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5025" y="5054600"/>
            <a:ext cx="18843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组合 18459"/>
          <p:cNvGrpSpPr/>
          <p:nvPr/>
        </p:nvGrpSpPr>
        <p:grpSpPr bwMode="auto">
          <a:xfrm>
            <a:off x="2838450" y="2212975"/>
            <a:ext cx="1425575" cy="1111250"/>
            <a:chOff x="0" y="0"/>
            <a:chExt cx="1424940" cy="1110827"/>
          </a:xfrm>
        </p:grpSpPr>
        <p:pic>
          <p:nvPicPr>
            <p:cNvPr id="26" name="Picture 2" descr="苹果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24940" cy="1110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42"/>
            <p:cNvSpPr>
              <a:spLocks noChangeArrowheads="1"/>
            </p:cNvSpPr>
            <p:nvPr/>
          </p:nvSpPr>
          <p:spPr bwMode="auto">
            <a:xfrm>
              <a:off x="143933" y="209394"/>
              <a:ext cx="1158776" cy="6614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00" b="1" i="0" u="none" strike="noStrike" kern="1200" cap="none" spc="0" normalizeH="0" baseline="0" noProof="0">
                  <a:ln>
                    <a:noFill/>
                  </a:ln>
                  <a:solidFill>
                    <a:srgbClr val="FFD966"/>
                  </a:solidFill>
                  <a:effectLst/>
                  <a:uLnTx/>
                  <a:uFillTx/>
                  <a:cs typeface="+mn-ea"/>
                  <a:sym typeface="+mn-lt"/>
                </a:rPr>
                <a:t>公斤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18462"/>
          <p:cNvGrpSpPr/>
          <p:nvPr/>
        </p:nvGrpSpPr>
        <p:grpSpPr bwMode="auto">
          <a:xfrm>
            <a:off x="2822575" y="3259138"/>
            <a:ext cx="1425575" cy="1111250"/>
            <a:chOff x="0" y="0"/>
            <a:chExt cx="1424940" cy="1110827"/>
          </a:xfrm>
        </p:grpSpPr>
        <p:pic>
          <p:nvPicPr>
            <p:cNvPr id="29" name="Picture 2" descr="苹果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24940" cy="1110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42"/>
            <p:cNvSpPr>
              <a:spLocks noChangeArrowheads="1"/>
            </p:cNvSpPr>
            <p:nvPr/>
          </p:nvSpPr>
          <p:spPr bwMode="auto">
            <a:xfrm>
              <a:off x="143933" y="209394"/>
              <a:ext cx="1158776" cy="6614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00" b="1" i="0" u="none" strike="noStrike" kern="1200" cap="none" spc="0" normalizeH="0" baseline="0" noProof="0">
                  <a:ln>
                    <a:noFill/>
                  </a:ln>
                  <a:solidFill>
                    <a:srgbClr val="FFD966"/>
                  </a:solidFill>
                  <a:effectLst/>
                  <a:uLnTx/>
                  <a:uFillTx/>
                  <a:cs typeface="+mn-ea"/>
                  <a:sym typeface="+mn-lt"/>
                </a:rPr>
                <a:t>脑颅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组合 18465"/>
          <p:cNvGrpSpPr/>
          <p:nvPr/>
        </p:nvGrpSpPr>
        <p:grpSpPr bwMode="auto">
          <a:xfrm>
            <a:off x="8048625" y="2055813"/>
            <a:ext cx="1425575" cy="1109662"/>
            <a:chOff x="0" y="0"/>
            <a:chExt cx="1424940" cy="1110827"/>
          </a:xfrm>
        </p:grpSpPr>
        <p:pic>
          <p:nvPicPr>
            <p:cNvPr id="32" name="Picture 2" descr="苹果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24940" cy="1110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42"/>
            <p:cNvSpPr>
              <a:spLocks noChangeArrowheads="1"/>
            </p:cNvSpPr>
            <p:nvPr/>
          </p:nvSpPr>
          <p:spPr bwMode="auto">
            <a:xfrm>
              <a:off x="143933" y="209394"/>
              <a:ext cx="1158776" cy="6624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00" b="1" i="0" u="none" strike="noStrike" kern="1200" cap="none" spc="0" normalizeH="0" baseline="0" noProof="0">
                  <a:ln>
                    <a:noFill/>
                  </a:ln>
                  <a:solidFill>
                    <a:srgbClr val="FFD966"/>
                  </a:solidFill>
                  <a:effectLst/>
                  <a:uLnTx/>
                  <a:uFillTx/>
                  <a:cs typeface="+mn-ea"/>
                  <a:sym typeface="+mn-lt"/>
                </a:rPr>
                <a:t>膨大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18468"/>
          <p:cNvGrpSpPr/>
          <p:nvPr/>
        </p:nvGrpSpPr>
        <p:grpSpPr bwMode="auto">
          <a:xfrm>
            <a:off x="9093200" y="2863850"/>
            <a:ext cx="1425575" cy="1109663"/>
            <a:chOff x="0" y="0"/>
            <a:chExt cx="1424940" cy="1110827"/>
          </a:xfrm>
        </p:grpSpPr>
        <p:pic>
          <p:nvPicPr>
            <p:cNvPr id="35" name="Picture 2" descr="苹果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24940" cy="1110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42"/>
            <p:cNvSpPr>
              <a:spLocks noChangeArrowheads="1"/>
            </p:cNvSpPr>
            <p:nvPr/>
          </p:nvSpPr>
          <p:spPr bwMode="auto">
            <a:xfrm>
              <a:off x="143933" y="209394"/>
              <a:ext cx="1158776" cy="6624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00" b="1" i="0" u="none" strike="noStrike" kern="1200" cap="none" spc="0" normalizeH="0" baseline="0" noProof="0">
                  <a:ln>
                    <a:noFill/>
                  </a:ln>
                  <a:solidFill>
                    <a:srgbClr val="FFD966"/>
                  </a:solidFill>
                  <a:effectLst/>
                  <a:uLnTx/>
                  <a:uFillTx/>
                  <a:cs typeface="+mn-ea"/>
                  <a:sym typeface="+mn-lt"/>
                </a:rPr>
                <a:t>敏捷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7" name="组合 11277"/>
          <p:cNvGrpSpPr/>
          <p:nvPr/>
        </p:nvGrpSpPr>
        <p:grpSpPr bwMode="auto">
          <a:xfrm rot="5400000">
            <a:off x="-36675" y="2884483"/>
            <a:ext cx="2676525" cy="983298"/>
            <a:chOff x="0" y="0"/>
            <a:chExt cx="4216" cy="1547"/>
          </a:xfrm>
        </p:grpSpPr>
        <p:sp>
          <p:nvSpPr>
            <p:cNvPr id="38" name="椭圆 11279"/>
            <p:cNvSpPr>
              <a:spLocks noChangeArrowheads="1"/>
            </p:cNvSpPr>
            <p:nvPr/>
          </p:nvSpPr>
          <p:spPr bwMode="auto">
            <a:xfrm>
              <a:off x="0" y="0"/>
              <a:ext cx="4216" cy="154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矩形 16"/>
            <p:cNvSpPr>
              <a:spLocks noChangeArrowheads="1"/>
            </p:cNvSpPr>
            <p:nvPr/>
          </p:nvSpPr>
          <p:spPr bwMode="auto">
            <a:xfrm>
              <a:off x="738" y="0"/>
              <a:ext cx="2909" cy="12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vert270"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摘果子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0.01667 0.507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09271 0.5018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2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05105 0.522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1667 0.3296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0.09792 0.340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0375 0.333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2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00885 0.453056 " pathEditMode="relative" rAng="0" ptsTypes="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98333 0.298704 " pathEditMode="relative" rAng="0" ptsTypes="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48437 0.487685 " pathEditMode="relative" rAng="0" ptsTypes="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34167 0.360648 " pathEditMode="relative" rAng="0" ptsTypes=""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10"/>
          <p:cNvSpPr>
            <a:spLocks noChangeArrowheads="1"/>
          </p:cNvSpPr>
          <p:nvPr/>
        </p:nvSpPr>
        <p:spPr bwMode="auto">
          <a:xfrm>
            <a:off x="2695852" y="2161405"/>
            <a:ext cx="2739980" cy="778611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凌空翱翔</a:t>
            </a:r>
          </a:p>
        </p:txBody>
      </p:sp>
      <p:sp>
        <p:nvSpPr>
          <p:cNvPr id="5" name="TextBox 12"/>
          <p:cNvSpPr>
            <a:spLocks noChangeArrowheads="1"/>
          </p:cNvSpPr>
          <p:nvPr/>
        </p:nvSpPr>
        <p:spPr bwMode="auto">
          <a:xfrm>
            <a:off x="826806" y="4820624"/>
            <a:ext cx="6478073" cy="131792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造句：凌空翱翔在海面上的海燕，勇敢地搏击着海浪。</a:t>
            </a:r>
          </a:p>
        </p:txBody>
      </p:sp>
      <p:sp>
        <p:nvSpPr>
          <p:cNvPr id="6" name="矩形 10"/>
          <p:cNvSpPr>
            <a:spLocks noChangeArrowheads="1"/>
          </p:cNvSpPr>
          <p:nvPr/>
        </p:nvSpPr>
        <p:spPr bwMode="auto">
          <a:xfrm>
            <a:off x="850006" y="3130591"/>
            <a:ext cx="6259132" cy="13088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在高高的空中回旋低飞。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本文指恐龙的一支经过漫长的演化，能在空中低飞。</a:t>
            </a:r>
          </a:p>
        </p:txBody>
      </p:sp>
      <p:grpSp>
        <p:nvGrpSpPr>
          <p:cNvPr id="7" name="组合 14337"/>
          <p:cNvGrpSpPr/>
          <p:nvPr/>
        </p:nvGrpSpPr>
        <p:grpSpPr bwMode="auto">
          <a:xfrm>
            <a:off x="4784234" y="934099"/>
            <a:ext cx="2556724" cy="856065"/>
            <a:chOff x="0" y="0"/>
            <a:chExt cx="4714" cy="1547"/>
          </a:xfrm>
        </p:grpSpPr>
        <p:sp>
          <p:nvSpPr>
            <p:cNvPr id="8" name="椭圆 14339"/>
            <p:cNvSpPr>
              <a:spLocks noChangeArrowheads="1"/>
            </p:cNvSpPr>
            <p:nvPr/>
          </p:nvSpPr>
          <p:spPr bwMode="auto">
            <a:xfrm>
              <a:off x="0" y="0"/>
              <a:ext cx="4714" cy="154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 16"/>
            <p:cNvSpPr>
              <a:spLocks noChangeArrowheads="1"/>
            </p:cNvSpPr>
            <p:nvPr/>
          </p:nvSpPr>
          <p:spPr bwMode="auto">
            <a:xfrm>
              <a:off x="536" y="111"/>
              <a:ext cx="4111" cy="11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理解词语</a:t>
              </a:r>
            </a:p>
          </p:txBody>
        </p:sp>
      </p:grpSp>
      <p:pic>
        <p:nvPicPr>
          <p:cNvPr id="10" name="Picture 2" descr="http://attachments.gfan.com/forum/201501/29/120627zyjjhjtnhnjwh3j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7600" y="2897278"/>
            <a:ext cx="3084394" cy="3084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10"/>
          <p:cNvSpPr>
            <a:spLocks noChangeArrowheads="1"/>
          </p:cNvSpPr>
          <p:nvPr/>
        </p:nvSpPr>
        <p:spPr bwMode="auto">
          <a:xfrm>
            <a:off x="2949262" y="1927985"/>
            <a:ext cx="2739980" cy="778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五彩斑斓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532586" y="3362410"/>
            <a:ext cx="4790940" cy="6715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指颜色灿烂多彩。</a:t>
            </a:r>
          </a:p>
        </p:txBody>
      </p:sp>
      <p:sp>
        <p:nvSpPr>
          <p:cNvPr id="6" name="TextBox 12"/>
          <p:cNvSpPr>
            <a:spLocks noChangeArrowheads="1"/>
          </p:cNvSpPr>
          <p:nvPr/>
        </p:nvSpPr>
        <p:spPr bwMode="auto">
          <a:xfrm>
            <a:off x="927279" y="4491487"/>
            <a:ext cx="6478073" cy="1317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造句：天空中漂浮着五彩斑斓的气球，美丽极了。</a:t>
            </a:r>
          </a:p>
        </p:txBody>
      </p:sp>
      <p:pic>
        <p:nvPicPr>
          <p:cNvPr id="7" name="Picture 4" descr="http://p2.so.qhmsg.com/t01bd05108b2c7a1790.jpg"/>
          <p:cNvPicPr>
            <a:picLocks noChangeAspect="1" noChangeArrowheads="1"/>
          </p:cNvPicPr>
          <p:nvPr/>
        </p:nvPicPr>
        <p:blipFill>
          <a:blip r:embed="rId3" cstate="print"/>
          <a:srcRect r="704" b="5910"/>
          <a:stretch>
            <a:fillRect/>
          </a:stretch>
        </p:blipFill>
        <p:spPr bwMode="auto">
          <a:xfrm>
            <a:off x="8474396" y="1927985"/>
            <a:ext cx="2809134" cy="2661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919436" y="1235982"/>
            <a:ext cx="5559425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+mn-ea"/>
                <a:sym typeface="+mn-lt"/>
              </a:rPr>
              <a:t>说说课文向我们介绍了什么？</a:t>
            </a:r>
          </a:p>
        </p:txBody>
      </p:sp>
      <p:grpSp>
        <p:nvGrpSpPr>
          <p:cNvPr id="5" name="组合 23557"/>
          <p:cNvGrpSpPr/>
          <p:nvPr/>
        </p:nvGrpSpPr>
        <p:grpSpPr bwMode="auto">
          <a:xfrm>
            <a:off x="4079649" y="1902732"/>
            <a:ext cx="7329487" cy="4122738"/>
            <a:chOff x="0" y="0"/>
            <a:chExt cx="11544" cy="6494"/>
          </a:xfrm>
        </p:grpSpPr>
        <p:pic>
          <p:nvPicPr>
            <p:cNvPr id="6" name="图片 2355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1545" cy="6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文本框 23559"/>
            <p:cNvSpPr txBox="1">
              <a:spLocks noChangeArrowheads="1"/>
            </p:cNvSpPr>
            <p:nvPr/>
          </p:nvSpPr>
          <p:spPr bwMode="auto">
            <a:xfrm>
              <a:off x="1347" y="1120"/>
              <a:ext cx="9378" cy="40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cs typeface="+mn-ea"/>
                  <a:sym typeface="+mn-lt"/>
                </a:rPr>
                <a:t>在中生代时期，恐龙的一支经过漫长的演化，最终变成了凌空翱翔的鸟儿。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3819525"/>
            <a:ext cx="315277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grpSp>
        <p:nvGrpSpPr>
          <p:cNvPr id="4" name="组合 14337"/>
          <p:cNvGrpSpPr/>
          <p:nvPr/>
        </p:nvGrpSpPr>
        <p:grpSpPr bwMode="auto">
          <a:xfrm>
            <a:off x="5858147" y="1108075"/>
            <a:ext cx="3909060" cy="855994"/>
            <a:chOff x="0" y="0"/>
            <a:chExt cx="4714" cy="1547"/>
          </a:xfrm>
        </p:grpSpPr>
        <p:sp>
          <p:nvSpPr>
            <p:cNvPr id="5" name="椭圆 14339"/>
            <p:cNvSpPr>
              <a:spLocks noChangeArrowheads="1"/>
            </p:cNvSpPr>
            <p:nvPr/>
          </p:nvSpPr>
          <p:spPr bwMode="auto">
            <a:xfrm>
              <a:off x="0" y="0"/>
              <a:ext cx="4714" cy="154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矩形 16"/>
            <p:cNvSpPr>
              <a:spLocks noChangeArrowheads="1"/>
            </p:cNvSpPr>
            <p:nvPr/>
          </p:nvSpPr>
          <p:spPr bwMode="auto">
            <a:xfrm>
              <a:off x="474" y="245"/>
              <a:ext cx="4049" cy="10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读第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、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2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自然段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992392" y="1964055"/>
            <a:ext cx="8388350" cy="3990340"/>
            <a:chOff x="3021" y="3093"/>
            <a:chExt cx="13210" cy="6284"/>
          </a:xfrm>
        </p:grpSpPr>
        <p:sp>
          <p:nvSpPr>
            <p:cNvPr id="8" name="双波形 7"/>
            <p:cNvSpPr/>
            <p:nvPr/>
          </p:nvSpPr>
          <p:spPr>
            <a:xfrm>
              <a:off x="3021" y="7162"/>
              <a:ext cx="13210" cy="2215"/>
            </a:xfrm>
            <a:prstGeom prst="doubleWave">
              <a:avLst/>
            </a:prstGeom>
            <a:solidFill>
              <a:srgbClr val="00B0F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 19"/>
            <p:cNvSpPr/>
            <p:nvPr/>
          </p:nvSpPr>
          <p:spPr>
            <a:xfrm>
              <a:off x="3151" y="7616"/>
              <a:ext cx="12951" cy="11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思考：句中划线的词能删去吗？为什么？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723" y="3093"/>
              <a:ext cx="10400" cy="39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在中生代时期，恐龙的</a:t>
              </a:r>
              <a:r>
                <a:rPr kumimoji="0" lang="zh-CN" altLang="en-US" sz="36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一支</a:t>
              </a: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经过</a:t>
              </a:r>
              <a:r>
                <a:rPr kumimoji="0" lang="zh-CN" altLang="en-US" sz="36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漫长的演化</a:t>
              </a: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，最终变成了凌空翱翔的鸟儿。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3819525"/>
            <a:ext cx="315277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3819525"/>
            <a:ext cx="3152775" cy="3038475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4264433" y="3065151"/>
            <a:ext cx="6708775" cy="754374"/>
          </a:xfrm>
          <a:prstGeom prst="rect">
            <a:avLst/>
          </a:prstGeom>
          <a:noFill/>
          <a:ln w="9525" cap="flat" cmpd="sng">
            <a:solidFill>
              <a:srgbClr val="843C0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作者运用了什么说明方法？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22890" y="4265301"/>
            <a:ext cx="635063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运用了作比较的说明方法。把恐龙和鸟类作比较。</a:t>
            </a:r>
          </a:p>
        </p:txBody>
      </p:sp>
      <p:grpSp>
        <p:nvGrpSpPr>
          <p:cNvPr id="13" name="组合 14337"/>
          <p:cNvGrpSpPr/>
          <p:nvPr/>
        </p:nvGrpSpPr>
        <p:grpSpPr bwMode="auto">
          <a:xfrm>
            <a:off x="6190070" y="1786261"/>
            <a:ext cx="2423795" cy="855980"/>
            <a:chOff x="0" y="0"/>
            <a:chExt cx="4714" cy="1547"/>
          </a:xfrm>
        </p:grpSpPr>
        <p:sp>
          <p:nvSpPr>
            <p:cNvPr id="14" name="椭圆 14339"/>
            <p:cNvSpPr>
              <a:spLocks noChangeArrowheads="1"/>
            </p:cNvSpPr>
            <p:nvPr/>
          </p:nvSpPr>
          <p:spPr bwMode="auto">
            <a:xfrm>
              <a:off x="0" y="0"/>
              <a:ext cx="4714" cy="154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16"/>
            <p:cNvSpPr>
              <a:spLocks noChangeArrowheads="1"/>
            </p:cNvSpPr>
            <p:nvPr/>
          </p:nvSpPr>
          <p:spPr bwMode="auto">
            <a:xfrm>
              <a:off x="474" y="245"/>
              <a:ext cx="3767" cy="10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交流讨论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11976" b="161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74846" y="618402"/>
            <a:ext cx="10842308" cy="5621196"/>
          </a:xfrm>
          <a:prstGeom prst="rect">
            <a:avLst/>
          </a:prstGeom>
          <a:solidFill>
            <a:srgbClr val="616142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456255" y="2150310"/>
            <a:ext cx="7279489" cy="3039933"/>
            <a:chOff x="6908038" y="1801761"/>
            <a:chExt cx="5755185" cy="2477316"/>
          </a:xfrm>
        </p:grpSpPr>
        <p:grpSp>
          <p:nvGrpSpPr>
            <p:cNvPr id="22" name="组合 21"/>
            <p:cNvGrpSpPr/>
            <p:nvPr/>
          </p:nvGrpSpPr>
          <p:grpSpPr>
            <a:xfrm>
              <a:off x="6908038" y="1801761"/>
              <a:ext cx="2594670" cy="747352"/>
              <a:chOff x="360" y="260"/>
              <a:chExt cx="4989" cy="1437"/>
            </a:xfrm>
          </p:grpSpPr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360" y="260"/>
                <a:ext cx="1437" cy="1437"/>
              </a:xfrm>
              <a:prstGeom prst="ellipse">
                <a:avLst/>
              </a:prstGeom>
            </p:spPr>
          </p:pic>
          <p:sp>
            <p:nvSpPr>
              <p:cNvPr id="40" name="文本框 39"/>
              <p:cNvSpPr txBox="1"/>
              <p:nvPr/>
            </p:nvSpPr>
            <p:spPr>
              <a:xfrm>
                <a:off x="983" y="615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壹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1797" y="557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课前导读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6908038" y="2666743"/>
              <a:ext cx="2594670" cy="747352"/>
              <a:chOff x="360" y="260"/>
              <a:chExt cx="4989" cy="1437"/>
            </a:xfrm>
          </p:grpSpPr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360" y="260"/>
                <a:ext cx="1437" cy="1437"/>
              </a:xfrm>
              <a:prstGeom prst="ellipse">
                <a:avLst/>
              </a:prstGeom>
            </p:spPr>
          </p:pic>
          <p:sp>
            <p:nvSpPr>
              <p:cNvPr id="37" name="文本框 36"/>
              <p:cNvSpPr txBox="1"/>
              <p:nvPr/>
            </p:nvSpPr>
            <p:spPr>
              <a:xfrm>
                <a:off x="983" y="615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贰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1797" y="538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字词揭秘</a:t>
                </a: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6908038" y="3531725"/>
              <a:ext cx="2594670" cy="747352"/>
              <a:chOff x="360" y="260"/>
              <a:chExt cx="4989" cy="143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360" y="260"/>
                <a:ext cx="1437" cy="1437"/>
              </a:xfrm>
              <a:prstGeom prst="ellipse">
                <a:avLst/>
              </a:prstGeom>
            </p:spPr>
          </p:pic>
          <p:sp>
            <p:nvSpPr>
              <p:cNvPr id="34" name="文本框 33"/>
              <p:cNvSpPr txBox="1"/>
              <p:nvPr/>
            </p:nvSpPr>
            <p:spPr>
              <a:xfrm>
                <a:off x="983" y="615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叁</a:t>
                </a: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797" y="538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课文讲解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0068553" y="1811399"/>
              <a:ext cx="2594670" cy="747352"/>
              <a:chOff x="6437" y="-4711"/>
              <a:chExt cx="4989" cy="1437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6437" y="-4711"/>
                <a:ext cx="1437" cy="1437"/>
              </a:xfrm>
              <a:prstGeom prst="ellipse">
                <a:avLst/>
              </a:prstGeom>
            </p:spPr>
          </p:pic>
          <p:sp>
            <p:nvSpPr>
              <p:cNvPr id="31" name="文本框 30"/>
              <p:cNvSpPr txBox="1"/>
              <p:nvPr/>
            </p:nvSpPr>
            <p:spPr>
              <a:xfrm>
                <a:off x="7060" y="-4356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肆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7874" y="-4433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课堂小结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0068553" y="2676380"/>
              <a:ext cx="2594670" cy="747352"/>
              <a:chOff x="6437" y="-4711"/>
              <a:chExt cx="4989" cy="1437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6437" y="-4711"/>
                <a:ext cx="1437" cy="1437"/>
              </a:xfrm>
              <a:prstGeom prst="ellipse">
                <a:avLst/>
              </a:prstGeom>
            </p:spPr>
          </p:pic>
          <p:sp>
            <p:nvSpPr>
              <p:cNvPr id="28" name="文本框 27"/>
              <p:cNvSpPr txBox="1"/>
              <p:nvPr/>
            </p:nvSpPr>
            <p:spPr>
              <a:xfrm>
                <a:off x="7060" y="-4356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伍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7874" y="-4433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课堂练习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107" y="2614853"/>
            <a:ext cx="3051156" cy="1718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r="513" b="4920"/>
          <a:stretch>
            <a:fillRect/>
          </a:stretch>
        </p:blipFill>
        <p:spPr>
          <a:xfrm>
            <a:off x="1664477" y="2545948"/>
            <a:ext cx="2408112" cy="1771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6" name="组合 15"/>
          <p:cNvGrpSpPr/>
          <p:nvPr/>
        </p:nvGrpSpPr>
        <p:grpSpPr>
          <a:xfrm>
            <a:off x="1042263" y="5066263"/>
            <a:ext cx="4003675" cy="1092200"/>
            <a:chOff x="2098" y="7691"/>
            <a:chExt cx="6304" cy="1720"/>
          </a:xfrm>
          <a:noFill/>
        </p:grpSpPr>
        <p:sp>
          <p:nvSpPr>
            <p:cNvPr id="17" name="对角圆角矩形 14"/>
            <p:cNvSpPr/>
            <p:nvPr/>
          </p:nvSpPr>
          <p:spPr>
            <a:xfrm>
              <a:off x="2098" y="7691"/>
              <a:ext cx="6304" cy="1720"/>
            </a:xfrm>
            <a:prstGeom prst="round2Diag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7"/>
            <p:cNvSpPr txBox="1"/>
            <p:nvPr/>
          </p:nvSpPr>
          <p:spPr>
            <a:xfrm>
              <a:off x="2974" y="7800"/>
              <a:ext cx="5095" cy="1501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凶猛  笨重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迟钝 茹毛饮血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89940" y="5066263"/>
            <a:ext cx="4103688" cy="1092200"/>
            <a:chOff x="10836" y="7691"/>
            <a:chExt cx="6462" cy="1720"/>
          </a:xfrm>
          <a:noFill/>
        </p:grpSpPr>
        <p:sp>
          <p:nvSpPr>
            <p:cNvPr id="20" name="文本框 8"/>
            <p:cNvSpPr txBox="1"/>
            <p:nvPr/>
          </p:nvSpPr>
          <p:spPr>
            <a:xfrm>
              <a:off x="10836" y="7800"/>
              <a:ext cx="6463" cy="1501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轻灵  敏捷    轻盈  五彩斑斓     凌空翱翔</a:t>
              </a:r>
            </a:p>
          </p:txBody>
        </p:sp>
        <p:sp>
          <p:nvSpPr>
            <p:cNvPr id="21" name="对角圆角矩形 16"/>
            <p:cNvSpPr/>
            <p:nvPr/>
          </p:nvSpPr>
          <p:spPr>
            <a:xfrm>
              <a:off x="10836" y="7691"/>
              <a:ext cx="6304" cy="1720"/>
            </a:xfrm>
            <a:prstGeom prst="round2Diag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213453" y="2833687"/>
            <a:ext cx="3497262" cy="1190625"/>
            <a:chOff x="7093" y="3627"/>
            <a:chExt cx="5507" cy="1876"/>
          </a:xfrm>
        </p:grpSpPr>
        <p:sp>
          <p:nvSpPr>
            <p:cNvPr id="23" name="椭圆 22"/>
            <p:cNvSpPr/>
            <p:nvPr/>
          </p:nvSpPr>
          <p:spPr>
            <a:xfrm>
              <a:off x="7093" y="3627"/>
              <a:ext cx="5340" cy="187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TextBox 5"/>
            <p:cNvSpPr txBox="1"/>
            <p:nvPr/>
          </p:nvSpPr>
          <p:spPr>
            <a:xfrm>
              <a:off x="7100" y="4009"/>
              <a:ext cx="5500" cy="1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似乎毫不相干</a:t>
              </a:r>
            </a:p>
          </p:txBody>
        </p:sp>
      </p:grpSp>
      <p:grpSp>
        <p:nvGrpSpPr>
          <p:cNvPr id="25" name="组合 14337"/>
          <p:cNvGrpSpPr/>
          <p:nvPr/>
        </p:nvGrpSpPr>
        <p:grpSpPr bwMode="auto">
          <a:xfrm>
            <a:off x="4697005" y="1519554"/>
            <a:ext cx="2315845" cy="565302"/>
            <a:chOff x="0" y="0"/>
            <a:chExt cx="4714" cy="1547"/>
          </a:xfrm>
        </p:grpSpPr>
        <p:sp>
          <p:nvSpPr>
            <p:cNvPr id="26" name="椭圆 14339"/>
            <p:cNvSpPr>
              <a:spLocks noChangeArrowheads="1"/>
            </p:cNvSpPr>
            <p:nvPr/>
          </p:nvSpPr>
          <p:spPr bwMode="auto">
            <a:xfrm>
              <a:off x="0" y="0"/>
              <a:ext cx="4714" cy="154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矩形 16"/>
            <p:cNvSpPr>
              <a:spLocks noChangeArrowheads="1"/>
            </p:cNvSpPr>
            <p:nvPr/>
          </p:nvSpPr>
          <p:spPr bwMode="auto">
            <a:xfrm>
              <a:off x="584" y="0"/>
              <a:ext cx="3767" cy="14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展示交流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</a:p>
        </p:txBody>
      </p:sp>
      <p:pic>
        <p:nvPicPr>
          <p:cNvPr id="2" name="图片 245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833" y="1829820"/>
            <a:ext cx="10721975" cy="412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670502" y="2716088"/>
            <a:ext cx="8096251" cy="235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《飞向蓝天的恐龙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是一篇科普文章。主要向人们介绍了科学家根据研究提出的一种假说：鸟类很可能是一种小型恐龙的后裔。二十世纪末，我国科学家在辽西首次发现了保存有羽毛印痕的恐龙化石，为人们想象恐龙飞向蓝天、变为鸟类的演化过程提供了证据。课文中生动的描绘激发了同学们无穷的想象，准确的描写向我们展示了科学的推断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</a:p>
        </p:txBody>
      </p:sp>
      <p:sp>
        <p:nvSpPr>
          <p:cNvPr id="5" name="TextBox 16"/>
          <p:cNvSpPr>
            <a:spLocks noChangeArrowheads="1"/>
          </p:cNvSpPr>
          <p:nvPr/>
        </p:nvSpPr>
        <p:spPr bwMode="auto">
          <a:xfrm>
            <a:off x="1638300" y="4652963"/>
            <a:ext cx="3570288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凌（      ）翱翔</a:t>
            </a:r>
          </a:p>
        </p:txBody>
      </p:sp>
      <p:sp>
        <p:nvSpPr>
          <p:cNvPr id="6" name="TextBox 22"/>
          <p:cNvSpPr>
            <a:spLocks noChangeArrowheads="1"/>
          </p:cNvSpPr>
          <p:nvPr/>
        </p:nvSpPr>
        <p:spPr bwMode="auto">
          <a:xfrm>
            <a:off x="2636323" y="4652963"/>
            <a:ext cx="1049338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空</a:t>
            </a:r>
          </a:p>
        </p:txBody>
      </p:sp>
      <p:sp>
        <p:nvSpPr>
          <p:cNvPr id="7" name="TextBox 11"/>
          <p:cNvSpPr>
            <a:spLocks noChangeArrowheads="1"/>
          </p:cNvSpPr>
          <p:nvPr/>
        </p:nvSpPr>
        <p:spPr bwMode="auto">
          <a:xfrm>
            <a:off x="1287205" y="2574925"/>
            <a:ext cx="357028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）彩斑斓</a:t>
            </a:r>
          </a:p>
        </p:txBody>
      </p:sp>
      <p:sp>
        <p:nvSpPr>
          <p:cNvPr id="8" name="TextBox 12"/>
          <p:cNvSpPr>
            <a:spLocks noChangeArrowheads="1"/>
          </p:cNvSpPr>
          <p:nvPr/>
        </p:nvSpPr>
        <p:spPr bwMode="auto">
          <a:xfrm>
            <a:off x="6399213" y="2574925"/>
            <a:ext cx="3378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欣喜（      ）狂</a:t>
            </a:r>
          </a:p>
        </p:txBody>
      </p:sp>
      <p:sp>
        <p:nvSpPr>
          <p:cNvPr id="9" name="TextBox 14"/>
          <p:cNvSpPr>
            <a:spLocks noChangeArrowheads="1"/>
          </p:cNvSpPr>
          <p:nvPr/>
        </p:nvSpPr>
        <p:spPr bwMode="auto">
          <a:xfrm>
            <a:off x="1689100" y="3695700"/>
            <a:ext cx="38354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形态（       ）异</a:t>
            </a:r>
          </a:p>
        </p:txBody>
      </p:sp>
      <p:sp>
        <p:nvSpPr>
          <p:cNvPr id="10" name="TextBox 15"/>
          <p:cNvSpPr>
            <a:spLocks noChangeArrowheads="1"/>
          </p:cNvSpPr>
          <p:nvPr/>
        </p:nvSpPr>
        <p:spPr bwMode="auto">
          <a:xfrm>
            <a:off x="6384925" y="3668713"/>
            <a:ext cx="347662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茹毛（       ）血</a:t>
            </a:r>
          </a:p>
        </p:txBody>
      </p:sp>
      <p:sp>
        <p:nvSpPr>
          <p:cNvPr id="11" name="TextBox 17"/>
          <p:cNvSpPr>
            <a:spLocks noChangeArrowheads="1"/>
          </p:cNvSpPr>
          <p:nvPr/>
        </p:nvSpPr>
        <p:spPr bwMode="auto">
          <a:xfrm>
            <a:off x="6294438" y="4587875"/>
            <a:ext cx="347662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天之（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）子</a:t>
            </a:r>
          </a:p>
        </p:txBody>
      </p:sp>
      <p:sp>
        <p:nvSpPr>
          <p:cNvPr id="12" name="TextBox 18"/>
          <p:cNvSpPr>
            <a:spLocks noChangeArrowheads="1"/>
          </p:cNvSpPr>
          <p:nvPr/>
        </p:nvSpPr>
        <p:spPr bwMode="auto">
          <a:xfrm>
            <a:off x="3188463" y="3657933"/>
            <a:ext cx="630237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各</a:t>
            </a:r>
          </a:p>
        </p:txBody>
      </p:sp>
      <p:sp>
        <p:nvSpPr>
          <p:cNvPr id="13" name="TextBox 19"/>
          <p:cNvSpPr>
            <a:spLocks noChangeArrowheads="1"/>
          </p:cNvSpPr>
          <p:nvPr/>
        </p:nvSpPr>
        <p:spPr bwMode="auto">
          <a:xfrm>
            <a:off x="7867337" y="3668713"/>
            <a:ext cx="55245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饮</a:t>
            </a:r>
          </a:p>
        </p:txBody>
      </p:sp>
      <p:sp>
        <p:nvSpPr>
          <p:cNvPr id="14" name="TextBox 20"/>
          <p:cNvSpPr>
            <a:spLocks noChangeArrowheads="1"/>
          </p:cNvSpPr>
          <p:nvPr/>
        </p:nvSpPr>
        <p:spPr bwMode="auto">
          <a:xfrm>
            <a:off x="1855530" y="2574925"/>
            <a:ext cx="94456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五</a:t>
            </a:r>
          </a:p>
        </p:txBody>
      </p:sp>
      <p:sp>
        <p:nvSpPr>
          <p:cNvPr id="15" name="TextBox 21"/>
          <p:cNvSpPr>
            <a:spLocks noChangeArrowheads="1"/>
          </p:cNvSpPr>
          <p:nvPr/>
        </p:nvSpPr>
        <p:spPr bwMode="auto">
          <a:xfrm>
            <a:off x="7822172" y="2587804"/>
            <a:ext cx="7937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若</a:t>
            </a: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7727636" y="4600754"/>
            <a:ext cx="72866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骄</a:t>
            </a:r>
          </a:p>
        </p:txBody>
      </p:sp>
      <p:sp>
        <p:nvSpPr>
          <p:cNvPr id="17" name="对角圆角矩形 3"/>
          <p:cNvSpPr/>
          <p:nvPr/>
        </p:nvSpPr>
        <p:spPr>
          <a:xfrm>
            <a:off x="1025525" y="1939925"/>
            <a:ext cx="8836025" cy="4135438"/>
          </a:xfrm>
          <a:prstGeom prst="round2DiagRect">
            <a:avLst/>
          </a:prstGeom>
          <a:noFill/>
          <a:ln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4337"/>
          <p:cNvGrpSpPr/>
          <p:nvPr/>
        </p:nvGrpSpPr>
        <p:grpSpPr bwMode="auto">
          <a:xfrm>
            <a:off x="4694141" y="934099"/>
            <a:ext cx="2440814" cy="856065"/>
            <a:chOff x="-174" y="0"/>
            <a:chExt cx="4714" cy="1547"/>
          </a:xfrm>
        </p:grpSpPr>
        <p:sp>
          <p:nvSpPr>
            <p:cNvPr id="19" name="椭圆 14339"/>
            <p:cNvSpPr>
              <a:spLocks noChangeArrowheads="1"/>
            </p:cNvSpPr>
            <p:nvPr/>
          </p:nvSpPr>
          <p:spPr bwMode="auto">
            <a:xfrm>
              <a:off x="-174" y="0"/>
              <a:ext cx="4714" cy="154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587" y="314"/>
              <a:ext cx="3853" cy="9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补充词语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6" grpId="0" bldLvl="0"/>
      <p:bldP spid="7" grpId="0" bldLvl="0"/>
      <p:bldP spid="8" grpId="0" bldLvl="0"/>
      <p:bldP spid="9" grpId="0" bldLvl="0"/>
      <p:bldP spid="10" grpId="0" bldLvl="0"/>
      <p:bldP spid="11" grpId="0" bldLvl="0"/>
      <p:bldP spid="12" grpId="0" bldLvl="0"/>
      <p:bldP spid="13" grpId="0" bldLvl="0"/>
      <p:bldP spid="14" grpId="0" bldLvl="0"/>
      <p:bldP spid="15" grpId="0" bldLvl="0"/>
      <p:bldP spid="16" grpId="0" bldLvl="0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课后作业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81401" y="2338959"/>
            <a:ext cx="659667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反应慢，不灵活。（          ）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907159" y="3245757"/>
            <a:ext cx="646843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动作等迅速灵敏。（         ）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976137" y="4215720"/>
            <a:ext cx="10461120" cy="1668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用来描绘原始人不会用火，连毛带血地生吃禽兽的生活。（               ）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745673" y="2368932"/>
            <a:ext cx="92204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迟钝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745672" y="3290382"/>
            <a:ext cx="92204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敏捷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656481" y="5227275"/>
            <a:ext cx="165942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茹毛饮血</a:t>
            </a:r>
          </a:p>
        </p:txBody>
      </p:sp>
      <p:grpSp>
        <p:nvGrpSpPr>
          <p:cNvPr id="10" name="组合 14337"/>
          <p:cNvGrpSpPr/>
          <p:nvPr/>
        </p:nvGrpSpPr>
        <p:grpSpPr bwMode="auto">
          <a:xfrm>
            <a:off x="3274748" y="1195356"/>
            <a:ext cx="3265062" cy="856065"/>
            <a:chOff x="0" y="0"/>
            <a:chExt cx="4714" cy="1547"/>
          </a:xfrm>
        </p:grpSpPr>
        <p:sp>
          <p:nvSpPr>
            <p:cNvPr id="11" name="椭圆 14339"/>
            <p:cNvSpPr>
              <a:spLocks noChangeArrowheads="1"/>
            </p:cNvSpPr>
            <p:nvPr/>
          </p:nvSpPr>
          <p:spPr bwMode="auto">
            <a:xfrm>
              <a:off x="0" y="0"/>
              <a:ext cx="4714" cy="154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289" y="314"/>
              <a:ext cx="4172" cy="9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根据意思写词语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课后作业</a:t>
            </a:r>
          </a:p>
        </p:txBody>
      </p:sp>
      <p:sp>
        <p:nvSpPr>
          <p:cNvPr id="4" name="对角圆角矩形 10"/>
          <p:cNvSpPr/>
          <p:nvPr/>
        </p:nvSpPr>
        <p:spPr>
          <a:xfrm>
            <a:off x="1265596" y="1857062"/>
            <a:ext cx="8837612" cy="4135438"/>
          </a:xfrm>
          <a:prstGeom prst="round2DiagRect">
            <a:avLst/>
          </a:prstGeom>
          <a:noFill/>
          <a:ln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20"/>
          <p:cNvSpPr>
            <a:spLocks noChangeArrowheads="1"/>
          </p:cNvSpPr>
          <p:nvPr/>
        </p:nvSpPr>
        <p:spPr bwMode="auto">
          <a:xfrm>
            <a:off x="2965450" y="2646363"/>
            <a:ext cx="1257300" cy="6893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开辟</a:t>
            </a:r>
          </a:p>
        </p:txBody>
      </p:sp>
      <p:sp>
        <p:nvSpPr>
          <p:cNvPr id="6" name="矩形 20"/>
          <p:cNvSpPr>
            <a:spLocks noChangeArrowheads="1"/>
          </p:cNvSpPr>
          <p:nvPr/>
        </p:nvSpPr>
        <p:spPr bwMode="auto">
          <a:xfrm>
            <a:off x="2965450" y="4229100"/>
            <a:ext cx="1257300" cy="6893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躲避</a:t>
            </a:r>
          </a:p>
        </p:txBody>
      </p:sp>
      <p:sp>
        <p:nvSpPr>
          <p:cNvPr id="7" name="矩形 20"/>
          <p:cNvSpPr>
            <a:spLocks noChangeArrowheads="1"/>
          </p:cNvSpPr>
          <p:nvPr/>
        </p:nvSpPr>
        <p:spPr bwMode="auto">
          <a:xfrm>
            <a:off x="7013575" y="2646363"/>
            <a:ext cx="1709738" cy="6893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敌害</a:t>
            </a:r>
          </a:p>
        </p:txBody>
      </p:sp>
      <p:sp>
        <p:nvSpPr>
          <p:cNvPr id="8" name="矩形 20"/>
          <p:cNvSpPr>
            <a:spLocks noChangeArrowheads="1"/>
          </p:cNvSpPr>
          <p:nvPr/>
        </p:nvSpPr>
        <p:spPr bwMode="auto">
          <a:xfrm>
            <a:off x="6973888" y="3459163"/>
            <a:ext cx="1423987" cy="6893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天地</a:t>
            </a:r>
          </a:p>
        </p:txBody>
      </p:sp>
      <p:sp>
        <p:nvSpPr>
          <p:cNvPr id="9" name="矩形 20"/>
          <p:cNvSpPr>
            <a:spLocks noChangeArrowheads="1"/>
          </p:cNvSpPr>
          <p:nvPr/>
        </p:nvSpPr>
        <p:spPr bwMode="auto">
          <a:xfrm>
            <a:off x="6973888" y="4244975"/>
            <a:ext cx="1330325" cy="6893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身体</a:t>
            </a:r>
          </a:p>
        </p:txBody>
      </p:sp>
      <p:cxnSp>
        <p:nvCxnSpPr>
          <p:cNvPr id="10" name="直接连接符 9"/>
          <p:cNvCxnSpPr>
            <a:stCxn id="6" idx="3"/>
            <a:endCxn id="7" idx="1"/>
          </p:cNvCxnSpPr>
          <p:nvPr/>
        </p:nvCxnSpPr>
        <p:spPr>
          <a:xfrm flipV="1">
            <a:off x="4222750" y="2991041"/>
            <a:ext cx="2790825" cy="158273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13" idx="3"/>
            <a:endCxn id="9" idx="1"/>
          </p:cNvCxnSpPr>
          <p:nvPr/>
        </p:nvCxnSpPr>
        <p:spPr>
          <a:xfrm>
            <a:off x="4229100" y="3791744"/>
            <a:ext cx="2744788" cy="79790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5" idx="3"/>
            <a:endCxn id="8" idx="1"/>
          </p:cNvCxnSpPr>
          <p:nvPr/>
        </p:nvCxnSpPr>
        <p:spPr>
          <a:xfrm>
            <a:off x="4222750" y="2991041"/>
            <a:ext cx="2751138" cy="812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4"/>
          <p:cNvSpPr txBox="1"/>
          <p:nvPr/>
        </p:nvSpPr>
        <p:spPr>
          <a:xfrm>
            <a:off x="2943225" y="3468688"/>
            <a:ext cx="12858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支撑</a:t>
            </a:r>
          </a:p>
        </p:txBody>
      </p:sp>
      <p:grpSp>
        <p:nvGrpSpPr>
          <p:cNvPr id="14" name="组合 14337"/>
          <p:cNvGrpSpPr/>
          <p:nvPr/>
        </p:nvGrpSpPr>
        <p:grpSpPr bwMode="auto">
          <a:xfrm>
            <a:off x="4784234" y="934099"/>
            <a:ext cx="1986821" cy="856065"/>
            <a:chOff x="0" y="0"/>
            <a:chExt cx="4737" cy="1547"/>
          </a:xfrm>
        </p:grpSpPr>
        <p:sp>
          <p:nvSpPr>
            <p:cNvPr id="15" name="椭圆 14339"/>
            <p:cNvSpPr>
              <a:spLocks noChangeArrowheads="1"/>
            </p:cNvSpPr>
            <p:nvPr/>
          </p:nvSpPr>
          <p:spPr bwMode="auto">
            <a:xfrm>
              <a:off x="0" y="0"/>
              <a:ext cx="4714" cy="154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565" y="314"/>
              <a:ext cx="4172" cy="9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cs typeface="+mn-ea"/>
                  <a:sym typeface="+mn-lt"/>
                </a:rPr>
                <a:t>连一连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6" grpId="0"/>
      <p:bldP spid="7" grpId="0"/>
      <p:bldP spid="8" grpId="0"/>
      <p:bldP spid="9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11976" b="161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74846" y="618402"/>
            <a:ext cx="10842308" cy="5621196"/>
          </a:xfrm>
          <a:prstGeom prst="rect">
            <a:avLst/>
          </a:prstGeom>
          <a:solidFill>
            <a:srgbClr val="616142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866901" y="1764809"/>
            <a:ext cx="9135396" cy="2388698"/>
            <a:chOff x="-785373" y="2478673"/>
            <a:chExt cx="7824878" cy="2388698"/>
          </a:xfrm>
        </p:grpSpPr>
        <p:sp>
          <p:nvSpPr>
            <p:cNvPr id="14" name="文本框 13"/>
            <p:cNvSpPr txBox="1"/>
            <p:nvPr/>
          </p:nvSpPr>
          <p:spPr>
            <a:xfrm>
              <a:off x="-785373" y="2478673"/>
              <a:ext cx="782487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8000" b="1" dirty="0">
                  <a:solidFill>
                    <a:schemeClr val="bg1"/>
                  </a:solidFill>
                  <a:cs typeface="+mn-ea"/>
                  <a:sym typeface="+mn-lt"/>
                </a:rPr>
                <a:t>感谢各位的聆听</a:t>
              </a:r>
              <a:endPara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flipH="1">
            <a:off x="5201010" y="4971364"/>
            <a:ext cx="2467179" cy="321642"/>
            <a:chOff x="10185400" y="5731858"/>
            <a:chExt cx="1384360" cy="321642"/>
          </a:xfrm>
        </p:grpSpPr>
        <p:sp>
          <p:nvSpPr>
            <p:cNvPr id="19" name="矩形 18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文本框 3080"/>
          <p:cNvSpPr>
            <a:spLocks noChangeArrowheads="1"/>
          </p:cNvSpPr>
          <p:nvPr/>
        </p:nvSpPr>
        <p:spPr bwMode="auto">
          <a:xfrm>
            <a:off x="2278872" y="5322363"/>
            <a:ext cx="1781175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恐龙</a:t>
            </a:r>
          </a:p>
        </p:txBody>
      </p:sp>
      <p:sp>
        <p:nvSpPr>
          <p:cNvPr id="5" name="文本框 3081"/>
          <p:cNvSpPr>
            <a:spLocks noChangeArrowheads="1"/>
          </p:cNvSpPr>
          <p:nvPr/>
        </p:nvSpPr>
        <p:spPr bwMode="auto">
          <a:xfrm>
            <a:off x="8135128" y="5322363"/>
            <a:ext cx="1778000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大雁</a:t>
            </a:r>
          </a:p>
        </p:txBody>
      </p:sp>
      <p:sp>
        <p:nvSpPr>
          <p:cNvPr id="6" name="文本框 3079"/>
          <p:cNvSpPr>
            <a:spLocks noChangeArrowheads="1"/>
          </p:cNvSpPr>
          <p:nvPr/>
        </p:nvSpPr>
        <p:spPr bwMode="auto">
          <a:xfrm>
            <a:off x="1008605" y="1254791"/>
            <a:ext cx="4965053" cy="50013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你知道这两种动物是什么吗？</a:t>
            </a:r>
          </a:p>
        </p:txBody>
      </p:sp>
      <p:pic>
        <p:nvPicPr>
          <p:cNvPr id="7" name="Picture 4" descr="https://dpic.tiankong.com/bp/52/QJ6183314038.jpg?x-oss-process=style/show_794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2160" y="2470139"/>
            <a:ext cx="2382176" cy="2382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0" descr="http://photocdn.sohu.com/20150603/mp17556531_1433323135786_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3335" y="2470139"/>
            <a:ext cx="3439522" cy="2382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pic>
        <p:nvPicPr>
          <p:cNvPr id="9" name="Picture 2" descr="http://img1.qq.com/kid/pics/7219/7219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1900" y="1855451"/>
            <a:ext cx="3307308" cy="3756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9"/>
          <p:cNvSpPr/>
          <p:nvPr/>
        </p:nvSpPr>
        <p:spPr>
          <a:xfrm>
            <a:off x="1327604" y="2038902"/>
            <a:ext cx="6321426" cy="3697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1966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年，在我国辽西地区大约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1.25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亿年前沉积的岩石当中发现了一种叫做“中华龙鸟”的小型肉食性恐龙化石标本。我国科学家发现，这一种恐龙身体上覆盖着一层“毛”状皮肤衍生物。这是历史上第一次在非鸟类的动物身体上发现羽毛，这一发现为“鸟类起源于恐龙的假说”提供了强有力的证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作者简介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1146630" y="2117539"/>
            <a:ext cx="10095282" cy="294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徐星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1969.7——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）男，汉族，新疆伊犁人，理学博士，中国科学院古脊椎动物与古人类研究所研究员，民盟中科院副主委，英国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皇家学会学报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生物辑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中国地质学报英文版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编委。主要从事中生代爬行动物化石及地层学研究。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椭圆 9221"/>
          <p:cNvSpPr>
            <a:spLocks noChangeArrowheads="1"/>
          </p:cNvSpPr>
          <p:nvPr/>
        </p:nvSpPr>
        <p:spPr bwMode="auto">
          <a:xfrm>
            <a:off x="1148020" y="3133246"/>
            <a:ext cx="1906073" cy="1150657"/>
          </a:xfrm>
          <a:prstGeom prst="ellipse">
            <a:avLst/>
          </a:prstGeom>
          <a:solidFill>
            <a:srgbClr val="61614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16"/>
          <p:cNvSpPr>
            <a:spLocks noChangeArrowheads="1"/>
          </p:cNvSpPr>
          <p:nvPr/>
        </p:nvSpPr>
        <p:spPr bwMode="auto">
          <a:xfrm>
            <a:off x="1316276" y="3373973"/>
            <a:ext cx="160813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6" name="矩形 25"/>
          <p:cNvSpPr>
            <a:spLocks noChangeArrowheads="1"/>
          </p:cNvSpPr>
          <p:nvPr/>
        </p:nvSpPr>
        <p:spPr bwMode="auto">
          <a:xfrm>
            <a:off x="3824288" y="1845582"/>
            <a:ext cx="2051050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 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dùn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</a:p>
        </p:txBody>
      </p:sp>
      <p:sp>
        <p:nvSpPr>
          <p:cNvPr id="8" name="TextBox 48"/>
          <p:cNvSpPr>
            <a:spLocks noChangeArrowheads="1"/>
          </p:cNvSpPr>
          <p:nvPr/>
        </p:nvSpPr>
        <p:spPr bwMode="auto">
          <a:xfrm>
            <a:off x="4224338" y="2461532"/>
            <a:ext cx="1871662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钝</a:t>
            </a:r>
          </a:p>
        </p:txBody>
      </p:sp>
      <p:sp>
        <p:nvSpPr>
          <p:cNvPr id="9" name="矩形 30"/>
          <p:cNvSpPr>
            <a:spLocks noChangeArrowheads="1"/>
          </p:cNvSpPr>
          <p:nvPr/>
        </p:nvSpPr>
        <p:spPr bwMode="auto">
          <a:xfrm>
            <a:off x="8902700" y="1836057"/>
            <a:ext cx="2017713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miáo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31"/>
          <p:cNvSpPr>
            <a:spLocks noChangeArrowheads="1"/>
          </p:cNvSpPr>
          <p:nvPr/>
        </p:nvSpPr>
        <p:spPr bwMode="auto">
          <a:xfrm>
            <a:off x="9169400" y="2478995"/>
            <a:ext cx="187325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描</a:t>
            </a:r>
          </a:p>
        </p:txBody>
      </p:sp>
      <p:sp>
        <p:nvSpPr>
          <p:cNvPr id="11" name="TextBox 35"/>
          <p:cNvSpPr>
            <a:spLocks noChangeArrowheads="1"/>
          </p:cNvSpPr>
          <p:nvPr/>
        </p:nvSpPr>
        <p:spPr bwMode="auto">
          <a:xfrm>
            <a:off x="9890125" y="2477407"/>
            <a:ext cx="1146175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绘</a:t>
            </a:r>
          </a:p>
        </p:txBody>
      </p:sp>
      <p:sp>
        <p:nvSpPr>
          <p:cNvPr id="12" name="TextBox 17"/>
          <p:cNvSpPr>
            <a:spLocks noChangeArrowheads="1"/>
          </p:cNvSpPr>
          <p:nvPr/>
        </p:nvSpPr>
        <p:spPr bwMode="auto">
          <a:xfrm>
            <a:off x="3571875" y="2493282"/>
            <a:ext cx="81624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迟</a:t>
            </a:r>
          </a:p>
        </p:txBody>
      </p:sp>
      <p:sp>
        <p:nvSpPr>
          <p:cNvPr id="13" name="矩形 18"/>
          <p:cNvSpPr>
            <a:spLocks noChangeArrowheads="1"/>
          </p:cNvSpPr>
          <p:nvPr/>
        </p:nvSpPr>
        <p:spPr bwMode="auto">
          <a:xfrm>
            <a:off x="6815138" y="1897970"/>
            <a:ext cx="1720850" cy="684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jǐn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9"/>
          <p:cNvSpPr>
            <a:spLocks noChangeArrowheads="1"/>
          </p:cNvSpPr>
          <p:nvPr/>
        </p:nvSpPr>
        <p:spPr bwMode="auto">
          <a:xfrm>
            <a:off x="6773863" y="2569482"/>
            <a:ext cx="81624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仅</a:t>
            </a:r>
          </a:p>
        </p:txBody>
      </p:sp>
      <p:sp>
        <p:nvSpPr>
          <p:cNvPr id="15" name="TextBox 20"/>
          <p:cNvSpPr>
            <a:spLocks noChangeArrowheads="1"/>
          </p:cNvSpPr>
          <p:nvPr/>
        </p:nvSpPr>
        <p:spPr bwMode="auto">
          <a:xfrm>
            <a:off x="6105682" y="2569482"/>
            <a:ext cx="693737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不</a:t>
            </a:r>
          </a:p>
        </p:txBody>
      </p:sp>
      <p:sp>
        <p:nvSpPr>
          <p:cNvPr id="16" name="矩形 21"/>
          <p:cNvSpPr>
            <a:spLocks noChangeArrowheads="1"/>
          </p:cNvSpPr>
          <p:nvPr/>
        </p:nvSpPr>
        <p:spPr bwMode="auto">
          <a:xfrm>
            <a:off x="3660775" y="3826782"/>
            <a:ext cx="1425575" cy="684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suì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22"/>
          <p:cNvSpPr>
            <a:spLocks noChangeArrowheads="1"/>
          </p:cNvSpPr>
          <p:nvPr/>
        </p:nvSpPr>
        <p:spPr bwMode="auto">
          <a:xfrm>
            <a:off x="3660775" y="4503057"/>
            <a:ext cx="81624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隧</a:t>
            </a:r>
          </a:p>
        </p:txBody>
      </p:sp>
      <p:sp>
        <p:nvSpPr>
          <p:cNvPr id="18" name="TextBox 23"/>
          <p:cNvSpPr>
            <a:spLocks noChangeArrowheads="1"/>
          </p:cNvSpPr>
          <p:nvPr/>
        </p:nvSpPr>
        <p:spPr bwMode="auto">
          <a:xfrm>
            <a:off x="4197350" y="4503057"/>
            <a:ext cx="7112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道</a:t>
            </a:r>
          </a:p>
        </p:txBody>
      </p:sp>
      <p:sp>
        <p:nvSpPr>
          <p:cNvPr id="19" name="矩形 24"/>
          <p:cNvSpPr>
            <a:spLocks noChangeArrowheads="1"/>
          </p:cNvSpPr>
          <p:nvPr/>
        </p:nvSpPr>
        <p:spPr bwMode="auto">
          <a:xfrm>
            <a:off x="7167563" y="3852182"/>
            <a:ext cx="1414462" cy="684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yǎn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26"/>
          <p:cNvSpPr>
            <a:spLocks noChangeArrowheads="1"/>
          </p:cNvSpPr>
          <p:nvPr/>
        </p:nvSpPr>
        <p:spPr bwMode="auto">
          <a:xfrm>
            <a:off x="6415088" y="4564970"/>
            <a:ext cx="81624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繁</a:t>
            </a:r>
          </a:p>
        </p:txBody>
      </p:sp>
      <p:sp>
        <p:nvSpPr>
          <p:cNvPr id="21" name="TextBox 27"/>
          <p:cNvSpPr>
            <a:spLocks noChangeArrowheads="1"/>
          </p:cNvSpPr>
          <p:nvPr/>
        </p:nvSpPr>
        <p:spPr bwMode="auto">
          <a:xfrm>
            <a:off x="7253288" y="4563382"/>
            <a:ext cx="7112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衍</a:t>
            </a:r>
          </a:p>
        </p:txBody>
      </p:sp>
      <p:sp>
        <p:nvSpPr>
          <p:cNvPr id="22" name="矩形 28"/>
          <p:cNvSpPr>
            <a:spLocks noChangeArrowheads="1"/>
          </p:cNvSpPr>
          <p:nvPr/>
        </p:nvSpPr>
        <p:spPr bwMode="auto">
          <a:xfrm>
            <a:off x="9545638" y="3952930"/>
            <a:ext cx="1776412" cy="684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dūn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29"/>
          <p:cNvSpPr>
            <a:spLocks noChangeArrowheads="1"/>
          </p:cNvSpPr>
          <p:nvPr/>
        </p:nvSpPr>
        <p:spPr bwMode="auto">
          <a:xfrm>
            <a:off x="9080500" y="4550682"/>
            <a:ext cx="81624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八</a:t>
            </a:r>
          </a:p>
        </p:txBody>
      </p:sp>
      <p:sp>
        <p:nvSpPr>
          <p:cNvPr id="24" name="TextBox 36"/>
          <p:cNvSpPr>
            <a:spLocks noChangeArrowheads="1"/>
          </p:cNvSpPr>
          <p:nvPr/>
        </p:nvSpPr>
        <p:spPr bwMode="auto">
          <a:xfrm>
            <a:off x="9637713" y="4550682"/>
            <a:ext cx="7112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/>
      <p:bldP spid="8" grpId="0" bldLvl="0"/>
      <p:bldP spid="9" grpId="0" bldLvl="0"/>
      <p:bldP spid="10" grpId="0" bldLvl="0"/>
      <p:bldP spid="11" grpId="0" bldLvl="0"/>
      <p:bldP spid="12" grpId="0" bldLvl="0"/>
      <p:bldP spid="13" grpId="0" bldLvl="0"/>
      <p:bldP spid="14" grpId="0" bldLvl="0"/>
      <p:bldP spid="15" grpId="0" bldLvl="0"/>
      <p:bldP spid="16" grpId="0" bldLvl="0"/>
      <p:bldP spid="17" grpId="0" bldLvl="0"/>
      <p:bldP spid="18" grpId="0" bldLvl="0"/>
      <p:bldP spid="19" grpId="0" bldLvl="0"/>
      <p:bldP spid="20" grpId="0" bldLvl="0"/>
      <p:bldP spid="21" grpId="0" bldLvl="0"/>
      <p:bldP spid="22" grpId="0" bldLvl="0"/>
      <p:bldP spid="23" grpId="0" bldLvl="0"/>
      <p:bldP spid="24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矩形 9"/>
          <p:cNvSpPr>
            <a:spLocks noChangeArrowheads="1"/>
          </p:cNvSpPr>
          <p:nvPr/>
        </p:nvSpPr>
        <p:spPr bwMode="auto">
          <a:xfrm>
            <a:off x="5644470" y="3723368"/>
            <a:ext cx="1243012" cy="617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qī</a:t>
            </a:r>
          </a:p>
        </p:txBody>
      </p:sp>
      <p:sp>
        <p:nvSpPr>
          <p:cNvPr id="5" name="TextBox 10"/>
          <p:cNvSpPr>
            <a:spLocks noChangeArrowheads="1"/>
          </p:cNvSpPr>
          <p:nvPr/>
        </p:nvSpPr>
        <p:spPr bwMode="auto">
          <a:xfrm>
            <a:off x="6202512" y="4365026"/>
            <a:ext cx="764953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息</a:t>
            </a:r>
          </a:p>
        </p:txBody>
      </p:sp>
      <p:sp>
        <p:nvSpPr>
          <p:cNvPr id="6" name="TextBox 11"/>
          <p:cNvSpPr>
            <a:spLocks noChangeArrowheads="1"/>
          </p:cNvSpPr>
          <p:nvPr/>
        </p:nvSpPr>
        <p:spPr bwMode="auto">
          <a:xfrm>
            <a:off x="5595257" y="4385356"/>
            <a:ext cx="7112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栖</a:t>
            </a:r>
          </a:p>
        </p:txBody>
      </p:sp>
      <p:sp>
        <p:nvSpPr>
          <p:cNvPr id="7" name="矩形 12"/>
          <p:cNvSpPr>
            <a:spLocks noChangeArrowheads="1"/>
          </p:cNvSpPr>
          <p:nvPr/>
        </p:nvSpPr>
        <p:spPr bwMode="auto">
          <a:xfrm>
            <a:off x="7862209" y="3774168"/>
            <a:ext cx="1169987" cy="6232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pì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13"/>
          <p:cNvSpPr>
            <a:spLocks noChangeArrowheads="1"/>
          </p:cNvSpPr>
          <p:nvPr/>
        </p:nvSpPr>
        <p:spPr bwMode="auto">
          <a:xfrm>
            <a:off x="7111320" y="4385356"/>
            <a:ext cx="764953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开</a:t>
            </a:r>
          </a:p>
        </p:txBody>
      </p:sp>
      <p:sp>
        <p:nvSpPr>
          <p:cNvPr id="9" name="TextBox 14"/>
          <p:cNvSpPr>
            <a:spLocks noChangeArrowheads="1"/>
          </p:cNvSpPr>
          <p:nvPr/>
        </p:nvSpPr>
        <p:spPr bwMode="auto">
          <a:xfrm>
            <a:off x="7716158" y="4385356"/>
            <a:ext cx="7112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辟</a:t>
            </a:r>
          </a:p>
        </p:txBody>
      </p:sp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9390970" y="3747181"/>
            <a:ext cx="1662112" cy="617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zhǎn</a:t>
            </a:r>
          </a:p>
        </p:txBody>
      </p:sp>
      <p:sp>
        <p:nvSpPr>
          <p:cNvPr id="11" name="TextBox 16"/>
          <p:cNvSpPr>
            <a:spLocks noChangeArrowheads="1"/>
          </p:cNvSpPr>
          <p:nvPr/>
        </p:nvSpPr>
        <p:spPr bwMode="auto">
          <a:xfrm>
            <a:off x="9444491" y="4417106"/>
            <a:ext cx="764953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崭</a:t>
            </a:r>
          </a:p>
        </p:txBody>
      </p:sp>
      <p:sp>
        <p:nvSpPr>
          <p:cNvPr id="12" name="TextBox 17"/>
          <p:cNvSpPr>
            <a:spLocks noChangeArrowheads="1"/>
          </p:cNvSpPr>
          <p:nvPr/>
        </p:nvSpPr>
        <p:spPr bwMode="auto">
          <a:xfrm>
            <a:off x="10129157" y="4417106"/>
            <a:ext cx="7112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新</a:t>
            </a:r>
          </a:p>
        </p:txBody>
      </p:sp>
      <p:sp>
        <p:nvSpPr>
          <p:cNvPr id="13" name="TextBox 18"/>
          <p:cNvSpPr>
            <a:spLocks noChangeArrowheads="1"/>
          </p:cNvSpPr>
          <p:nvPr/>
        </p:nvSpPr>
        <p:spPr bwMode="auto">
          <a:xfrm>
            <a:off x="2909207" y="2364468"/>
            <a:ext cx="764953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公</a:t>
            </a:r>
          </a:p>
        </p:txBody>
      </p:sp>
      <p:sp>
        <p:nvSpPr>
          <p:cNvPr id="14" name="TextBox 19"/>
          <p:cNvSpPr>
            <a:spLocks noChangeArrowheads="1"/>
          </p:cNvSpPr>
          <p:nvPr/>
        </p:nvSpPr>
        <p:spPr bwMode="auto">
          <a:xfrm>
            <a:off x="3555065" y="2377168"/>
            <a:ext cx="7112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斤</a:t>
            </a:r>
          </a:p>
        </p:txBody>
      </p:sp>
      <p:sp>
        <p:nvSpPr>
          <p:cNvPr id="15" name="矩形 20"/>
          <p:cNvSpPr>
            <a:spLocks noChangeArrowheads="1"/>
          </p:cNvSpPr>
          <p:nvPr/>
        </p:nvSpPr>
        <p:spPr bwMode="auto">
          <a:xfrm>
            <a:off x="3555065" y="1672318"/>
            <a:ext cx="1479550" cy="617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jīn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21"/>
          <p:cNvSpPr>
            <a:spLocks noChangeArrowheads="1"/>
          </p:cNvSpPr>
          <p:nvPr/>
        </p:nvSpPr>
        <p:spPr bwMode="auto">
          <a:xfrm>
            <a:off x="6292170" y="1672318"/>
            <a:ext cx="1135062" cy="617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lú</a:t>
            </a:r>
          </a:p>
        </p:txBody>
      </p:sp>
      <p:sp>
        <p:nvSpPr>
          <p:cNvPr id="17" name="TextBox 22"/>
          <p:cNvSpPr>
            <a:spLocks noChangeArrowheads="1"/>
          </p:cNvSpPr>
          <p:nvPr/>
        </p:nvSpPr>
        <p:spPr bwMode="auto">
          <a:xfrm>
            <a:off x="5583884" y="2286681"/>
            <a:ext cx="764953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脑</a:t>
            </a:r>
          </a:p>
        </p:txBody>
      </p:sp>
      <p:sp>
        <p:nvSpPr>
          <p:cNvPr id="18" name="TextBox 23"/>
          <p:cNvSpPr>
            <a:spLocks noChangeArrowheads="1"/>
          </p:cNvSpPr>
          <p:nvPr/>
        </p:nvSpPr>
        <p:spPr bwMode="auto">
          <a:xfrm>
            <a:off x="6235020" y="2297793"/>
            <a:ext cx="7112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颅</a:t>
            </a:r>
          </a:p>
        </p:txBody>
      </p:sp>
      <p:sp>
        <p:nvSpPr>
          <p:cNvPr id="19" name="矩形 24"/>
          <p:cNvSpPr>
            <a:spLocks noChangeArrowheads="1"/>
          </p:cNvSpPr>
          <p:nvPr/>
        </p:nvSpPr>
        <p:spPr bwMode="auto">
          <a:xfrm>
            <a:off x="8948057" y="1631682"/>
            <a:ext cx="1892300" cy="6232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péng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25"/>
          <p:cNvSpPr>
            <a:spLocks noChangeArrowheads="1"/>
          </p:cNvSpPr>
          <p:nvPr/>
        </p:nvSpPr>
        <p:spPr bwMode="auto">
          <a:xfrm>
            <a:off x="9109982" y="2337481"/>
            <a:ext cx="210185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膨</a:t>
            </a:r>
          </a:p>
        </p:txBody>
      </p:sp>
      <p:sp>
        <p:nvSpPr>
          <p:cNvPr id="21" name="TextBox 26"/>
          <p:cNvSpPr>
            <a:spLocks noChangeArrowheads="1"/>
          </p:cNvSpPr>
          <p:nvPr/>
        </p:nvSpPr>
        <p:spPr bwMode="auto">
          <a:xfrm>
            <a:off x="9970407" y="2307318"/>
            <a:ext cx="7112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大</a:t>
            </a:r>
          </a:p>
        </p:txBody>
      </p:sp>
      <p:sp>
        <p:nvSpPr>
          <p:cNvPr id="22" name="矩形 27"/>
          <p:cNvSpPr>
            <a:spLocks noChangeArrowheads="1"/>
          </p:cNvSpPr>
          <p:nvPr/>
        </p:nvSpPr>
        <p:spPr bwMode="auto">
          <a:xfrm>
            <a:off x="3705003" y="3802743"/>
            <a:ext cx="1363662" cy="617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jié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28"/>
          <p:cNvSpPr>
            <a:spLocks noChangeArrowheads="1"/>
          </p:cNvSpPr>
          <p:nvPr/>
        </p:nvSpPr>
        <p:spPr bwMode="auto">
          <a:xfrm>
            <a:off x="3002869" y="4464731"/>
            <a:ext cx="764953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敏</a:t>
            </a:r>
          </a:p>
        </p:txBody>
      </p:sp>
      <p:sp>
        <p:nvSpPr>
          <p:cNvPr id="24" name="TextBox 29"/>
          <p:cNvSpPr>
            <a:spLocks noChangeArrowheads="1"/>
          </p:cNvSpPr>
          <p:nvPr/>
        </p:nvSpPr>
        <p:spPr bwMode="auto">
          <a:xfrm>
            <a:off x="3654239" y="4464731"/>
            <a:ext cx="7112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捷</a:t>
            </a:r>
          </a:p>
        </p:txBody>
      </p:sp>
      <p:sp>
        <p:nvSpPr>
          <p:cNvPr id="25" name="椭圆 9221"/>
          <p:cNvSpPr>
            <a:spLocks noChangeArrowheads="1"/>
          </p:cNvSpPr>
          <p:nvPr/>
        </p:nvSpPr>
        <p:spPr bwMode="auto">
          <a:xfrm>
            <a:off x="1154192" y="3017132"/>
            <a:ext cx="1906073" cy="1150657"/>
          </a:xfrm>
          <a:prstGeom prst="ellipse">
            <a:avLst/>
          </a:prstGeom>
          <a:solidFill>
            <a:srgbClr val="61614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16"/>
          <p:cNvSpPr>
            <a:spLocks noChangeArrowheads="1"/>
          </p:cNvSpPr>
          <p:nvPr/>
        </p:nvSpPr>
        <p:spPr bwMode="auto">
          <a:xfrm>
            <a:off x="1322448" y="3257859"/>
            <a:ext cx="160813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0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/>
      <p:bldP spid="6" grpId="0" bldLvl="0"/>
      <p:bldP spid="7" grpId="0" bldLvl="0"/>
      <p:bldP spid="8" grpId="0" bldLvl="0"/>
      <p:bldP spid="9" grpId="0" bldLvl="0"/>
      <p:bldP spid="10" grpId="0" bldLvl="0"/>
      <p:bldP spid="11" grpId="0" bldLvl="0"/>
      <p:bldP spid="12" grpId="0" bldLvl="0"/>
      <p:bldP spid="13" grpId="0" bldLvl="0"/>
      <p:bldP spid="14" grpId="0" bldLvl="0"/>
      <p:bldP spid="15" grpId="0" bldLvl="0"/>
      <p:bldP spid="16" grpId="0" bldLvl="0"/>
      <p:bldP spid="17" grpId="0" bldLvl="0"/>
      <p:bldP spid="18" grpId="0" bldLvl="0"/>
      <p:bldP spid="19" grpId="0" bldLvl="0"/>
      <p:bldP spid="20" grpId="0" bldLvl="0"/>
      <p:bldP spid="21" grpId="0" bldLvl="0"/>
      <p:bldP spid="22" grpId="0" bldLvl="0"/>
      <p:bldP spid="23" grpId="0" bldLvl="0"/>
      <p:bldP spid="24" grpId="0" bldLvl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64"/>
          <p:cNvSpPr>
            <a:spLocks noChangeArrowheads="1"/>
          </p:cNvSpPr>
          <p:nvPr/>
        </p:nvSpPr>
        <p:spPr bwMode="auto">
          <a:xfrm>
            <a:off x="1263650" y="2773363"/>
            <a:ext cx="854075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笨</a:t>
            </a:r>
          </a:p>
        </p:txBody>
      </p:sp>
      <p:sp>
        <p:nvSpPr>
          <p:cNvPr id="5" name="文本框 64"/>
          <p:cNvSpPr>
            <a:spLocks noChangeArrowheads="1"/>
          </p:cNvSpPr>
          <p:nvPr/>
        </p:nvSpPr>
        <p:spPr bwMode="auto">
          <a:xfrm>
            <a:off x="3557588" y="2727325"/>
            <a:ext cx="1403350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钝</a:t>
            </a:r>
          </a:p>
        </p:txBody>
      </p:sp>
      <p:sp>
        <p:nvSpPr>
          <p:cNvPr id="6" name="文本框 64"/>
          <p:cNvSpPr>
            <a:spLocks noChangeArrowheads="1"/>
          </p:cNvSpPr>
          <p:nvPr/>
        </p:nvSpPr>
        <p:spPr bwMode="auto">
          <a:xfrm>
            <a:off x="5197475" y="2716213"/>
            <a:ext cx="1325563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谈</a:t>
            </a:r>
          </a:p>
        </p:txBody>
      </p:sp>
      <p:sp>
        <p:nvSpPr>
          <p:cNvPr id="7" name="文本框 64"/>
          <p:cNvSpPr>
            <a:spLocks noChangeArrowheads="1"/>
          </p:cNvSpPr>
          <p:nvPr/>
        </p:nvSpPr>
        <p:spPr bwMode="auto">
          <a:xfrm>
            <a:off x="7226300" y="2709863"/>
            <a:ext cx="1171575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鸽</a:t>
            </a:r>
          </a:p>
        </p:txBody>
      </p:sp>
      <p:sp>
        <p:nvSpPr>
          <p:cNvPr id="8" name="文本框 64"/>
          <p:cNvSpPr>
            <a:spLocks noChangeArrowheads="1"/>
          </p:cNvSpPr>
          <p:nvPr/>
        </p:nvSpPr>
        <p:spPr bwMode="auto">
          <a:xfrm>
            <a:off x="5340350" y="4805363"/>
            <a:ext cx="831850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隧</a:t>
            </a:r>
          </a:p>
        </p:txBody>
      </p:sp>
      <p:sp>
        <p:nvSpPr>
          <p:cNvPr id="9" name="文本框 64"/>
          <p:cNvSpPr>
            <a:spLocks noChangeArrowheads="1"/>
          </p:cNvSpPr>
          <p:nvPr/>
        </p:nvSpPr>
        <p:spPr bwMode="auto">
          <a:xfrm>
            <a:off x="7242175" y="4729163"/>
            <a:ext cx="892175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态</a:t>
            </a:r>
          </a:p>
        </p:txBody>
      </p:sp>
      <p:sp>
        <p:nvSpPr>
          <p:cNvPr id="10" name="文本框 64"/>
          <p:cNvSpPr>
            <a:spLocks noChangeArrowheads="1"/>
          </p:cNvSpPr>
          <p:nvPr/>
        </p:nvSpPr>
        <p:spPr bwMode="auto">
          <a:xfrm>
            <a:off x="9240838" y="4729163"/>
            <a:ext cx="1252537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吨</a:t>
            </a:r>
          </a:p>
        </p:txBody>
      </p:sp>
      <p:grpSp>
        <p:nvGrpSpPr>
          <p:cNvPr id="11" name="组合 12298"/>
          <p:cNvGrpSpPr/>
          <p:nvPr/>
        </p:nvGrpSpPr>
        <p:grpSpPr bwMode="auto">
          <a:xfrm>
            <a:off x="6927850" y="2511425"/>
            <a:ext cx="1462723" cy="1352550"/>
            <a:chOff x="0" y="0"/>
            <a:chExt cx="2302" cy="2129"/>
          </a:xfrm>
        </p:grpSpPr>
        <p:sp>
          <p:nvSpPr>
            <p:cNvPr id="12" name="矩形 1"/>
            <p:cNvSpPr>
              <a:spLocks noChangeArrowheads="1"/>
            </p:cNvSpPr>
            <p:nvPr/>
          </p:nvSpPr>
          <p:spPr bwMode="auto">
            <a:xfrm>
              <a:off x="25" y="0"/>
              <a:ext cx="2277" cy="209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直接连接符 4"/>
            <p:cNvSpPr>
              <a:spLocks noChangeShapeType="1"/>
            </p:cNvSpPr>
            <p:nvPr/>
          </p:nvSpPr>
          <p:spPr bwMode="auto">
            <a:xfrm>
              <a:off x="0" y="1007"/>
              <a:ext cx="227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直接连接符 6"/>
            <p:cNvSpPr>
              <a:spLocks noChangeShapeType="1"/>
            </p:cNvSpPr>
            <p:nvPr/>
          </p:nvSpPr>
          <p:spPr bwMode="auto">
            <a:xfrm>
              <a:off x="1139" y="33"/>
              <a:ext cx="2" cy="20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2302"/>
          <p:cNvGrpSpPr/>
          <p:nvPr/>
        </p:nvGrpSpPr>
        <p:grpSpPr bwMode="auto">
          <a:xfrm>
            <a:off x="5013325" y="4692650"/>
            <a:ext cx="1524000" cy="1327150"/>
            <a:chOff x="0" y="0"/>
            <a:chExt cx="2401" cy="2091"/>
          </a:xfrm>
        </p:grpSpPr>
        <p:sp>
          <p:nvSpPr>
            <p:cNvPr id="16" name="矩形 1"/>
            <p:cNvSpPr>
              <a:spLocks noChangeArrowheads="1"/>
            </p:cNvSpPr>
            <p:nvPr/>
          </p:nvSpPr>
          <p:spPr bwMode="auto">
            <a:xfrm>
              <a:off x="25" y="0"/>
              <a:ext cx="2376" cy="205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直接连接符 4"/>
            <p:cNvSpPr>
              <a:spLocks noChangeShapeType="1"/>
            </p:cNvSpPr>
            <p:nvPr/>
          </p:nvSpPr>
          <p:spPr bwMode="auto">
            <a:xfrm>
              <a:off x="0" y="989"/>
              <a:ext cx="237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直接连接符 6"/>
            <p:cNvSpPr>
              <a:spLocks noChangeShapeType="1"/>
            </p:cNvSpPr>
            <p:nvPr/>
          </p:nvSpPr>
          <p:spPr bwMode="auto">
            <a:xfrm>
              <a:off x="1189" y="33"/>
              <a:ext cx="2" cy="20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2306"/>
          <p:cNvGrpSpPr/>
          <p:nvPr/>
        </p:nvGrpSpPr>
        <p:grpSpPr bwMode="auto">
          <a:xfrm>
            <a:off x="6975475" y="4645025"/>
            <a:ext cx="1524000" cy="1327150"/>
            <a:chOff x="0" y="0"/>
            <a:chExt cx="2401" cy="2091"/>
          </a:xfrm>
        </p:grpSpPr>
        <p:sp>
          <p:nvSpPr>
            <p:cNvPr id="20" name="矩形 1"/>
            <p:cNvSpPr>
              <a:spLocks noChangeArrowheads="1"/>
            </p:cNvSpPr>
            <p:nvPr/>
          </p:nvSpPr>
          <p:spPr bwMode="auto">
            <a:xfrm>
              <a:off x="25" y="0"/>
              <a:ext cx="2376" cy="205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直接连接符 4"/>
            <p:cNvSpPr>
              <a:spLocks noChangeShapeType="1"/>
            </p:cNvSpPr>
            <p:nvPr/>
          </p:nvSpPr>
          <p:spPr bwMode="auto">
            <a:xfrm>
              <a:off x="0" y="989"/>
              <a:ext cx="237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直接连接符 6"/>
            <p:cNvSpPr>
              <a:spLocks noChangeShapeType="1"/>
            </p:cNvSpPr>
            <p:nvPr/>
          </p:nvSpPr>
          <p:spPr bwMode="auto">
            <a:xfrm>
              <a:off x="1189" y="33"/>
              <a:ext cx="2" cy="20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组合 12310"/>
          <p:cNvGrpSpPr/>
          <p:nvPr/>
        </p:nvGrpSpPr>
        <p:grpSpPr bwMode="auto">
          <a:xfrm>
            <a:off x="8978900" y="4565650"/>
            <a:ext cx="1509713" cy="1327150"/>
            <a:chOff x="0" y="0"/>
            <a:chExt cx="2376" cy="2091"/>
          </a:xfrm>
        </p:grpSpPr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0" y="0"/>
              <a:ext cx="2376" cy="205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直接连接符 4"/>
            <p:cNvSpPr>
              <a:spLocks noChangeShapeType="1"/>
            </p:cNvSpPr>
            <p:nvPr/>
          </p:nvSpPr>
          <p:spPr bwMode="auto">
            <a:xfrm>
              <a:off x="0" y="989"/>
              <a:ext cx="237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直接连接符 6"/>
            <p:cNvSpPr>
              <a:spLocks noChangeShapeType="1"/>
            </p:cNvSpPr>
            <p:nvPr/>
          </p:nvSpPr>
          <p:spPr bwMode="auto">
            <a:xfrm>
              <a:off x="1189" y="33"/>
              <a:ext cx="2" cy="20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组合 12314"/>
          <p:cNvGrpSpPr/>
          <p:nvPr/>
        </p:nvGrpSpPr>
        <p:grpSpPr bwMode="auto">
          <a:xfrm>
            <a:off x="5018088" y="2560638"/>
            <a:ext cx="1462722" cy="1352550"/>
            <a:chOff x="0" y="0"/>
            <a:chExt cx="2302" cy="2129"/>
          </a:xfrm>
        </p:grpSpPr>
        <p:sp>
          <p:nvSpPr>
            <p:cNvPr id="28" name="矩形 1"/>
            <p:cNvSpPr>
              <a:spLocks noChangeArrowheads="1"/>
            </p:cNvSpPr>
            <p:nvPr/>
          </p:nvSpPr>
          <p:spPr bwMode="auto">
            <a:xfrm>
              <a:off x="25" y="0"/>
              <a:ext cx="2277" cy="209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直接连接符 4"/>
            <p:cNvSpPr>
              <a:spLocks noChangeShapeType="1"/>
            </p:cNvSpPr>
            <p:nvPr/>
          </p:nvSpPr>
          <p:spPr bwMode="auto">
            <a:xfrm>
              <a:off x="0" y="1007"/>
              <a:ext cx="227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直接连接符 6"/>
            <p:cNvSpPr>
              <a:spLocks noChangeShapeType="1"/>
            </p:cNvSpPr>
            <p:nvPr/>
          </p:nvSpPr>
          <p:spPr bwMode="auto">
            <a:xfrm>
              <a:off x="1139" y="33"/>
              <a:ext cx="2" cy="20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组合 12318"/>
          <p:cNvGrpSpPr/>
          <p:nvPr/>
        </p:nvGrpSpPr>
        <p:grpSpPr bwMode="auto">
          <a:xfrm>
            <a:off x="3225800" y="2584450"/>
            <a:ext cx="1476375" cy="1352550"/>
            <a:chOff x="0" y="0"/>
            <a:chExt cx="2326" cy="2129"/>
          </a:xfrm>
        </p:grpSpPr>
        <p:sp>
          <p:nvSpPr>
            <p:cNvPr id="32" name="矩形 1"/>
            <p:cNvSpPr>
              <a:spLocks noChangeArrowheads="1"/>
            </p:cNvSpPr>
            <p:nvPr/>
          </p:nvSpPr>
          <p:spPr bwMode="auto">
            <a:xfrm>
              <a:off x="50" y="0"/>
              <a:ext cx="2277" cy="209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直接连接符 4"/>
            <p:cNvSpPr>
              <a:spLocks noChangeShapeType="1"/>
            </p:cNvSpPr>
            <p:nvPr/>
          </p:nvSpPr>
          <p:spPr bwMode="auto">
            <a:xfrm>
              <a:off x="0" y="1007"/>
              <a:ext cx="227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直接连接符 6"/>
            <p:cNvSpPr>
              <a:spLocks noChangeShapeType="1"/>
            </p:cNvSpPr>
            <p:nvPr/>
          </p:nvSpPr>
          <p:spPr bwMode="auto">
            <a:xfrm>
              <a:off x="1139" y="33"/>
              <a:ext cx="2" cy="20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组合 12322"/>
          <p:cNvGrpSpPr/>
          <p:nvPr/>
        </p:nvGrpSpPr>
        <p:grpSpPr bwMode="auto">
          <a:xfrm>
            <a:off x="966468" y="2590140"/>
            <a:ext cx="1476375" cy="1352550"/>
            <a:chOff x="0" y="0"/>
            <a:chExt cx="2326" cy="2129"/>
          </a:xfrm>
        </p:grpSpPr>
        <p:sp>
          <p:nvSpPr>
            <p:cNvPr id="36" name="矩形 1"/>
            <p:cNvSpPr>
              <a:spLocks noChangeArrowheads="1"/>
            </p:cNvSpPr>
            <p:nvPr/>
          </p:nvSpPr>
          <p:spPr bwMode="auto">
            <a:xfrm>
              <a:off x="50" y="0"/>
              <a:ext cx="2277" cy="209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直接连接符 4"/>
            <p:cNvSpPr>
              <a:spLocks noChangeShapeType="1"/>
            </p:cNvSpPr>
            <p:nvPr/>
          </p:nvSpPr>
          <p:spPr bwMode="auto">
            <a:xfrm>
              <a:off x="0" y="1007"/>
              <a:ext cx="227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直接连接符 6"/>
            <p:cNvSpPr>
              <a:spLocks noChangeShapeType="1"/>
            </p:cNvSpPr>
            <p:nvPr/>
          </p:nvSpPr>
          <p:spPr bwMode="auto">
            <a:xfrm>
              <a:off x="1139" y="33"/>
              <a:ext cx="2" cy="20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9" name="文本框 64"/>
          <p:cNvSpPr>
            <a:spLocks noChangeArrowheads="1"/>
          </p:cNvSpPr>
          <p:nvPr/>
        </p:nvSpPr>
        <p:spPr bwMode="auto">
          <a:xfrm>
            <a:off x="1220788" y="4873625"/>
            <a:ext cx="892175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末</a:t>
            </a:r>
          </a:p>
        </p:txBody>
      </p:sp>
      <p:grpSp>
        <p:nvGrpSpPr>
          <p:cNvPr id="40" name="组合 12327"/>
          <p:cNvGrpSpPr/>
          <p:nvPr/>
        </p:nvGrpSpPr>
        <p:grpSpPr bwMode="auto">
          <a:xfrm>
            <a:off x="927100" y="4692650"/>
            <a:ext cx="1524000" cy="1327150"/>
            <a:chOff x="0" y="0"/>
            <a:chExt cx="2401" cy="2091"/>
          </a:xfrm>
        </p:grpSpPr>
        <p:sp>
          <p:nvSpPr>
            <p:cNvPr id="41" name="矩形 1"/>
            <p:cNvSpPr>
              <a:spLocks noChangeArrowheads="1"/>
            </p:cNvSpPr>
            <p:nvPr/>
          </p:nvSpPr>
          <p:spPr bwMode="auto">
            <a:xfrm>
              <a:off x="25" y="0"/>
              <a:ext cx="2376" cy="205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直接连接符 4"/>
            <p:cNvSpPr>
              <a:spLocks noChangeShapeType="1"/>
            </p:cNvSpPr>
            <p:nvPr/>
          </p:nvSpPr>
          <p:spPr bwMode="auto">
            <a:xfrm>
              <a:off x="0" y="989"/>
              <a:ext cx="237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直接连接符 6"/>
            <p:cNvSpPr>
              <a:spLocks noChangeShapeType="1"/>
            </p:cNvSpPr>
            <p:nvPr/>
          </p:nvSpPr>
          <p:spPr bwMode="auto">
            <a:xfrm>
              <a:off x="1189" y="33"/>
              <a:ext cx="2" cy="20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TextBox 118"/>
          <p:cNvSpPr>
            <a:spLocks noChangeArrowheads="1"/>
          </p:cNvSpPr>
          <p:nvPr/>
        </p:nvSpPr>
        <p:spPr bwMode="auto">
          <a:xfrm>
            <a:off x="1338263" y="1711325"/>
            <a:ext cx="109517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bèn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TextBox 119"/>
          <p:cNvSpPr>
            <a:spLocks noChangeArrowheads="1"/>
          </p:cNvSpPr>
          <p:nvPr/>
        </p:nvSpPr>
        <p:spPr bwMode="auto">
          <a:xfrm>
            <a:off x="3629025" y="1714500"/>
            <a:ext cx="112242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dùn</a:t>
            </a:r>
          </a:p>
        </p:txBody>
      </p:sp>
      <p:sp>
        <p:nvSpPr>
          <p:cNvPr id="46" name="TextBox 120"/>
          <p:cNvSpPr>
            <a:spLocks noChangeArrowheads="1"/>
          </p:cNvSpPr>
          <p:nvPr/>
        </p:nvSpPr>
        <p:spPr bwMode="auto">
          <a:xfrm>
            <a:off x="5464175" y="1719263"/>
            <a:ext cx="954107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tán</a:t>
            </a:r>
          </a:p>
        </p:txBody>
      </p:sp>
      <p:sp>
        <p:nvSpPr>
          <p:cNvPr id="47" name="TextBox 123"/>
          <p:cNvSpPr>
            <a:spLocks noChangeArrowheads="1"/>
          </p:cNvSpPr>
          <p:nvPr/>
        </p:nvSpPr>
        <p:spPr bwMode="auto">
          <a:xfrm>
            <a:off x="7369175" y="1700213"/>
            <a:ext cx="78579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gē</a:t>
            </a:r>
          </a:p>
        </p:txBody>
      </p:sp>
      <p:sp>
        <p:nvSpPr>
          <p:cNvPr id="48" name="TextBox 127"/>
          <p:cNvSpPr>
            <a:spLocks noChangeArrowheads="1"/>
          </p:cNvSpPr>
          <p:nvPr/>
        </p:nvSpPr>
        <p:spPr bwMode="auto">
          <a:xfrm>
            <a:off x="1250950" y="3919538"/>
            <a:ext cx="954107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mò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TextBox 128"/>
          <p:cNvSpPr>
            <a:spLocks noChangeArrowheads="1"/>
          </p:cNvSpPr>
          <p:nvPr/>
        </p:nvSpPr>
        <p:spPr bwMode="auto">
          <a:xfrm>
            <a:off x="5359400" y="3903663"/>
            <a:ext cx="918841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suì</a:t>
            </a:r>
          </a:p>
        </p:txBody>
      </p:sp>
      <p:sp>
        <p:nvSpPr>
          <p:cNvPr id="50" name="TextBox 130"/>
          <p:cNvSpPr>
            <a:spLocks noChangeArrowheads="1"/>
          </p:cNvSpPr>
          <p:nvPr/>
        </p:nvSpPr>
        <p:spPr bwMode="auto">
          <a:xfrm>
            <a:off x="7256463" y="3871913"/>
            <a:ext cx="784189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tài</a:t>
            </a:r>
          </a:p>
        </p:txBody>
      </p:sp>
      <p:sp>
        <p:nvSpPr>
          <p:cNvPr id="51" name="TextBox 131"/>
          <p:cNvSpPr>
            <a:spLocks noChangeArrowheads="1"/>
          </p:cNvSpPr>
          <p:nvPr/>
        </p:nvSpPr>
        <p:spPr bwMode="auto">
          <a:xfrm>
            <a:off x="9167813" y="3824288"/>
            <a:ext cx="112242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dūn</a:t>
            </a:r>
          </a:p>
        </p:txBody>
      </p:sp>
      <p:sp>
        <p:nvSpPr>
          <p:cNvPr id="52" name="文本框 64"/>
          <p:cNvSpPr>
            <a:spLocks noChangeArrowheads="1"/>
          </p:cNvSpPr>
          <p:nvPr/>
        </p:nvSpPr>
        <p:spPr bwMode="auto">
          <a:xfrm>
            <a:off x="9191625" y="2622550"/>
            <a:ext cx="854075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毫</a:t>
            </a:r>
          </a:p>
        </p:txBody>
      </p:sp>
      <p:grpSp>
        <p:nvGrpSpPr>
          <p:cNvPr id="53" name="组合 12340"/>
          <p:cNvGrpSpPr/>
          <p:nvPr/>
        </p:nvGrpSpPr>
        <p:grpSpPr bwMode="auto">
          <a:xfrm>
            <a:off x="8963025" y="2465388"/>
            <a:ext cx="1461135" cy="1352550"/>
            <a:chOff x="0" y="0"/>
            <a:chExt cx="2302" cy="2129"/>
          </a:xfrm>
        </p:grpSpPr>
        <p:sp>
          <p:nvSpPr>
            <p:cNvPr id="54" name="矩形 1"/>
            <p:cNvSpPr>
              <a:spLocks noChangeArrowheads="1"/>
            </p:cNvSpPr>
            <p:nvPr/>
          </p:nvSpPr>
          <p:spPr bwMode="auto">
            <a:xfrm>
              <a:off x="25" y="0"/>
              <a:ext cx="2277" cy="209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直接连接符 4"/>
            <p:cNvSpPr>
              <a:spLocks noChangeShapeType="1"/>
            </p:cNvSpPr>
            <p:nvPr/>
          </p:nvSpPr>
          <p:spPr bwMode="auto">
            <a:xfrm>
              <a:off x="0" y="1007"/>
              <a:ext cx="227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直接连接符 6"/>
            <p:cNvSpPr>
              <a:spLocks noChangeShapeType="1"/>
            </p:cNvSpPr>
            <p:nvPr/>
          </p:nvSpPr>
          <p:spPr bwMode="auto">
            <a:xfrm>
              <a:off x="1139" y="33"/>
              <a:ext cx="2" cy="20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7" name="TextBox 124"/>
          <p:cNvSpPr>
            <a:spLocks noChangeArrowheads="1"/>
          </p:cNvSpPr>
          <p:nvPr/>
        </p:nvSpPr>
        <p:spPr bwMode="auto">
          <a:xfrm>
            <a:off x="9204325" y="1579563"/>
            <a:ext cx="113845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háo</a:t>
            </a:r>
          </a:p>
        </p:txBody>
      </p:sp>
      <p:sp>
        <p:nvSpPr>
          <p:cNvPr id="58" name="文本框 64"/>
          <p:cNvSpPr>
            <a:spLocks noChangeArrowheads="1"/>
          </p:cNvSpPr>
          <p:nvPr/>
        </p:nvSpPr>
        <p:spPr bwMode="auto">
          <a:xfrm>
            <a:off x="3502025" y="4830763"/>
            <a:ext cx="892175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描</a:t>
            </a:r>
          </a:p>
        </p:txBody>
      </p:sp>
      <p:grpSp>
        <p:nvGrpSpPr>
          <p:cNvPr id="59" name="组合 12346"/>
          <p:cNvGrpSpPr/>
          <p:nvPr/>
        </p:nvGrpSpPr>
        <p:grpSpPr bwMode="auto">
          <a:xfrm>
            <a:off x="3167063" y="4700588"/>
            <a:ext cx="1525587" cy="1328737"/>
            <a:chOff x="0" y="0"/>
            <a:chExt cx="2401" cy="2091"/>
          </a:xfrm>
        </p:grpSpPr>
        <p:sp>
          <p:nvSpPr>
            <p:cNvPr id="60" name="矩形 1"/>
            <p:cNvSpPr>
              <a:spLocks noChangeArrowheads="1"/>
            </p:cNvSpPr>
            <p:nvPr/>
          </p:nvSpPr>
          <p:spPr bwMode="auto">
            <a:xfrm>
              <a:off x="25" y="0"/>
              <a:ext cx="2376" cy="205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直接连接符 4"/>
            <p:cNvSpPr>
              <a:spLocks noChangeShapeType="1"/>
            </p:cNvSpPr>
            <p:nvPr/>
          </p:nvSpPr>
          <p:spPr bwMode="auto">
            <a:xfrm>
              <a:off x="0" y="989"/>
              <a:ext cx="237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直接连接符 6"/>
            <p:cNvSpPr>
              <a:spLocks noChangeShapeType="1"/>
            </p:cNvSpPr>
            <p:nvPr/>
          </p:nvSpPr>
          <p:spPr bwMode="auto">
            <a:xfrm>
              <a:off x="1189" y="33"/>
              <a:ext cx="2" cy="20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3" name="TextBox 127"/>
          <p:cNvSpPr>
            <a:spLocks noChangeArrowheads="1"/>
          </p:cNvSpPr>
          <p:nvPr/>
        </p:nvSpPr>
        <p:spPr bwMode="auto">
          <a:xfrm>
            <a:off x="3376613" y="3919538"/>
            <a:ext cx="138211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miáo</a:t>
            </a:r>
          </a:p>
        </p:txBody>
      </p:sp>
      <p:grpSp>
        <p:nvGrpSpPr>
          <p:cNvPr id="64" name="组合 12351"/>
          <p:cNvGrpSpPr/>
          <p:nvPr/>
        </p:nvGrpSpPr>
        <p:grpSpPr bwMode="auto">
          <a:xfrm>
            <a:off x="4610637" y="991673"/>
            <a:ext cx="2356834" cy="811369"/>
            <a:chOff x="0" y="0"/>
            <a:chExt cx="5119" cy="2451"/>
          </a:xfrm>
          <a:solidFill>
            <a:srgbClr val="616142"/>
          </a:solidFill>
        </p:grpSpPr>
        <p:sp>
          <p:nvSpPr>
            <p:cNvPr id="65" name="椭圆 12353"/>
            <p:cNvSpPr>
              <a:spLocks noChangeArrowheads="1"/>
            </p:cNvSpPr>
            <p:nvPr/>
          </p:nvSpPr>
          <p:spPr bwMode="auto">
            <a:xfrm>
              <a:off x="0" y="0"/>
              <a:ext cx="5119" cy="2451"/>
            </a:xfrm>
            <a:prstGeom prst="ellipse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矩形 16"/>
            <p:cNvSpPr>
              <a:spLocks noChangeArrowheads="1"/>
            </p:cNvSpPr>
            <p:nvPr/>
          </p:nvSpPr>
          <p:spPr bwMode="auto">
            <a:xfrm>
              <a:off x="808" y="237"/>
              <a:ext cx="3493" cy="19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我会写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4" grpId="1" bldLvl="0"/>
      <p:bldP spid="5" grpId="0" bldLvl="0"/>
      <p:bldP spid="5" grpId="1" bldLvl="0"/>
      <p:bldP spid="6" grpId="0" bldLvl="0"/>
      <p:bldP spid="6" grpId="1" bldLvl="0"/>
      <p:bldP spid="7" grpId="0" bldLvl="0"/>
      <p:bldP spid="7" grpId="1" bldLvl="0"/>
      <p:bldP spid="8" grpId="0" bldLvl="0"/>
      <p:bldP spid="9" grpId="0" bldLvl="0"/>
      <p:bldP spid="10" grpId="0" bldLvl="0"/>
      <p:bldP spid="39" grpId="0" bldLvl="0"/>
      <p:bldP spid="44" grpId="0" bldLvl="0"/>
      <p:bldP spid="45" grpId="0" bldLvl="0"/>
      <p:bldP spid="46" grpId="0" bldLvl="0"/>
      <p:bldP spid="47" grpId="0" bldLvl="0"/>
      <p:bldP spid="48" grpId="0" bldLvl="0"/>
      <p:bldP spid="49" grpId="0" bldLvl="0"/>
      <p:bldP spid="50" grpId="0" bldLvl="0"/>
      <p:bldP spid="51" grpId="0" bldLvl="0"/>
      <p:bldP spid="52" grpId="0" bldLvl="0"/>
      <p:bldP spid="52" grpId="1" bldLvl="0"/>
      <p:bldP spid="57" grpId="0" bldLvl="0"/>
      <p:bldP spid="58" grpId="0" bldLvl="0"/>
      <p:bldP spid="63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64"/>
          <p:cNvSpPr>
            <a:spLocks noChangeArrowheads="1"/>
          </p:cNvSpPr>
          <p:nvPr/>
        </p:nvSpPr>
        <p:spPr bwMode="auto">
          <a:xfrm>
            <a:off x="1385888" y="3467100"/>
            <a:ext cx="1065212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斤</a:t>
            </a:r>
          </a:p>
        </p:txBody>
      </p:sp>
      <p:sp>
        <p:nvSpPr>
          <p:cNvPr id="5" name="文本框 64"/>
          <p:cNvSpPr>
            <a:spLocks noChangeArrowheads="1"/>
          </p:cNvSpPr>
          <p:nvPr/>
        </p:nvSpPr>
        <p:spPr bwMode="auto">
          <a:xfrm>
            <a:off x="3649663" y="3433763"/>
            <a:ext cx="1400175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膨</a:t>
            </a:r>
          </a:p>
        </p:txBody>
      </p:sp>
      <p:sp>
        <p:nvSpPr>
          <p:cNvPr id="6" name="文本框 64"/>
          <p:cNvSpPr>
            <a:spLocks noChangeArrowheads="1"/>
          </p:cNvSpPr>
          <p:nvPr/>
        </p:nvSpPr>
        <p:spPr bwMode="auto">
          <a:xfrm>
            <a:off x="5511800" y="3403600"/>
            <a:ext cx="1655763" cy="984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肢</a:t>
            </a:r>
          </a:p>
        </p:txBody>
      </p:sp>
      <p:sp>
        <p:nvSpPr>
          <p:cNvPr id="7" name="文本框 64"/>
          <p:cNvSpPr>
            <a:spLocks noChangeArrowheads="1"/>
          </p:cNvSpPr>
          <p:nvPr/>
        </p:nvSpPr>
        <p:spPr bwMode="auto">
          <a:xfrm>
            <a:off x="7407275" y="3386138"/>
            <a:ext cx="1462088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翼</a:t>
            </a:r>
          </a:p>
        </p:txBody>
      </p:sp>
      <p:sp>
        <p:nvSpPr>
          <p:cNvPr id="8" name="TextBox 118"/>
          <p:cNvSpPr>
            <a:spLocks noChangeArrowheads="1"/>
          </p:cNvSpPr>
          <p:nvPr/>
        </p:nvSpPr>
        <p:spPr bwMode="auto">
          <a:xfrm>
            <a:off x="1362566" y="2048411"/>
            <a:ext cx="10033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jīn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19"/>
          <p:cNvSpPr>
            <a:spLocks noChangeArrowheads="1"/>
          </p:cNvSpPr>
          <p:nvPr/>
        </p:nvSpPr>
        <p:spPr bwMode="auto">
          <a:xfrm>
            <a:off x="3482975" y="2027238"/>
            <a:ext cx="1525588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péng</a:t>
            </a:r>
          </a:p>
        </p:txBody>
      </p:sp>
      <p:sp>
        <p:nvSpPr>
          <p:cNvPr id="10" name="TextBox 120"/>
          <p:cNvSpPr>
            <a:spLocks noChangeArrowheads="1"/>
          </p:cNvSpPr>
          <p:nvPr/>
        </p:nvSpPr>
        <p:spPr bwMode="auto">
          <a:xfrm>
            <a:off x="5600700" y="2048510"/>
            <a:ext cx="111125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zhī</a:t>
            </a:r>
          </a:p>
        </p:txBody>
      </p:sp>
      <p:sp>
        <p:nvSpPr>
          <p:cNvPr id="11" name="TextBox 123"/>
          <p:cNvSpPr>
            <a:spLocks noChangeArrowheads="1"/>
          </p:cNvSpPr>
          <p:nvPr/>
        </p:nvSpPr>
        <p:spPr bwMode="auto">
          <a:xfrm>
            <a:off x="7494905" y="2058670"/>
            <a:ext cx="82169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yì</a:t>
            </a:r>
          </a:p>
        </p:txBody>
      </p:sp>
      <p:sp>
        <p:nvSpPr>
          <p:cNvPr id="12" name="文本框 64"/>
          <p:cNvSpPr>
            <a:spLocks noChangeArrowheads="1"/>
          </p:cNvSpPr>
          <p:nvPr/>
        </p:nvSpPr>
        <p:spPr bwMode="auto">
          <a:xfrm>
            <a:off x="9393238" y="3324225"/>
            <a:ext cx="1066800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辟</a:t>
            </a:r>
          </a:p>
        </p:txBody>
      </p:sp>
      <p:sp>
        <p:nvSpPr>
          <p:cNvPr id="13" name="TextBox 124"/>
          <p:cNvSpPr>
            <a:spLocks noChangeArrowheads="1"/>
          </p:cNvSpPr>
          <p:nvPr/>
        </p:nvSpPr>
        <p:spPr bwMode="auto">
          <a:xfrm>
            <a:off x="9541510" y="2065020"/>
            <a:ext cx="76517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pì</a:t>
            </a:r>
          </a:p>
        </p:txBody>
      </p:sp>
      <p:grpSp>
        <p:nvGrpSpPr>
          <p:cNvPr id="14" name="组合 13325"/>
          <p:cNvGrpSpPr/>
          <p:nvPr/>
        </p:nvGrpSpPr>
        <p:grpSpPr bwMode="auto">
          <a:xfrm>
            <a:off x="5203825" y="3279775"/>
            <a:ext cx="1524000" cy="1344613"/>
            <a:chOff x="0" y="0"/>
            <a:chExt cx="2401" cy="2116"/>
          </a:xfrm>
        </p:grpSpPr>
        <p:sp>
          <p:nvSpPr>
            <p:cNvPr id="15" name="矩形 1"/>
            <p:cNvSpPr>
              <a:spLocks noChangeArrowheads="1"/>
            </p:cNvSpPr>
            <p:nvPr/>
          </p:nvSpPr>
          <p:spPr bwMode="auto">
            <a:xfrm>
              <a:off x="25" y="0"/>
              <a:ext cx="2376" cy="205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直接连接符 4"/>
            <p:cNvSpPr>
              <a:spLocks noChangeShapeType="1"/>
            </p:cNvSpPr>
            <p:nvPr/>
          </p:nvSpPr>
          <p:spPr bwMode="auto">
            <a:xfrm>
              <a:off x="0" y="989"/>
              <a:ext cx="237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直接连接符 6"/>
            <p:cNvSpPr>
              <a:spLocks noChangeShapeType="1"/>
            </p:cNvSpPr>
            <p:nvPr/>
          </p:nvSpPr>
          <p:spPr bwMode="auto">
            <a:xfrm>
              <a:off x="1214" y="58"/>
              <a:ext cx="2" cy="20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3329"/>
          <p:cNvGrpSpPr/>
          <p:nvPr/>
        </p:nvGrpSpPr>
        <p:grpSpPr bwMode="auto">
          <a:xfrm>
            <a:off x="7165975" y="3232150"/>
            <a:ext cx="1524000" cy="1328738"/>
            <a:chOff x="0" y="0"/>
            <a:chExt cx="2401" cy="2091"/>
          </a:xfrm>
        </p:grpSpPr>
        <p:sp>
          <p:nvSpPr>
            <p:cNvPr id="19" name="矩形 1"/>
            <p:cNvSpPr>
              <a:spLocks noChangeArrowheads="1"/>
            </p:cNvSpPr>
            <p:nvPr/>
          </p:nvSpPr>
          <p:spPr bwMode="auto">
            <a:xfrm>
              <a:off x="25" y="0"/>
              <a:ext cx="2376" cy="205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直接连接符 4"/>
            <p:cNvSpPr>
              <a:spLocks noChangeShapeType="1"/>
            </p:cNvSpPr>
            <p:nvPr/>
          </p:nvSpPr>
          <p:spPr bwMode="auto">
            <a:xfrm>
              <a:off x="0" y="989"/>
              <a:ext cx="237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直接连接符 6"/>
            <p:cNvSpPr>
              <a:spLocks noChangeShapeType="1"/>
            </p:cNvSpPr>
            <p:nvPr/>
          </p:nvSpPr>
          <p:spPr bwMode="auto">
            <a:xfrm>
              <a:off x="1189" y="33"/>
              <a:ext cx="2" cy="20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13333"/>
          <p:cNvGrpSpPr/>
          <p:nvPr/>
        </p:nvGrpSpPr>
        <p:grpSpPr bwMode="auto">
          <a:xfrm>
            <a:off x="9169400" y="3230563"/>
            <a:ext cx="1509713" cy="1314450"/>
            <a:chOff x="0" y="0"/>
            <a:chExt cx="2376" cy="2069"/>
          </a:xfrm>
        </p:grpSpPr>
        <p:sp>
          <p:nvSpPr>
            <p:cNvPr id="23" name="矩形 1"/>
            <p:cNvSpPr>
              <a:spLocks noChangeArrowheads="1"/>
            </p:cNvSpPr>
            <p:nvPr/>
          </p:nvSpPr>
          <p:spPr bwMode="auto">
            <a:xfrm>
              <a:off x="0" y="0"/>
              <a:ext cx="2376" cy="205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直接连接符 4"/>
            <p:cNvSpPr>
              <a:spLocks noChangeShapeType="1"/>
            </p:cNvSpPr>
            <p:nvPr/>
          </p:nvSpPr>
          <p:spPr bwMode="auto">
            <a:xfrm>
              <a:off x="0" y="967"/>
              <a:ext cx="237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直接连接符 6"/>
            <p:cNvSpPr>
              <a:spLocks noChangeShapeType="1"/>
            </p:cNvSpPr>
            <p:nvPr/>
          </p:nvSpPr>
          <p:spPr bwMode="auto">
            <a:xfrm>
              <a:off x="1189" y="11"/>
              <a:ext cx="2" cy="20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组合 13337"/>
          <p:cNvGrpSpPr/>
          <p:nvPr/>
        </p:nvGrpSpPr>
        <p:grpSpPr bwMode="auto">
          <a:xfrm>
            <a:off x="1117600" y="3279775"/>
            <a:ext cx="1524000" cy="1328738"/>
            <a:chOff x="0" y="0"/>
            <a:chExt cx="2401" cy="2091"/>
          </a:xfrm>
        </p:grpSpPr>
        <p:sp>
          <p:nvSpPr>
            <p:cNvPr id="27" name="矩形 1"/>
            <p:cNvSpPr>
              <a:spLocks noChangeArrowheads="1"/>
            </p:cNvSpPr>
            <p:nvPr/>
          </p:nvSpPr>
          <p:spPr bwMode="auto">
            <a:xfrm>
              <a:off x="25" y="0"/>
              <a:ext cx="2376" cy="205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直接连接符 4"/>
            <p:cNvSpPr>
              <a:spLocks noChangeShapeType="1"/>
            </p:cNvSpPr>
            <p:nvPr/>
          </p:nvSpPr>
          <p:spPr bwMode="auto">
            <a:xfrm>
              <a:off x="0" y="989"/>
              <a:ext cx="237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直接连接符 6"/>
            <p:cNvSpPr>
              <a:spLocks noChangeShapeType="1"/>
            </p:cNvSpPr>
            <p:nvPr/>
          </p:nvSpPr>
          <p:spPr bwMode="auto">
            <a:xfrm>
              <a:off x="1189" y="33"/>
              <a:ext cx="2" cy="20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13341"/>
          <p:cNvGrpSpPr/>
          <p:nvPr/>
        </p:nvGrpSpPr>
        <p:grpSpPr bwMode="auto">
          <a:xfrm>
            <a:off x="3357563" y="3289300"/>
            <a:ext cx="1525587" cy="1327150"/>
            <a:chOff x="0" y="0"/>
            <a:chExt cx="2401" cy="2091"/>
          </a:xfrm>
        </p:grpSpPr>
        <p:sp>
          <p:nvSpPr>
            <p:cNvPr id="31" name="矩形 1"/>
            <p:cNvSpPr>
              <a:spLocks noChangeArrowheads="1"/>
            </p:cNvSpPr>
            <p:nvPr/>
          </p:nvSpPr>
          <p:spPr bwMode="auto">
            <a:xfrm>
              <a:off x="25" y="0"/>
              <a:ext cx="2376" cy="205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直接连接符 4"/>
            <p:cNvSpPr>
              <a:spLocks noChangeShapeType="1"/>
            </p:cNvSpPr>
            <p:nvPr/>
          </p:nvSpPr>
          <p:spPr bwMode="auto">
            <a:xfrm>
              <a:off x="0" y="989"/>
              <a:ext cx="237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直接连接符 6"/>
            <p:cNvSpPr>
              <a:spLocks noChangeShapeType="1"/>
            </p:cNvSpPr>
            <p:nvPr/>
          </p:nvSpPr>
          <p:spPr bwMode="auto">
            <a:xfrm>
              <a:off x="1189" y="33"/>
              <a:ext cx="2" cy="20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/>
      <p:bldP spid="6" grpId="0" bldLvl="0"/>
      <p:bldP spid="7" grpId="0" bldLvl="0"/>
      <p:bldP spid="8" grpId="0" bldLvl="0"/>
      <p:bldP spid="9" grpId="0" bldLvl="0"/>
      <p:bldP spid="10" grpId="0" bldLvl="0"/>
      <p:bldP spid="11" grpId="0" bldLvl="0"/>
      <p:bldP spid="12" grpId="0" bldLvl="0"/>
      <p:bldP spid="13" grpId="0" bldLvl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lz1wsz4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998</Words>
  <Application>Microsoft Office PowerPoint</Application>
  <PresentationFormat>宽屏</PresentationFormat>
  <Paragraphs>233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0" baseType="lpstr"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29</cp:revision>
  <dcterms:created xsi:type="dcterms:W3CDTF">2020-08-04T19:16:00Z</dcterms:created>
  <dcterms:modified xsi:type="dcterms:W3CDTF">2021-01-08T23:34:35Z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