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1141" r:id="rId4"/>
    <p:sldId id="1142" r:id="rId5"/>
    <p:sldId id="1143" r:id="rId6"/>
    <p:sldId id="1144" r:id="rId7"/>
    <p:sldId id="1145" r:id="rId8"/>
    <p:sldId id="1146" r:id="rId9"/>
    <p:sldId id="1150" r:id="rId10"/>
    <p:sldId id="1151" r:id="rId11"/>
    <p:sldId id="1153" r:id="rId12"/>
    <p:sldId id="1155" r:id="rId13"/>
    <p:sldId id="1173" r:id="rId14"/>
    <p:sldId id="1174" r:id="rId15"/>
    <p:sldId id="1175" r:id="rId16"/>
    <p:sldId id="1176" r:id="rId17"/>
    <p:sldId id="1177" r:id="rId18"/>
    <p:sldId id="1178" r:id="rId19"/>
    <p:sldId id="1179" r:id="rId20"/>
    <p:sldId id="287" r:id="rId21"/>
    <p:sldId id="257" r:id="rId22"/>
  </p:sldIdLst>
  <p:sldSz cx="12192000" cy="6858000"/>
  <p:notesSz cx="6858000" cy="9144000"/>
  <p:embeddedFontLst>
    <p:embeddedFont>
      <p:font typeface="FandolFang R" panose="02010600030101010101" charset="-122"/>
      <p:regular r:id="rId24"/>
    </p:embeddedFont>
    <p:embeddedFont>
      <p:font typeface="思源黑体 CN Light" panose="02010600030101010101" charset="-122"/>
      <p:regular r:id="rId2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CCDF50B-AD28-4CB7-AE93-AECF90B88F91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781102D5-BC32-490A-A555-0473421B77E8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1102D5-BC32-490A-A555-0473421B77E8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1102D5-BC32-490A-A555-0473421B77E8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1102D5-BC32-490A-A555-0473421B77E8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1102D5-BC32-490A-A555-0473421B77E8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1102D5-BC32-490A-A555-0473421B77E8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1102D5-BC32-490A-A555-0473421B77E8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1102D5-BC32-490A-A555-0473421B77E8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1102D5-BC32-490A-A555-0473421B77E8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1102D5-BC32-490A-A555-0473421B77E8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1102D5-BC32-490A-A555-0473421B77E8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1102D5-BC32-490A-A555-0473421B77E8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1102D5-BC32-490A-A555-0473421B77E8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20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1102D5-BC32-490A-A555-0473421B77E8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993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39940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AFE67FE-A31B-43E6-B2AA-A5C45CF707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ln>
            <a:miter lim="800000"/>
          </a:ln>
        </p:spPr>
      </p:sp>
      <p:sp>
        <p:nvSpPr>
          <p:cNvPr id="4096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40964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E31899C-FC8E-47B1-AC59-1E11F4751B0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1102D5-BC32-490A-A555-0473421B77E8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ln>
            <a:miter lim="800000"/>
          </a:ln>
        </p:spPr>
      </p:sp>
      <p:sp>
        <p:nvSpPr>
          <p:cNvPr id="4198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41988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692FD9A-9B1C-410C-89F2-BBCA9A6361F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ln>
            <a:miter lim="800000"/>
          </a:ln>
        </p:spPr>
      </p:sp>
      <p:sp>
        <p:nvSpPr>
          <p:cNvPr id="4301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43012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5B29DE-F616-4034-9C86-BE0AF589F6F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1102D5-BC32-490A-A555-0473421B77E8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1102D5-BC32-490A-A555-0473421B77E8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11518860" y="6235700"/>
            <a:ext cx="673139" cy="424814"/>
            <a:chOff x="11449050" y="6191643"/>
            <a:chExt cx="742950" cy="468871"/>
          </a:xfrm>
        </p:grpSpPr>
        <p:sp>
          <p:nvSpPr>
            <p:cNvPr id="9" name="箭头: 五边形 8"/>
            <p:cNvSpPr/>
            <p:nvPr userDrawn="1"/>
          </p:nvSpPr>
          <p:spPr>
            <a:xfrm rot="10800000">
              <a:off x="11449050" y="6378705"/>
              <a:ext cx="742950" cy="281809"/>
            </a:xfrm>
            <a:prstGeom prst="homePlate">
              <a:avLst/>
            </a:prstGeom>
            <a:solidFill>
              <a:srgbClr val="403836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箭头: 五边形 9"/>
            <p:cNvSpPr/>
            <p:nvPr userDrawn="1"/>
          </p:nvSpPr>
          <p:spPr>
            <a:xfrm rot="10800000">
              <a:off x="11610402" y="6191643"/>
              <a:ext cx="581598" cy="220607"/>
            </a:xfrm>
            <a:prstGeom prst="homePlate">
              <a:avLst/>
            </a:pr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1" name="组合 10"/>
          <p:cNvGrpSpPr/>
          <p:nvPr userDrawn="1"/>
        </p:nvGrpSpPr>
        <p:grpSpPr>
          <a:xfrm rot="10800000">
            <a:off x="0" y="0"/>
            <a:ext cx="457200" cy="1065988"/>
            <a:chOff x="11080812" y="2484120"/>
            <a:chExt cx="1111188" cy="2590800"/>
          </a:xfrm>
        </p:grpSpPr>
        <p:sp>
          <p:nvSpPr>
            <p:cNvPr id="12" name="任意多边形: 形状 11"/>
            <p:cNvSpPr/>
            <p:nvPr userDrawn="1"/>
          </p:nvSpPr>
          <p:spPr>
            <a:xfrm>
              <a:off x="11080812" y="2852544"/>
              <a:ext cx="1111188" cy="2222376"/>
            </a:xfrm>
            <a:custGeom>
              <a:avLst/>
              <a:gdLst>
                <a:gd name="connsiteX0" fmla="*/ 1524000 w 1524000"/>
                <a:gd name="connsiteY0" fmla="*/ 0 h 3048000"/>
                <a:gd name="connsiteX1" fmla="*/ 1524000 w 1524000"/>
                <a:gd name="connsiteY1" fmla="*/ 3048000 h 3048000"/>
                <a:gd name="connsiteX2" fmla="*/ 0 w 1524000"/>
                <a:gd name="connsiteY2" fmla="*/ 1524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048000">
                  <a:moveTo>
                    <a:pt x="1524000" y="0"/>
                  </a:moveTo>
                  <a:lnTo>
                    <a:pt x="1524000" y="3048000"/>
                  </a:lnTo>
                  <a:lnTo>
                    <a:pt x="0" y="1524000"/>
                  </a:lnTo>
                  <a:close/>
                </a:path>
              </a:pathLst>
            </a:custGeom>
            <a:solidFill>
              <a:srgbClr val="403836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: 形状 12"/>
            <p:cNvSpPr/>
            <p:nvPr userDrawn="1"/>
          </p:nvSpPr>
          <p:spPr>
            <a:xfrm>
              <a:off x="11262360" y="2484120"/>
              <a:ext cx="929640" cy="1859280"/>
            </a:xfrm>
            <a:custGeom>
              <a:avLst/>
              <a:gdLst>
                <a:gd name="connsiteX0" fmla="*/ 914400 w 914400"/>
                <a:gd name="connsiteY0" fmla="*/ 0 h 1828800"/>
                <a:gd name="connsiteX1" fmla="*/ 914400 w 914400"/>
                <a:gd name="connsiteY1" fmla="*/ 1828800 h 1828800"/>
                <a:gd name="connsiteX2" fmla="*/ 0 w 914400"/>
                <a:gd name="connsiteY2" fmla="*/ 9144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1828800">
                  <a:moveTo>
                    <a:pt x="914400" y="0"/>
                  </a:moveTo>
                  <a:lnTo>
                    <a:pt x="914400" y="182880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0" b="5450"/>
          <a:stretch>
            <a:fillRect/>
          </a:stretch>
        </p:blipFill>
        <p:spPr>
          <a:xfrm>
            <a:off x="635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2191657" y="821381"/>
            <a:ext cx="7808686" cy="2388698"/>
            <a:chOff x="-217180" y="2478673"/>
            <a:chExt cx="6688491" cy="2388698"/>
          </a:xfrm>
        </p:grpSpPr>
        <p:sp>
          <p:nvSpPr>
            <p:cNvPr id="7" name="文本框 6"/>
            <p:cNvSpPr txBox="1"/>
            <p:nvPr/>
          </p:nvSpPr>
          <p:spPr>
            <a:xfrm>
              <a:off x="-217180" y="2478673"/>
              <a:ext cx="668849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en-US" altLang="zh-CN" sz="7200" b="1" dirty="0">
                  <a:solidFill>
                    <a:srgbClr val="403836"/>
                  </a:solidFill>
                  <a:cs typeface="+mn-ea"/>
                  <a:sym typeface="+mn-lt"/>
                </a:rPr>
                <a:t>《</a:t>
              </a:r>
              <a:r>
                <a:rPr lang="zh-CN" altLang="en-US" sz="7200" b="1" dirty="0">
                  <a:solidFill>
                    <a:srgbClr val="403836"/>
                  </a:solidFill>
                  <a:cs typeface="+mn-ea"/>
                  <a:sym typeface="+mn-lt"/>
                </a:rPr>
                <a:t>千年梦圆在今朝</a:t>
              </a:r>
              <a:r>
                <a:rPr lang="en-US" altLang="zh-CN" sz="7200" b="1" dirty="0">
                  <a:solidFill>
                    <a:srgbClr val="403836"/>
                  </a:solidFill>
                  <a:cs typeface="+mn-ea"/>
                  <a:sym typeface="+mn-lt"/>
                </a:rPr>
                <a:t>》</a:t>
              </a:r>
              <a:endParaRPr kumimoji="0" lang="en-US" altLang="zh-CN" sz="7200" b="1" i="0" u="none" strike="noStrike" kern="1200" cap="none" spc="0" normalizeH="0" baseline="0" noProof="0" dirty="0">
                <a:ln>
                  <a:noFill/>
                </a:ln>
                <a:solidFill>
                  <a:srgbClr val="40383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四年级下册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4862411" y="4027936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546100" y="1249248"/>
            <a:ext cx="11042650" cy="668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默读课文，说说千年梦指的是什么梦？它实现了吗？怎么实现的？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文本框 99"/>
          <p:cNvSpPr txBox="1"/>
          <p:nvPr/>
        </p:nvSpPr>
        <p:spPr>
          <a:xfrm>
            <a:off x="744538" y="2841625"/>
            <a:ext cx="5743348" cy="23254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en-US" sz="24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千年的梦指的是飞离地球、遨游太空。飞天梦想已经实现了。这是几代人经过不断探索，不懈努力实现的。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自读感悟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686" y="3157407"/>
            <a:ext cx="3672114" cy="24513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831056" y="2410765"/>
            <a:ext cx="10529887" cy="3633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第一部分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第</a:t>
            </a:r>
            <a:r>
              <a:rPr kumimoji="0" lang="zh-CN" altLang="en-US" sz="240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     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自然段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：叙述了炎黄子孙为了实现飞离地球、遨游太空的千年梦想所进行的不断的尝试。</a:t>
            </a:r>
          </a:p>
          <a:p>
            <a:pPr marL="0" marR="0" lvl="0" indent="0" algn="l" defTabSz="914400" rtl="0" eaLnBrk="1" fontAlgn="base" latinLnBrk="0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第二部分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第</a:t>
            </a:r>
            <a:r>
              <a:rPr kumimoji="0" lang="en-US" altLang="zh-CN" sz="240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_    _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自然段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：叙述了新中国成立以来，中国的航天事业呈现的勃勃生机，中华民族几千年的梦想，终于在今天变成了美好的现实。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77999" y="1374002"/>
            <a:ext cx="10209213" cy="690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5065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思考：课文可以分为几部分，在小组内讨论每一部分的意思。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640479" y="2687201"/>
            <a:ext cx="121761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1-3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640479" y="4503105"/>
            <a:ext cx="1389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4—7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自读感悟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859110" y="2659743"/>
            <a:ext cx="6388100" cy="13152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默读课文，说说千年的飞天梦是如何一步一步实现的？</a:t>
            </a:r>
            <a:endParaRPr kumimoji="0" lang="zh-CN" altLang="en-US" sz="2800" b="1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自读感悟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790" y="2847975"/>
            <a:ext cx="3028950" cy="4010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自读感悟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04" y="2847975"/>
            <a:ext cx="3028950" cy="4010025"/>
          </a:xfrm>
          <a:prstGeom prst="rect">
            <a:avLst/>
          </a:prstGeom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973740" y="1704975"/>
            <a:ext cx="63649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为什么千年的飞天梦能在今朝实现？</a:t>
            </a:r>
          </a:p>
        </p:txBody>
      </p:sp>
      <p:sp>
        <p:nvSpPr>
          <p:cNvPr id="6" name="矩形 5"/>
          <p:cNvSpPr/>
          <p:nvPr/>
        </p:nvSpPr>
        <p:spPr>
          <a:xfrm>
            <a:off x="3759200" y="2541588"/>
            <a:ext cx="7777163" cy="1753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数百年来，坚定而执着的炎黄子孙，在实现飞天梦的过程中，遭受了无数失败，付出了惨重代价，但是，始终没有放弃飞离地球的努力。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自读感悟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04" y="2847975"/>
            <a:ext cx="3028950" cy="401002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702958" y="2541135"/>
            <a:ext cx="6255327" cy="148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再读课文，说说我国在航天领域取得了哪些成就？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自读感悟</a:t>
            </a:r>
          </a:p>
        </p:txBody>
      </p:sp>
      <p:sp>
        <p:nvSpPr>
          <p:cNvPr id="5" name="文本框 16"/>
          <p:cNvSpPr txBox="1"/>
          <p:nvPr/>
        </p:nvSpPr>
        <p:spPr>
          <a:xfrm>
            <a:off x="1307870" y="2425473"/>
            <a:ext cx="93746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1200" cap="none" spc="0" normalizeH="0" baseline="0" noProof="1">
                <a:ln>
                  <a:noFill/>
                </a:ln>
                <a:uLnTx/>
                <a:uFillTx/>
                <a:cs typeface="+mn-ea"/>
                <a:sym typeface="+mn-lt"/>
              </a:rPr>
              <a:t>1970</a:t>
            </a:r>
            <a:r>
              <a:rPr kumimoji="0" lang="zh-CN" altLang="en-US" sz="3600" i="0" u="none" strike="noStrike" kern="1200" cap="none" spc="0" normalizeH="0" baseline="0" noProof="1">
                <a:ln>
                  <a:noFill/>
                </a:ln>
                <a:uLnTx/>
                <a:uFillTx/>
                <a:cs typeface="+mn-ea"/>
                <a:sym typeface="+mn-lt"/>
              </a:rPr>
              <a:t>年</a:t>
            </a:r>
            <a:r>
              <a:rPr kumimoji="0" lang="en-US" altLang="zh-CN" sz="3600" i="0" u="none" strike="noStrike" kern="1200" cap="none" spc="0" normalizeH="0" baseline="0" noProof="1">
                <a:ln>
                  <a:noFill/>
                </a:ln>
                <a:uLnTx/>
                <a:uFillTx/>
                <a:cs typeface="+mn-ea"/>
                <a:sym typeface="+mn-lt"/>
              </a:rPr>
              <a:t>4</a:t>
            </a:r>
            <a:r>
              <a:rPr kumimoji="0" lang="zh-CN" altLang="en-US" sz="3600" i="0" u="none" strike="noStrike" kern="1200" cap="none" spc="0" normalizeH="0" baseline="0" noProof="1">
                <a:ln>
                  <a:noFill/>
                </a:ln>
                <a:uLnTx/>
                <a:uFillTx/>
                <a:cs typeface="+mn-ea"/>
                <a:sym typeface="+mn-lt"/>
              </a:rPr>
              <a:t>月</a:t>
            </a:r>
            <a:r>
              <a:rPr kumimoji="0" lang="en-US" altLang="zh-CN" sz="3600" i="0" u="none" strike="noStrike" kern="1200" cap="none" spc="0" normalizeH="0" baseline="0" noProof="1">
                <a:ln>
                  <a:noFill/>
                </a:ln>
                <a:uLnTx/>
                <a:uFillTx/>
                <a:cs typeface="+mn-ea"/>
                <a:sym typeface="+mn-lt"/>
              </a:rPr>
              <a:t>24</a:t>
            </a:r>
            <a:r>
              <a:rPr kumimoji="0" lang="zh-CN" altLang="en-US" sz="3600" i="0" u="none" strike="noStrike" kern="1200" cap="none" spc="0" normalizeH="0" baseline="0" noProof="1">
                <a:ln>
                  <a:noFill/>
                </a:ln>
                <a:uLnTx/>
                <a:uFillTx/>
                <a:cs typeface="+mn-ea"/>
                <a:sym typeface="+mn-lt"/>
              </a:rPr>
              <a:t>日，中国人造卫星发射成功。</a:t>
            </a:r>
          </a:p>
        </p:txBody>
      </p:sp>
      <p:sp>
        <p:nvSpPr>
          <p:cNvPr id="6" name="文本框 16"/>
          <p:cNvSpPr txBox="1"/>
          <p:nvPr/>
        </p:nvSpPr>
        <p:spPr>
          <a:xfrm>
            <a:off x="1307872" y="4295322"/>
            <a:ext cx="937464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1200" cap="none" spc="0" normalizeH="0" baseline="0" noProof="1">
                <a:ln>
                  <a:noFill/>
                </a:ln>
                <a:uLnTx/>
                <a:uFillTx/>
                <a:cs typeface="+mn-ea"/>
                <a:sym typeface="+mn-lt"/>
              </a:rPr>
              <a:t>2003</a:t>
            </a:r>
            <a:r>
              <a:rPr kumimoji="0" lang="zh-CN" altLang="en-US" sz="3600" i="0" u="none" strike="noStrike" kern="1200" cap="none" spc="0" normalizeH="0" baseline="0" noProof="1">
                <a:ln>
                  <a:noFill/>
                </a:ln>
                <a:uLnTx/>
                <a:uFillTx/>
                <a:cs typeface="+mn-ea"/>
                <a:sym typeface="+mn-lt"/>
              </a:rPr>
              <a:t>年</a:t>
            </a:r>
            <a:r>
              <a:rPr kumimoji="0" lang="en-US" altLang="zh-CN" sz="3600" i="0" u="none" strike="noStrike" kern="1200" cap="none" spc="0" normalizeH="0" baseline="0" noProof="1">
                <a:ln>
                  <a:noFill/>
                </a:ln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en-US" sz="3600" i="0" u="none" strike="noStrike" kern="1200" cap="none" spc="0" normalizeH="0" baseline="0" noProof="1">
                <a:ln>
                  <a:noFill/>
                </a:ln>
                <a:uLnTx/>
                <a:uFillTx/>
                <a:cs typeface="+mn-ea"/>
                <a:sym typeface="+mn-lt"/>
              </a:rPr>
              <a:t>月</a:t>
            </a:r>
            <a:r>
              <a:rPr kumimoji="0" lang="en-US" altLang="zh-CN" sz="3600" i="0" u="none" strike="noStrike" kern="1200" cap="none" spc="0" normalizeH="0" baseline="0" noProof="1">
                <a:ln>
                  <a:noFill/>
                </a:ln>
                <a:uLnTx/>
                <a:uFillTx/>
                <a:cs typeface="+mn-ea"/>
                <a:sym typeface="+mn-lt"/>
              </a:rPr>
              <a:t>15</a:t>
            </a:r>
            <a:r>
              <a:rPr kumimoji="0" lang="zh-CN" altLang="en-US" sz="3600" i="0" u="none" strike="noStrike" kern="1200" cap="none" spc="0" normalizeH="0" baseline="0" noProof="1">
                <a:ln>
                  <a:noFill/>
                </a:ln>
                <a:uLnTx/>
                <a:uFillTx/>
                <a:cs typeface="+mn-ea"/>
                <a:sym typeface="+mn-lt"/>
              </a:rPr>
              <a:t>日，</a:t>
            </a:r>
            <a:r>
              <a:rPr kumimoji="0" lang="en-US" altLang="zh-CN" sz="3600" i="0" u="none" strike="noStrike" kern="1200" cap="none" spc="0" normalizeH="0" baseline="0" noProof="1">
                <a:ln>
                  <a:noFill/>
                </a:ln>
                <a:uLnTx/>
                <a:uFillTx/>
                <a:cs typeface="+mn-ea"/>
                <a:sym typeface="+mn-lt"/>
              </a:rPr>
              <a:t>“</a:t>
            </a:r>
            <a:r>
              <a:rPr kumimoji="0" lang="zh-CN" altLang="en-US" sz="3600" i="0" u="none" strike="noStrike" kern="1200" cap="none" spc="0" normalizeH="0" baseline="0" noProof="1">
                <a:ln>
                  <a:noFill/>
                </a:ln>
                <a:uLnTx/>
                <a:uFillTx/>
                <a:cs typeface="+mn-ea"/>
                <a:sym typeface="+mn-lt"/>
              </a:rPr>
              <a:t>神舟五号</a:t>
            </a:r>
            <a:r>
              <a:rPr kumimoji="0" lang="en-US" altLang="zh-CN" sz="3600" i="0" u="none" strike="noStrike" kern="1200" cap="none" spc="0" normalizeH="0" baseline="0" noProof="1">
                <a:ln>
                  <a:noFill/>
                </a:ln>
                <a:uLnTx/>
                <a:uFillTx/>
                <a:cs typeface="+mn-ea"/>
                <a:sym typeface="+mn-lt"/>
              </a:rPr>
              <a:t>”</a:t>
            </a:r>
            <a:r>
              <a:rPr kumimoji="0" lang="zh-CN" altLang="en-US" sz="3600" i="0" u="none" strike="noStrike" kern="1200" cap="none" spc="0" normalizeH="0" baseline="0" noProof="1">
                <a:ln>
                  <a:noFill/>
                </a:ln>
                <a:uLnTx/>
                <a:uFillTx/>
                <a:cs typeface="+mn-ea"/>
                <a:sym typeface="+mn-lt"/>
              </a:rPr>
              <a:t>载人飞船发射成功。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课堂小结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93750" y="1703388"/>
            <a:ext cx="10604500" cy="38905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课文叙述了中华民族几千年来为实现飞离地球、遨游太空的美好梦想进行的不断尝试和追求，热情赞扬了中国航天工作人员热爱祖国, 团结合作、默默奉献、勇于探索、锲而不舍的科学精神。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课后作业</a:t>
            </a:r>
          </a:p>
        </p:txBody>
      </p:sp>
      <p:sp>
        <p:nvSpPr>
          <p:cNvPr id="4" name="矩形 3"/>
          <p:cNvSpPr/>
          <p:nvPr/>
        </p:nvSpPr>
        <p:spPr>
          <a:xfrm>
            <a:off x="1672060" y="2446392"/>
            <a:ext cx="9380537" cy="25893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一（   ）火箭       一（   ）巨响 </a:t>
            </a:r>
            <a:endParaRPr kumimoji="0" lang="en-US" altLang="zh-CN" sz="3735" b="1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一（   ）环形山     一（   ）巨龙  </a:t>
            </a:r>
            <a:endParaRPr kumimoji="0" lang="en-US" altLang="zh-CN" sz="3735" b="1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一（   ）卫星       一（   ）里程碑    </a:t>
            </a:r>
          </a:p>
        </p:txBody>
      </p:sp>
      <p:sp>
        <p:nvSpPr>
          <p:cNvPr id="5" name="矩形 4"/>
          <p:cNvSpPr/>
          <p:nvPr/>
        </p:nvSpPr>
        <p:spPr>
          <a:xfrm>
            <a:off x="990115" y="1348921"/>
            <a:ext cx="5105885" cy="667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一、填上合适的量词。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2922329" y="2644830"/>
            <a:ext cx="833437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支</a:t>
            </a:r>
          </a:p>
        </p:txBody>
      </p:sp>
      <p:sp>
        <p:nvSpPr>
          <p:cNvPr id="8" name="TextBox 4"/>
          <p:cNvSpPr txBox="1"/>
          <p:nvPr/>
        </p:nvSpPr>
        <p:spPr>
          <a:xfrm>
            <a:off x="7137563" y="2644830"/>
            <a:ext cx="83185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声</a:t>
            </a:r>
          </a:p>
        </p:txBody>
      </p:sp>
      <p:sp>
        <p:nvSpPr>
          <p:cNvPr id="9" name="TextBox 5"/>
          <p:cNvSpPr txBox="1"/>
          <p:nvPr/>
        </p:nvSpPr>
        <p:spPr>
          <a:xfrm>
            <a:off x="2882641" y="3417942"/>
            <a:ext cx="83185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座</a:t>
            </a:r>
          </a:p>
        </p:txBody>
      </p:sp>
      <p:sp>
        <p:nvSpPr>
          <p:cNvPr id="10" name="TextBox 6"/>
          <p:cNvSpPr txBox="1"/>
          <p:nvPr/>
        </p:nvSpPr>
        <p:spPr>
          <a:xfrm>
            <a:off x="7215157" y="3433817"/>
            <a:ext cx="83185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条</a:t>
            </a:r>
          </a:p>
        </p:txBody>
      </p:sp>
      <p:sp>
        <p:nvSpPr>
          <p:cNvPr id="11" name="TextBox 7"/>
          <p:cNvSpPr txBox="1"/>
          <p:nvPr/>
        </p:nvSpPr>
        <p:spPr>
          <a:xfrm>
            <a:off x="2882641" y="4319642"/>
            <a:ext cx="83185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颗</a:t>
            </a:r>
          </a:p>
        </p:txBody>
      </p:sp>
      <p:sp>
        <p:nvSpPr>
          <p:cNvPr id="12" name="TextBox 8"/>
          <p:cNvSpPr txBox="1"/>
          <p:nvPr/>
        </p:nvSpPr>
        <p:spPr>
          <a:xfrm>
            <a:off x="7025109" y="4319642"/>
            <a:ext cx="83185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课后作业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77999" y="1463383"/>
            <a:ext cx="96619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二、查阅资料，了解我国在航天领域的最新成就。</a:t>
            </a:r>
          </a:p>
        </p:txBody>
      </p:sp>
      <p:sp>
        <p:nvSpPr>
          <p:cNvPr id="14" name="矩形 13"/>
          <p:cNvSpPr/>
          <p:nvPr/>
        </p:nvSpPr>
        <p:spPr>
          <a:xfrm>
            <a:off x="857250" y="2762250"/>
            <a:ext cx="10405836" cy="2495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en-US" altLang="zh-CN" sz="36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2017</a:t>
            </a:r>
            <a:r>
              <a:rPr kumimoji="0" lang="zh-CN" altLang="en-US" sz="36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年</a:t>
            </a:r>
            <a:r>
              <a:rPr kumimoji="0" lang="en-US" altLang="zh-CN" sz="36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4</a:t>
            </a:r>
            <a:r>
              <a:rPr kumimoji="0" lang="zh-CN" altLang="en-US" sz="36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月</a:t>
            </a:r>
            <a:r>
              <a:rPr kumimoji="0" lang="en-US" altLang="zh-CN" sz="36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20</a:t>
            </a:r>
            <a:r>
              <a:rPr kumimoji="0" lang="zh-CN" altLang="en-US" sz="36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日</a:t>
            </a:r>
            <a:r>
              <a:rPr kumimoji="0" lang="en-US" altLang="zh-CN" sz="36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19</a:t>
            </a:r>
            <a:r>
              <a:rPr kumimoji="0" lang="zh-CN" altLang="en-US" sz="36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时</a:t>
            </a:r>
            <a:r>
              <a:rPr kumimoji="0" lang="en-US" altLang="zh-CN" sz="36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41</a:t>
            </a:r>
            <a:r>
              <a:rPr kumimoji="0" lang="zh-CN" altLang="en-US" sz="36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分，中国自主研制的首架货运飞船</a:t>
            </a:r>
            <a:r>
              <a:rPr kumimoji="0" lang="en-US" altLang="zh-CN" sz="36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36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天舟一号，搭载长征七号火箭，探访天宫。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课后作业</a:t>
            </a:r>
          </a:p>
        </p:txBody>
      </p:sp>
      <p:sp>
        <p:nvSpPr>
          <p:cNvPr id="5" name="矩形 4"/>
          <p:cNvSpPr/>
          <p:nvPr/>
        </p:nvSpPr>
        <p:spPr>
          <a:xfrm>
            <a:off x="739435" y="1784804"/>
            <a:ext cx="10713130" cy="353891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en-US" altLang="zh-CN" sz="28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2019</a:t>
            </a: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年</a:t>
            </a:r>
            <a:r>
              <a:rPr kumimoji="0" lang="en-US" altLang="zh-CN" sz="28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5</a:t>
            </a: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月</a:t>
            </a:r>
            <a:r>
              <a:rPr kumimoji="0" lang="en-US" altLang="zh-CN" sz="28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17</a:t>
            </a: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日</a:t>
            </a:r>
            <a:r>
              <a:rPr kumimoji="0" lang="en-US" altLang="zh-CN" sz="28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23</a:t>
            </a: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时</a:t>
            </a:r>
            <a:r>
              <a:rPr kumimoji="0" lang="en-US" altLang="zh-CN" sz="28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48</a:t>
            </a: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分，我国在西昌卫星发射中心用长征三号丙运载火箭，成功发射了第四十五颗北斗导航卫星。该卫星是我国北斗二号工程的第四颗备份卫星，至此，我国“北斗二号”区域导航系统建设圆满收官。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0" b="545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1946113" y="1221396"/>
            <a:ext cx="8299775" cy="3039933"/>
            <a:chOff x="6908038" y="1801761"/>
            <a:chExt cx="6561826" cy="2477316"/>
          </a:xfrm>
        </p:grpSpPr>
        <p:grpSp>
          <p:nvGrpSpPr>
            <p:cNvPr id="15" name="组合 14"/>
            <p:cNvGrpSpPr/>
            <p:nvPr/>
          </p:nvGrpSpPr>
          <p:grpSpPr>
            <a:xfrm>
              <a:off x="6908038" y="1801761"/>
              <a:ext cx="2594670" cy="747352"/>
              <a:chOff x="360" y="260"/>
              <a:chExt cx="4989" cy="1437"/>
            </a:xfrm>
          </p:grpSpPr>
          <p:pic>
            <p:nvPicPr>
              <p:cNvPr id="32" name="图片 31"/>
              <p:cNvPicPr>
                <a:picLocks noChangeAspect="1"/>
              </p:cNvPicPr>
              <p:nvPr/>
            </p:nvPicPr>
            <p:blipFill>
              <a:blip r:embed="rId4" cstate="email">
                <a:grayscl/>
              </a:blip>
              <a:srcRect/>
              <a:stretch>
                <a:fillRect/>
              </a:stretch>
            </p:blipFill>
            <p:spPr>
              <a:xfrm>
                <a:off x="360" y="260"/>
                <a:ext cx="1437" cy="1437"/>
              </a:xfrm>
              <a:prstGeom prst="ellipse">
                <a:avLst/>
              </a:prstGeom>
            </p:spPr>
          </p:pic>
          <p:sp>
            <p:nvSpPr>
              <p:cNvPr id="33" name="文本框 32"/>
              <p:cNvSpPr txBox="1"/>
              <p:nvPr/>
            </p:nvSpPr>
            <p:spPr>
              <a:xfrm>
                <a:off x="983" y="615"/>
                <a:ext cx="191" cy="72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D3533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壹</a:t>
                </a: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1797" y="557"/>
                <a:ext cx="3552" cy="91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D3533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课前导读</a:t>
                </a: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6908038" y="2666743"/>
              <a:ext cx="2594670" cy="747352"/>
              <a:chOff x="360" y="260"/>
              <a:chExt cx="4989" cy="1437"/>
            </a:xfrm>
          </p:grpSpPr>
          <p:pic>
            <p:nvPicPr>
              <p:cNvPr id="29" name="图片 28"/>
              <p:cNvPicPr>
                <a:picLocks noChangeAspect="1"/>
              </p:cNvPicPr>
              <p:nvPr/>
            </p:nvPicPr>
            <p:blipFill>
              <a:blip r:embed="rId4" cstate="email">
                <a:grayscl/>
              </a:blip>
              <a:srcRect/>
              <a:stretch>
                <a:fillRect/>
              </a:stretch>
            </p:blipFill>
            <p:spPr>
              <a:xfrm>
                <a:off x="360" y="260"/>
                <a:ext cx="1437" cy="1437"/>
              </a:xfrm>
              <a:prstGeom prst="ellipse">
                <a:avLst/>
              </a:prstGeom>
            </p:spPr>
          </p:pic>
          <p:sp>
            <p:nvSpPr>
              <p:cNvPr id="30" name="文本框 29"/>
              <p:cNvSpPr txBox="1"/>
              <p:nvPr/>
            </p:nvSpPr>
            <p:spPr>
              <a:xfrm>
                <a:off x="983" y="615"/>
                <a:ext cx="191" cy="72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D3533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贰</a:t>
                </a:r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1797" y="538"/>
                <a:ext cx="3552" cy="91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D3533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字词揭秘</a:t>
                </a: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6908038" y="3531725"/>
              <a:ext cx="2594670" cy="747352"/>
              <a:chOff x="360" y="260"/>
              <a:chExt cx="4989" cy="1437"/>
            </a:xfrm>
          </p:grpSpPr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4" cstate="email">
                <a:grayscl/>
              </a:blip>
              <a:srcRect/>
              <a:stretch>
                <a:fillRect/>
              </a:stretch>
            </p:blipFill>
            <p:spPr>
              <a:xfrm>
                <a:off x="360" y="260"/>
                <a:ext cx="1437" cy="1437"/>
              </a:xfrm>
              <a:prstGeom prst="ellipse">
                <a:avLst/>
              </a:prstGeom>
            </p:spPr>
          </p:pic>
          <p:sp>
            <p:nvSpPr>
              <p:cNvPr id="27" name="文本框 26"/>
              <p:cNvSpPr txBox="1"/>
              <p:nvPr/>
            </p:nvSpPr>
            <p:spPr>
              <a:xfrm>
                <a:off x="983" y="615"/>
                <a:ext cx="191" cy="72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D3533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叁</a:t>
                </a:r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1797" y="538"/>
                <a:ext cx="3552" cy="91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D3533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课文讲解</a:t>
                </a: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10875194" y="1811399"/>
              <a:ext cx="2594670" cy="747352"/>
              <a:chOff x="7988" y="-4711"/>
              <a:chExt cx="4989" cy="1437"/>
            </a:xfrm>
          </p:grpSpPr>
          <p:pic>
            <p:nvPicPr>
              <p:cNvPr id="23" name="图片 22"/>
              <p:cNvPicPr>
                <a:picLocks noChangeAspect="1"/>
              </p:cNvPicPr>
              <p:nvPr/>
            </p:nvPicPr>
            <p:blipFill>
              <a:blip r:embed="rId4" cstate="email">
                <a:grayscl/>
              </a:blip>
              <a:srcRect/>
              <a:stretch>
                <a:fillRect/>
              </a:stretch>
            </p:blipFill>
            <p:spPr>
              <a:xfrm>
                <a:off x="7988" y="-4711"/>
                <a:ext cx="1437" cy="1437"/>
              </a:xfrm>
              <a:prstGeom prst="ellipse">
                <a:avLst/>
              </a:prstGeom>
            </p:spPr>
          </p:pic>
          <p:sp>
            <p:nvSpPr>
              <p:cNvPr id="24" name="文本框 23"/>
              <p:cNvSpPr txBox="1"/>
              <p:nvPr/>
            </p:nvSpPr>
            <p:spPr>
              <a:xfrm>
                <a:off x="8611" y="-4356"/>
                <a:ext cx="191" cy="72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D3533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肆</a:t>
                </a: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9425" y="-4433"/>
                <a:ext cx="3552" cy="91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D3533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课堂小结</a:t>
                </a: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10875194" y="2676380"/>
              <a:ext cx="2594670" cy="747352"/>
              <a:chOff x="7988" y="-4711"/>
              <a:chExt cx="4989" cy="1437"/>
            </a:xfrm>
          </p:grpSpPr>
          <p:pic>
            <p:nvPicPr>
              <p:cNvPr id="20" name="图片 19"/>
              <p:cNvPicPr>
                <a:picLocks noChangeAspect="1"/>
              </p:cNvPicPr>
              <p:nvPr/>
            </p:nvPicPr>
            <p:blipFill>
              <a:blip r:embed="rId4" cstate="email">
                <a:grayscl/>
              </a:blip>
              <a:srcRect/>
              <a:stretch>
                <a:fillRect/>
              </a:stretch>
            </p:blipFill>
            <p:spPr>
              <a:xfrm>
                <a:off x="7988" y="-4711"/>
                <a:ext cx="1437" cy="1437"/>
              </a:xfrm>
              <a:prstGeom prst="ellipse">
                <a:avLst/>
              </a:prstGeom>
            </p:spPr>
          </p:pic>
          <p:sp>
            <p:nvSpPr>
              <p:cNvPr id="21" name="文本框 20"/>
              <p:cNvSpPr txBox="1"/>
              <p:nvPr/>
            </p:nvSpPr>
            <p:spPr>
              <a:xfrm>
                <a:off x="8611" y="-4356"/>
                <a:ext cx="191" cy="72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D3533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伍</a:t>
                </a:r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9425" y="-4433"/>
                <a:ext cx="3552" cy="91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D3533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课堂练习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0" b="545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2191657" y="821381"/>
            <a:ext cx="7808686" cy="2388698"/>
            <a:chOff x="-217180" y="2478673"/>
            <a:chExt cx="6688491" cy="2388698"/>
          </a:xfrm>
        </p:grpSpPr>
        <p:sp>
          <p:nvSpPr>
            <p:cNvPr id="7" name="文本框 6"/>
            <p:cNvSpPr txBox="1"/>
            <p:nvPr/>
          </p:nvSpPr>
          <p:spPr>
            <a:xfrm>
              <a:off x="-217180" y="2478673"/>
              <a:ext cx="668849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zh-CN" altLang="en-US" sz="7200" b="1" dirty="0">
                  <a:solidFill>
                    <a:srgbClr val="403836"/>
                  </a:solidFill>
                  <a:cs typeface="+mn-ea"/>
                  <a:sym typeface="+mn-lt"/>
                </a:rPr>
                <a:t>感谢各位的聆听</a:t>
              </a:r>
              <a:endParaRPr kumimoji="0" lang="en-US" altLang="zh-CN" sz="7200" b="1" i="0" u="none" strike="noStrike" kern="1200" cap="none" spc="0" normalizeH="0" baseline="0" noProof="0" dirty="0">
                <a:ln>
                  <a:noFill/>
                </a:ln>
                <a:solidFill>
                  <a:srgbClr val="40383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四年级下册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4862411" y="4027936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4"/>
          <p:cNvSpPr txBox="1">
            <a:spLocks noChangeArrowheads="1"/>
          </p:cNvSpPr>
          <p:nvPr/>
        </p:nvSpPr>
        <p:spPr bwMode="auto">
          <a:xfrm>
            <a:off x="1119674" y="1981584"/>
            <a:ext cx="10407618" cy="123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同学们，让我们跨越历史长河，穿越时间隧道，乘上时空飞船，一起去追寻中华民族的飞天梦吧！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1477282" y="2315482"/>
            <a:ext cx="1389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 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lǎn</a:t>
            </a:r>
            <a:r>
              <a:rPr kumimoji="0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</a:t>
            </a:r>
            <a:endParaRPr kumimoji="0" lang="zh-CN" altLang="en-US" sz="4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24907" y="2756807"/>
            <a:ext cx="1058303" cy="91332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揽</a:t>
            </a:r>
            <a:r>
              <a:rPr kumimoji="0" lang="zh-CN" altLang="en-US" sz="5335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4085545" y="2469470"/>
            <a:ext cx="1031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yàn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56982" y="2996520"/>
            <a:ext cx="676788" cy="66710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焰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42620" y="2996520"/>
            <a:ext cx="715962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火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172607" y="2996520"/>
            <a:ext cx="676788" cy="66710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  <a:endParaRPr kumimoji="0" lang="zh-CN" altLang="en-US" sz="1865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881007" y="2469470"/>
            <a:ext cx="1031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qū</a:t>
            </a:r>
          </a:p>
        </p:txBody>
      </p:sp>
      <p:sp>
        <p:nvSpPr>
          <p:cNvPr id="5" name="TextBox 31"/>
          <p:cNvSpPr txBox="1"/>
          <p:nvPr/>
        </p:nvSpPr>
        <p:spPr>
          <a:xfrm>
            <a:off x="5914345" y="2996520"/>
            <a:ext cx="676788" cy="66710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驱</a:t>
            </a:r>
          </a:p>
        </p:txBody>
      </p:sp>
      <p:sp>
        <p:nvSpPr>
          <p:cNvPr id="6" name="TextBox 35"/>
          <p:cNvSpPr txBox="1"/>
          <p:nvPr/>
        </p:nvSpPr>
        <p:spPr>
          <a:xfrm>
            <a:off x="5338082" y="2996520"/>
            <a:ext cx="715963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先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8003495" y="2469470"/>
            <a:ext cx="1031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jiàn</a:t>
            </a:r>
          </a:p>
        </p:txBody>
      </p:sp>
      <p:sp>
        <p:nvSpPr>
          <p:cNvPr id="8" name="TextBox 31"/>
          <p:cNvSpPr txBox="1"/>
          <p:nvPr/>
        </p:nvSpPr>
        <p:spPr>
          <a:xfrm>
            <a:off x="8076520" y="2996520"/>
            <a:ext cx="676788" cy="66710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践</a:t>
            </a:r>
          </a:p>
        </p:txBody>
      </p:sp>
      <p:sp>
        <p:nvSpPr>
          <p:cNvPr id="9" name="TextBox 35"/>
          <p:cNvSpPr txBox="1"/>
          <p:nvPr/>
        </p:nvSpPr>
        <p:spPr>
          <a:xfrm>
            <a:off x="7460570" y="2996520"/>
            <a:ext cx="71755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实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224870" y="4074432"/>
            <a:ext cx="1390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dǎng</a:t>
            </a:r>
            <a:r>
              <a:rPr kumimoji="0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</a:t>
            </a:r>
            <a:endParaRPr kumimoji="0" lang="zh-CN" altLang="en-US" sz="4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TextBox 48"/>
          <p:cNvSpPr txBox="1"/>
          <p:nvPr/>
        </p:nvSpPr>
        <p:spPr>
          <a:xfrm>
            <a:off x="1405845" y="4580845"/>
            <a:ext cx="1058303" cy="91332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党</a:t>
            </a:r>
            <a:r>
              <a:rPr kumimoji="0" lang="zh-CN" altLang="en-US" sz="5335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4014107" y="4196670"/>
            <a:ext cx="10318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shī</a:t>
            </a:r>
          </a:p>
        </p:txBody>
      </p:sp>
      <p:sp>
        <p:nvSpPr>
          <p:cNvPr id="13" name="TextBox 31"/>
          <p:cNvSpPr txBox="1"/>
          <p:nvPr/>
        </p:nvSpPr>
        <p:spPr>
          <a:xfrm>
            <a:off x="4085545" y="4772932"/>
            <a:ext cx="676788" cy="66710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施</a:t>
            </a:r>
          </a:p>
        </p:txBody>
      </p:sp>
      <p:sp>
        <p:nvSpPr>
          <p:cNvPr id="18" name="TextBox 35"/>
          <p:cNvSpPr txBox="1"/>
          <p:nvPr/>
        </p:nvSpPr>
        <p:spPr>
          <a:xfrm>
            <a:off x="3471182" y="4772932"/>
            <a:ext cx="715963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实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993220" y="4772932"/>
            <a:ext cx="1168910" cy="66710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中央</a:t>
            </a: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5807982" y="4196670"/>
            <a:ext cx="10318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xiè</a:t>
            </a:r>
          </a:p>
        </p:txBody>
      </p:sp>
      <p:sp>
        <p:nvSpPr>
          <p:cNvPr id="21" name="TextBox 31"/>
          <p:cNvSpPr txBox="1"/>
          <p:nvPr/>
        </p:nvSpPr>
        <p:spPr>
          <a:xfrm>
            <a:off x="5881007" y="4772932"/>
            <a:ext cx="676788" cy="66710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懈</a:t>
            </a:r>
          </a:p>
        </p:txBody>
      </p:sp>
      <p:sp>
        <p:nvSpPr>
          <p:cNvPr id="22" name="TextBox 35"/>
          <p:cNvSpPr txBox="1"/>
          <p:nvPr/>
        </p:nvSpPr>
        <p:spPr>
          <a:xfrm>
            <a:off x="5266645" y="4772932"/>
            <a:ext cx="715962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不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7932057" y="4196670"/>
            <a:ext cx="10318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bēi</a:t>
            </a:r>
          </a:p>
        </p:txBody>
      </p:sp>
      <p:sp>
        <p:nvSpPr>
          <p:cNvPr id="24" name="TextBox 31"/>
          <p:cNvSpPr txBox="1"/>
          <p:nvPr/>
        </p:nvSpPr>
        <p:spPr>
          <a:xfrm>
            <a:off x="8003495" y="4772932"/>
            <a:ext cx="676788" cy="66710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碑</a:t>
            </a:r>
          </a:p>
        </p:txBody>
      </p:sp>
      <p:sp>
        <p:nvSpPr>
          <p:cNvPr id="25" name="TextBox 35"/>
          <p:cNvSpPr txBox="1"/>
          <p:nvPr/>
        </p:nvSpPr>
        <p:spPr>
          <a:xfrm>
            <a:off x="7039882" y="4772932"/>
            <a:ext cx="1370013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里程</a:t>
            </a:r>
          </a:p>
        </p:txBody>
      </p:sp>
      <p:sp>
        <p:nvSpPr>
          <p:cNvPr id="38" name="矩形 37"/>
          <p:cNvSpPr/>
          <p:nvPr/>
        </p:nvSpPr>
        <p:spPr>
          <a:xfrm>
            <a:off x="3702957" y="1537607"/>
            <a:ext cx="1608133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我会认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819" y="3429000"/>
            <a:ext cx="2667000" cy="3581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1" grpId="0"/>
      <p:bldP spid="4" grpId="0"/>
      <p:bldP spid="7" grpId="0"/>
      <p:bldP spid="10" grpId="0"/>
      <p:bldP spid="12" grpId="0"/>
      <p:bldP spid="20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"/>
          <p:cNvGrpSpPr/>
          <p:nvPr/>
        </p:nvGrpSpPr>
        <p:grpSpPr bwMode="auto">
          <a:xfrm>
            <a:off x="1169989" y="2952750"/>
            <a:ext cx="792162" cy="1079500"/>
            <a:chOff x="933176" y="1201103"/>
            <a:chExt cx="593881" cy="810101"/>
          </a:xfrm>
        </p:grpSpPr>
        <p:sp>
          <p:nvSpPr>
            <p:cNvPr id="10" name="椭圆 9"/>
            <p:cNvSpPr/>
            <p:nvPr/>
          </p:nvSpPr>
          <p:spPr>
            <a:xfrm>
              <a:off x="933176" y="1201103"/>
              <a:ext cx="593881" cy="810101"/>
            </a:xfrm>
            <a:prstGeom prst="ellipse">
              <a:avLst/>
            </a:prstGeom>
            <a:solidFill>
              <a:srgbClr val="DCFDFF"/>
            </a:solidFill>
            <a:ln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65" b="0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" name="Rectangle 2"/>
            <p:cNvSpPr>
              <a:spLocks noChangeArrowheads="1"/>
            </p:cNvSpPr>
            <p:nvPr/>
          </p:nvSpPr>
          <p:spPr bwMode="auto">
            <a:xfrm>
              <a:off x="991492" y="1334293"/>
              <a:ext cx="535565" cy="58851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0" b="0" i="0" u="none" strike="noStrike" kern="1200" cap="none" spc="0" normalizeH="0" baseline="0" noProof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朝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2351088" y="2297113"/>
            <a:ext cx="4673074" cy="7486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265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千年梦圆在今</a:t>
            </a:r>
            <a:r>
              <a:rPr kumimoji="0" lang="zh-CN" altLang="en-US" sz="4265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朝</a:t>
            </a:r>
            <a:r>
              <a:rPr kumimoji="0" lang="zh-CN" altLang="en-US" sz="4265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  <p:sp>
        <p:nvSpPr>
          <p:cNvPr id="8" name="矩形 7"/>
          <p:cNvSpPr/>
          <p:nvPr/>
        </p:nvSpPr>
        <p:spPr>
          <a:xfrm>
            <a:off x="5554663" y="1652588"/>
            <a:ext cx="1714500" cy="6667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735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zhāo</a:t>
            </a:r>
          </a:p>
        </p:txBody>
      </p:sp>
      <p:sp>
        <p:nvSpPr>
          <p:cNvPr id="23" name="矩形 22"/>
          <p:cNvSpPr/>
          <p:nvPr/>
        </p:nvSpPr>
        <p:spPr>
          <a:xfrm>
            <a:off x="2463800" y="4098925"/>
            <a:ext cx="5195888" cy="7477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265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苏轼是宋</a:t>
            </a:r>
            <a:r>
              <a:rPr kumimoji="0" lang="zh-CN" altLang="en-US" sz="4265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朝</a:t>
            </a:r>
            <a:r>
              <a:rPr kumimoji="0" lang="zh-CN" altLang="en-US" sz="4265" b="1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文学家。</a:t>
            </a:r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4706938" y="3452813"/>
            <a:ext cx="144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cháo</a:t>
            </a:r>
          </a:p>
        </p:txBody>
      </p:sp>
      <p:sp>
        <p:nvSpPr>
          <p:cNvPr id="6" name="矩形 5"/>
          <p:cNvSpPr/>
          <p:nvPr/>
        </p:nvSpPr>
        <p:spPr>
          <a:xfrm>
            <a:off x="4643438" y="1006475"/>
            <a:ext cx="1608133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我会认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rcRect t="4736" r="4885"/>
          <a:stretch>
            <a:fillRect/>
          </a:stretch>
        </p:blipFill>
        <p:spPr>
          <a:xfrm>
            <a:off x="7660005" y="1745615"/>
            <a:ext cx="3542030" cy="3553460"/>
          </a:xfrm>
          <a:prstGeom prst="round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</p:pic>
      <p:sp>
        <p:nvSpPr>
          <p:cNvPr id="5" name="文本框 4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8" grpId="0"/>
      <p:bldP spid="23" grpId="0" bldLvl="0" animBg="1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1"/>
          <p:cNvSpPr txBox="1">
            <a:spLocks noChangeArrowheads="1"/>
          </p:cNvSpPr>
          <p:nvPr/>
        </p:nvSpPr>
        <p:spPr bwMode="auto">
          <a:xfrm>
            <a:off x="5148263" y="1006475"/>
            <a:ext cx="2582862" cy="768350"/>
          </a:xfrm>
          <a:prstGeom prst="rect">
            <a:avLst/>
          </a:prstGeom>
          <a:solidFill>
            <a:srgbClr val="2E7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识字方法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771525" y="1700213"/>
            <a:ext cx="54721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加一加</a:t>
            </a:r>
            <a:r>
              <a:rPr kumimoji="0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kumimoji="0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扌</a:t>
            </a:r>
            <a:r>
              <a:rPr kumimoji="0" lang="en-US" altLang="zh-CN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+</a:t>
            </a:r>
            <a:r>
              <a:rPr kumimoji="0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览</a:t>
            </a:r>
            <a:r>
              <a:rPr kumimoji="0" lang="en-US" altLang="zh-CN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kumimoji="0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揽</a:t>
            </a:r>
            <a:endParaRPr kumimoji="0" lang="en-US" altLang="zh-CN" sz="4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 </a:t>
            </a:r>
            <a:r>
              <a:rPr kumimoji="0" lang="en-US" altLang="zh-CN" sz="4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kumimoji="0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马</a:t>
            </a:r>
            <a:r>
              <a:rPr kumimoji="0" lang="en-US" altLang="zh-CN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+</a:t>
            </a:r>
            <a:r>
              <a:rPr kumimoji="0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区</a:t>
            </a:r>
            <a:r>
              <a:rPr kumimoji="0" lang="en-US" altLang="zh-CN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kumimoji="0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驱</a:t>
            </a:r>
            <a:endParaRPr kumimoji="0" lang="en-US" altLang="zh-CN" sz="4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  </a:t>
            </a:r>
            <a:r>
              <a:rPr kumimoji="0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忄</a:t>
            </a:r>
            <a:r>
              <a:rPr kumimoji="0" lang="en-US" altLang="zh-CN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+</a:t>
            </a:r>
            <a:r>
              <a:rPr kumimoji="0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解</a:t>
            </a:r>
            <a:r>
              <a:rPr kumimoji="0" lang="en-US" altLang="zh-CN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kumimoji="0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懈</a:t>
            </a:r>
            <a:endParaRPr kumimoji="0" lang="en-US" altLang="zh-CN" sz="4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  </a:t>
            </a:r>
            <a:r>
              <a:rPr kumimoji="0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石</a:t>
            </a:r>
            <a:r>
              <a:rPr kumimoji="0" lang="en-US" altLang="zh-CN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+</a:t>
            </a:r>
            <a:r>
              <a:rPr kumimoji="0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卑</a:t>
            </a:r>
            <a:r>
              <a:rPr kumimoji="0" lang="en-US" altLang="zh-CN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kumimoji="0" lang="zh-CN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碑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786" y="2683601"/>
            <a:ext cx="4398484" cy="29362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" descr="C:\Users\duyanlin\Documents\Tencent Files\593489595\Image\C2C\@@9%0UC%MEQ4T69SC}C2N.jpg"/>
          <p:cNvSpPr>
            <a:spLocks noChangeAspect="1" noChangeArrowheads="1"/>
          </p:cNvSpPr>
          <p:nvPr/>
        </p:nvSpPr>
        <p:spPr bwMode="auto">
          <a:xfrm>
            <a:off x="0" y="0"/>
            <a:ext cx="40640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20" tIns="60960" rIns="121920" bIns="6096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65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AutoShape 3" descr="C:\Users\duyanlin\Documents\Tencent Files\593489595\Image\C2C\@@9%0UC%MEQ4T69SC}C2N.jpg"/>
          <p:cNvSpPr>
            <a:spLocks noChangeAspect="1" noChangeArrowheads="1"/>
          </p:cNvSpPr>
          <p:nvPr/>
        </p:nvSpPr>
        <p:spPr bwMode="auto">
          <a:xfrm>
            <a:off x="203200" y="203200"/>
            <a:ext cx="40640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20" tIns="60960" rIns="121920" bIns="6096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65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3200" y="358775"/>
            <a:ext cx="24606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20" tIns="60960" rIns="121920" bIns="6096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br>
              <a:rPr kumimoji="0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</a:br>
            <a:endParaRPr kumimoji="0" lang="zh-CN" altLang="zh-CN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AutoShape 5" descr="C:\Users\duyanlin\Documents\Tencent Files\593489595\Image\C2C\@@9%0UC%MEQ4T69SC}C2N.jpg"/>
          <p:cNvSpPr>
            <a:spLocks noChangeAspect="1" noChangeArrowheads="1"/>
          </p:cNvSpPr>
          <p:nvPr/>
        </p:nvSpPr>
        <p:spPr bwMode="auto">
          <a:xfrm>
            <a:off x="406400" y="406400"/>
            <a:ext cx="40640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20" tIns="60960" rIns="121920" bIns="6096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65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294" name="TextBox 11"/>
          <p:cNvSpPr txBox="1">
            <a:spLocks noChangeArrowheads="1"/>
          </p:cNvSpPr>
          <p:nvPr/>
        </p:nvSpPr>
        <p:spPr bwMode="auto">
          <a:xfrm>
            <a:off x="5097463" y="1006475"/>
            <a:ext cx="2582862" cy="768350"/>
          </a:xfrm>
          <a:prstGeom prst="rect">
            <a:avLst/>
          </a:prstGeom>
          <a:solidFill>
            <a:srgbClr val="9DC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识字游戏</a:t>
            </a:r>
          </a:p>
        </p:txBody>
      </p:sp>
      <p:sp>
        <p:nvSpPr>
          <p:cNvPr id="86" name="矩形 3"/>
          <p:cNvSpPr>
            <a:spLocks noChangeArrowheads="1"/>
          </p:cNvSpPr>
          <p:nvPr/>
        </p:nvSpPr>
        <p:spPr bwMode="auto">
          <a:xfrm>
            <a:off x="812800" y="1438275"/>
            <a:ext cx="2428870" cy="7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265" b="1" i="0" u="none" strike="noStrike" kern="1200" cap="none" spc="0" normalizeH="0" baseline="0" noProof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cs typeface="+mn-ea"/>
                <a:sym typeface="+mn-lt"/>
              </a:rPr>
              <a:t>九天揽月</a:t>
            </a: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1519238" y="2811463"/>
            <a:ext cx="1349375" cy="2903537"/>
            <a:chOff x="2108706" y="2514348"/>
            <a:chExt cx="1011754" cy="2176980"/>
          </a:xfrm>
        </p:grpSpPr>
        <p:pic>
          <p:nvPicPr>
            <p:cNvPr id="12319" name="图片 8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8706" y="2514348"/>
              <a:ext cx="1011754" cy="2176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0" name="TextBox 99"/>
            <p:cNvSpPr txBox="1"/>
            <p:nvPr/>
          </p:nvSpPr>
          <p:spPr>
            <a:xfrm>
              <a:off x="2184885" y="3546301"/>
              <a:ext cx="876442" cy="5001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735" b="1" i="0" u="none" strike="noStrike" kern="1200" cap="none" spc="0" normalizeH="0" baseline="0" noProof="1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遨游</a:t>
              </a: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139700" y="2811463"/>
            <a:ext cx="1349375" cy="2903537"/>
            <a:chOff x="1276825" y="2379340"/>
            <a:chExt cx="1011754" cy="2176980"/>
          </a:xfrm>
        </p:grpSpPr>
        <p:pic>
          <p:nvPicPr>
            <p:cNvPr id="12317" name="图片 9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825" y="2379340"/>
              <a:ext cx="1011754" cy="2176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" name="TextBox 92"/>
            <p:cNvSpPr txBox="1"/>
            <p:nvPr/>
          </p:nvSpPr>
          <p:spPr>
            <a:xfrm>
              <a:off x="1323247" y="3311311"/>
              <a:ext cx="876442" cy="5001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735" b="1" i="0" u="none" strike="noStrike" kern="1200" cap="none" spc="0" normalizeH="0" baseline="0" noProof="1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捆绑</a:t>
              </a:r>
            </a:p>
          </p:txBody>
        </p:sp>
      </p:grpSp>
      <p:grpSp>
        <p:nvGrpSpPr>
          <p:cNvPr id="19" name="组合 18"/>
          <p:cNvGrpSpPr/>
          <p:nvPr/>
        </p:nvGrpSpPr>
        <p:grpSpPr bwMode="auto">
          <a:xfrm>
            <a:off x="7680325" y="2770188"/>
            <a:ext cx="1349375" cy="2903537"/>
            <a:chOff x="6178459" y="2514348"/>
            <a:chExt cx="1011754" cy="2176980"/>
          </a:xfrm>
        </p:grpSpPr>
        <p:pic>
          <p:nvPicPr>
            <p:cNvPr id="12315" name="图片 9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8459" y="2514348"/>
              <a:ext cx="1011754" cy="2176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" name="TextBox 103"/>
            <p:cNvSpPr txBox="1"/>
            <p:nvPr/>
          </p:nvSpPr>
          <p:spPr>
            <a:xfrm>
              <a:off x="6235593" y="3457032"/>
              <a:ext cx="876442" cy="5001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735" b="1" i="0" u="none" strike="noStrike" kern="1200" cap="none" spc="0" normalizeH="0" baseline="0" noProof="1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火焰</a:t>
              </a:r>
            </a:p>
          </p:txBody>
        </p:sp>
      </p:grpSp>
      <p:grpSp>
        <p:nvGrpSpPr>
          <p:cNvPr id="14" name="组合 13"/>
          <p:cNvGrpSpPr/>
          <p:nvPr/>
        </p:nvGrpSpPr>
        <p:grpSpPr bwMode="auto">
          <a:xfrm>
            <a:off x="3027364" y="2811463"/>
            <a:ext cx="1367347" cy="2903537"/>
            <a:chOff x="3036887" y="2307902"/>
            <a:chExt cx="1025229" cy="2176980"/>
          </a:xfrm>
        </p:grpSpPr>
        <p:pic>
          <p:nvPicPr>
            <p:cNvPr id="12313" name="图片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6887" y="2307902"/>
              <a:ext cx="1011754" cy="2176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1" name="TextBox 110"/>
            <p:cNvSpPr txBox="1"/>
            <p:nvPr/>
          </p:nvSpPr>
          <p:spPr>
            <a:xfrm>
              <a:off x="3185674" y="3339855"/>
              <a:ext cx="876442" cy="5001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735" b="1" i="0" u="none" strike="noStrike" kern="1200" cap="none" spc="0" normalizeH="0" baseline="0" noProof="1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震撼</a:t>
              </a:r>
            </a:p>
          </p:txBody>
        </p:sp>
      </p:grpSp>
      <p:grpSp>
        <p:nvGrpSpPr>
          <p:cNvPr id="15" name="组合 14"/>
          <p:cNvGrpSpPr/>
          <p:nvPr/>
        </p:nvGrpSpPr>
        <p:grpSpPr bwMode="auto">
          <a:xfrm>
            <a:off x="4376738" y="2811463"/>
            <a:ext cx="1347787" cy="2903537"/>
            <a:chOff x="3524311" y="2431012"/>
            <a:chExt cx="1011754" cy="2176980"/>
          </a:xfrm>
        </p:grpSpPr>
        <p:pic>
          <p:nvPicPr>
            <p:cNvPr id="12311" name="图片 8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4311" y="2431012"/>
              <a:ext cx="1011754" cy="2176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4" name="TextBox 113"/>
            <p:cNvSpPr txBox="1"/>
            <p:nvPr/>
          </p:nvSpPr>
          <p:spPr>
            <a:xfrm>
              <a:off x="3639906" y="3489150"/>
              <a:ext cx="877475" cy="5001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735" b="1" i="0" u="none" strike="noStrike" kern="1200" cap="none" spc="0" normalizeH="0" baseline="0" noProof="1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拍摄</a:t>
              </a:r>
            </a:p>
          </p:txBody>
        </p:sp>
      </p:grpSp>
      <p:grpSp>
        <p:nvGrpSpPr>
          <p:cNvPr id="17" name="组合 16"/>
          <p:cNvGrpSpPr/>
          <p:nvPr/>
        </p:nvGrpSpPr>
        <p:grpSpPr bwMode="auto">
          <a:xfrm>
            <a:off x="10609263" y="2811463"/>
            <a:ext cx="1347787" cy="2903537"/>
            <a:chOff x="7676809" y="1857370"/>
            <a:chExt cx="1011754" cy="2176980"/>
          </a:xfrm>
        </p:grpSpPr>
        <p:pic>
          <p:nvPicPr>
            <p:cNvPr id="12309" name="图片 9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6809" y="1857370"/>
              <a:ext cx="1011754" cy="2176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8" name="TextBox 117"/>
            <p:cNvSpPr txBox="1"/>
            <p:nvPr/>
          </p:nvSpPr>
          <p:spPr>
            <a:xfrm>
              <a:off x="7782870" y="2714355"/>
              <a:ext cx="877475" cy="5001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735" b="1" i="0" u="none" strike="noStrike" kern="1200" cap="none" spc="0" normalizeH="0" baseline="0" noProof="1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实施</a:t>
              </a:r>
            </a:p>
          </p:txBody>
        </p:sp>
      </p:grpSp>
      <p:grpSp>
        <p:nvGrpSpPr>
          <p:cNvPr id="16" name="组合 15"/>
          <p:cNvGrpSpPr/>
          <p:nvPr/>
        </p:nvGrpSpPr>
        <p:grpSpPr bwMode="auto">
          <a:xfrm>
            <a:off x="5957888" y="2811463"/>
            <a:ext cx="1349375" cy="2903537"/>
            <a:chOff x="4552472" y="1320601"/>
            <a:chExt cx="1011754" cy="2176980"/>
          </a:xfrm>
        </p:grpSpPr>
        <p:pic>
          <p:nvPicPr>
            <p:cNvPr id="12307" name="图片 9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2472" y="1320601"/>
              <a:ext cx="1011754" cy="2176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" name="TextBox 120"/>
            <p:cNvSpPr txBox="1"/>
            <p:nvPr/>
          </p:nvSpPr>
          <p:spPr>
            <a:xfrm>
              <a:off x="4603654" y="2253763"/>
              <a:ext cx="876442" cy="5001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735" b="1" i="0" u="none" strike="noStrike" kern="1200" cap="none" spc="0" normalizeH="0" baseline="0" noProof="1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实践</a:t>
              </a:r>
            </a:p>
          </p:txBody>
        </p:sp>
      </p:grpSp>
      <p:grpSp>
        <p:nvGrpSpPr>
          <p:cNvPr id="18" name="组合 17"/>
          <p:cNvGrpSpPr/>
          <p:nvPr/>
        </p:nvGrpSpPr>
        <p:grpSpPr bwMode="auto">
          <a:xfrm>
            <a:off x="8897938" y="2811463"/>
            <a:ext cx="1844675" cy="2903537"/>
            <a:chOff x="6321128" y="825296"/>
            <a:chExt cx="1383345" cy="2176980"/>
          </a:xfrm>
        </p:grpSpPr>
        <p:pic>
          <p:nvPicPr>
            <p:cNvPr id="12305" name="图片 9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7766" y="825296"/>
              <a:ext cx="1011754" cy="2176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4" name="TextBox 123"/>
            <p:cNvSpPr txBox="1"/>
            <p:nvPr/>
          </p:nvSpPr>
          <p:spPr>
            <a:xfrm>
              <a:off x="6321128" y="1857249"/>
              <a:ext cx="1383345" cy="4999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735" b="1" i="0" u="none" strike="noStrike" kern="1200" cap="none" spc="0" normalizeH="0" baseline="0" noProof="1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里程碑</a:t>
              </a:r>
            </a:p>
          </p:txBody>
        </p:sp>
      </p:grpSp>
      <p:sp>
        <p:nvSpPr>
          <p:cNvPr id="5" name="AutoShape 2" descr="http://img2.imgtn.bdimg.com/it/u=1804654941,1645481111&amp;fm=26&amp;gp=0.jpg"/>
          <p:cNvSpPr>
            <a:spLocks noChangeAspect="1" noChangeArrowheads="1"/>
          </p:cNvSpPr>
          <p:nvPr/>
        </p:nvSpPr>
        <p:spPr bwMode="auto">
          <a:xfrm>
            <a:off x="207963" y="-192088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20" tIns="60960" rIns="121920" bIns="6096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65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023145" y="2448218"/>
            <a:ext cx="6014244" cy="3415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鲲鹏展翅：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是指施展抱负，实现宏伟的理想，创造一番事业。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本课指中华民族很久以来的人飞于天、车走空中的奇妙想象。</a:t>
            </a:r>
          </a:p>
        </p:txBody>
      </p:sp>
      <p:sp>
        <p:nvSpPr>
          <p:cNvPr id="5" name="文本框 11"/>
          <p:cNvSpPr txBox="1"/>
          <p:nvPr/>
        </p:nvSpPr>
        <p:spPr>
          <a:xfrm>
            <a:off x="350838" y="476250"/>
            <a:ext cx="1641475" cy="503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665" b="0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第一课时</a:t>
            </a:r>
          </a:p>
        </p:txBody>
      </p:sp>
      <p:sp>
        <p:nvSpPr>
          <p:cNvPr id="3" name="AutoShape 2" descr="http://img2.imgtn.bdimg.com/it/u=1804654941,1645481111&amp;fm=26&amp;gp=0.jpg"/>
          <p:cNvSpPr>
            <a:spLocks noChangeAspect="1" noChangeArrowheads="1"/>
          </p:cNvSpPr>
          <p:nvPr/>
        </p:nvSpPr>
        <p:spPr bwMode="auto">
          <a:xfrm>
            <a:off x="207963" y="-192088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20" tIns="60960" rIns="121920" bIns="6096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65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317" name="TextBox 11"/>
          <p:cNvSpPr txBox="1">
            <a:spLocks noChangeArrowheads="1"/>
          </p:cNvSpPr>
          <p:nvPr/>
        </p:nvSpPr>
        <p:spPr bwMode="auto">
          <a:xfrm>
            <a:off x="4456113" y="1122363"/>
            <a:ext cx="2581275" cy="769937"/>
          </a:xfrm>
          <a:prstGeom prst="rect">
            <a:avLst/>
          </a:prstGeom>
          <a:solidFill>
            <a:srgbClr val="9DC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词语解释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289" y="2825630"/>
            <a:ext cx="4092264" cy="26607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736600" y="2041579"/>
            <a:ext cx="6759575" cy="19615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里程碑：</a:t>
            </a: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比喻在历史发展过程中可以作为标志的大事。</a:t>
            </a: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cs typeface="+mn-ea"/>
                <a:sym typeface="+mn-lt"/>
              </a:rPr>
              <a:t>本课指“嫦娥四号”成功探月活动的意义重大。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6600" y="4088039"/>
            <a:ext cx="6759575" cy="1315232"/>
          </a:xfrm>
          <a:prstGeom prst="rect">
            <a:avLst/>
          </a:prstGeom>
          <a:solidFill>
            <a:schemeClr val="bg2">
              <a:alpha val="13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造句：</a:t>
            </a: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宇航员在太空行走是人类历史上的一个</a:t>
            </a: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里程碑</a:t>
            </a:r>
            <a:r>
              <a:rPr kumimoji="0" lang="zh-CN" altLang="en-US" sz="280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286" y="2515350"/>
            <a:ext cx="3672114" cy="24513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文本框 3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bldLvl="0" animBg="1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2wu5y3x1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924</Words>
  <Application>Microsoft Office PowerPoint</Application>
  <PresentationFormat>宽屏</PresentationFormat>
  <Paragraphs>141</Paragraphs>
  <Slides>21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5" baseType="lpstr">
      <vt:lpstr>思源黑体 CN Light</vt:lpstr>
      <vt:lpstr>Arial</vt:lpstr>
      <vt:lpstr>FandolFang R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31</cp:revision>
  <dcterms:created xsi:type="dcterms:W3CDTF">2020-08-05T14:41:00Z</dcterms:created>
  <dcterms:modified xsi:type="dcterms:W3CDTF">2021-01-08T23:35:00Z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