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59" r:id="rId4"/>
    <p:sldId id="506" r:id="rId5"/>
    <p:sldId id="507" r:id="rId6"/>
    <p:sldId id="508" r:id="rId7"/>
    <p:sldId id="509" r:id="rId8"/>
    <p:sldId id="510" r:id="rId9"/>
    <p:sldId id="511" r:id="rId10"/>
    <p:sldId id="512" r:id="rId11"/>
    <p:sldId id="513" r:id="rId12"/>
    <p:sldId id="514" r:id="rId13"/>
    <p:sldId id="515" r:id="rId14"/>
    <p:sldId id="516" r:id="rId15"/>
    <p:sldId id="517" r:id="rId16"/>
    <p:sldId id="518" r:id="rId17"/>
    <p:sldId id="519" r:id="rId18"/>
    <p:sldId id="520" r:id="rId19"/>
    <p:sldId id="521" r:id="rId20"/>
    <p:sldId id="522" r:id="rId21"/>
    <p:sldId id="523" r:id="rId22"/>
    <p:sldId id="524" r:id="rId23"/>
    <p:sldId id="525" r:id="rId24"/>
    <p:sldId id="526" r:id="rId25"/>
    <p:sldId id="527" r:id="rId26"/>
    <p:sldId id="528" r:id="rId27"/>
    <p:sldId id="529" r:id="rId28"/>
    <p:sldId id="530" r:id="rId29"/>
    <p:sldId id="531" r:id="rId30"/>
    <p:sldId id="287" r:id="rId31"/>
    <p:sldId id="257" r:id="rId32"/>
  </p:sldIdLst>
  <p:sldSz cx="12192000" cy="6858000"/>
  <p:notesSz cx="6858000" cy="9144000"/>
  <p:embeddedFontLst>
    <p:embeddedFont>
      <p:font typeface="FandolFang R" panose="02010600030101010101" charset="-122"/>
      <p:regular r:id="rId34"/>
    </p:embeddedFont>
    <p:embeddedFont>
      <p:font typeface="思源黑体 CN Light" panose="02010600030101010101" charset="-122"/>
      <p:regular r:id="rId3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836"/>
    <a:srgbClr val="DED4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4C7AC27-1784-4DA9-8ECF-3590046D2F94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248E433-DC34-4392-B74A-C2D669D380D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8E433-DC34-4392-B74A-C2D669D380D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8E433-DC34-4392-B74A-C2D669D380D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8E433-DC34-4392-B74A-C2D669D380D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8E433-DC34-4392-B74A-C2D669D380D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8E433-DC34-4392-B74A-C2D669D380D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8E433-DC34-4392-B74A-C2D669D380D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8E433-DC34-4392-B74A-C2D669D380D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8E433-DC34-4392-B74A-C2D669D380D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8E433-DC34-4392-B74A-C2D669D380D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8E433-DC34-4392-B74A-C2D669D380D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8E433-DC34-4392-B74A-C2D669D380D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8E433-DC34-4392-B74A-C2D669D380D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8E433-DC34-4392-B74A-C2D669D380D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8E433-DC34-4392-B74A-C2D669D380D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8E433-DC34-4392-B74A-C2D669D380D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8E433-DC34-4392-B74A-C2D669D380D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8E433-DC34-4392-B74A-C2D669D380D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8E433-DC34-4392-B74A-C2D669D380DB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8E433-DC34-4392-B74A-C2D669D380DB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8E433-DC34-4392-B74A-C2D669D380DB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8E433-DC34-4392-B74A-C2D669D380DB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8E433-DC34-4392-B74A-C2D669D380DB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8E433-DC34-4392-B74A-C2D669D380D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30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8E433-DC34-4392-B74A-C2D669D380DB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8E433-DC34-4392-B74A-C2D669D380D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8E433-DC34-4392-B74A-C2D669D380D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8E433-DC34-4392-B74A-C2D669D380D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8E433-DC34-4392-B74A-C2D669D380D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8E433-DC34-4392-B74A-C2D669D380D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8E433-DC34-4392-B74A-C2D669D380D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DED4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9" name="箭头: 五边形 8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rgbClr val="403836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箭头: 五边形 9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403836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3" r="1759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936734" y="1764809"/>
            <a:ext cx="6318532" cy="2388698"/>
            <a:chOff x="421012" y="2478673"/>
            <a:chExt cx="5412107" cy="2388698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478673"/>
              <a:ext cx="541210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8000" b="1" dirty="0">
                  <a:solidFill>
                    <a:srgbClr val="403836"/>
                  </a:solidFill>
                  <a:cs typeface="+mn-ea"/>
                  <a:sym typeface="+mn-lt"/>
                </a:rPr>
                <a:t>《</a:t>
              </a:r>
              <a:r>
                <a:rPr lang="zh-CN" altLang="en-US" sz="8000" b="1" dirty="0">
                  <a:solidFill>
                    <a:srgbClr val="403836"/>
                  </a:solidFill>
                  <a:cs typeface="+mn-ea"/>
                  <a:sym typeface="+mn-lt"/>
                </a:rPr>
                <a:t>短诗三首</a:t>
              </a:r>
              <a:r>
                <a:rPr lang="en-US" altLang="zh-CN" sz="8000" b="1" dirty="0">
                  <a:solidFill>
                    <a:srgbClr val="403836"/>
                  </a:solidFill>
                  <a:cs typeface="+mn-ea"/>
                  <a:sym typeface="+mn-lt"/>
                </a:rPr>
                <a:t>》</a:t>
              </a:r>
              <a:endPara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4862411" y="497136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4809296" y="4347267"/>
            <a:ext cx="3683000" cy="1046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“漫”左窄右宽 ，右半部分“日、四、又”都要写扁。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Box 33"/>
          <p:cNvSpPr txBox="1">
            <a:spLocks noChangeArrowheads="1"/>
          </p:cNvSpPr>
          <p:nvPr/>
        </p:nvSpPr>
        <p:spPr bwMode="auto">
          <a:xfrm>
            <a:off x="4787524" y="2165131"/>
            <a:ext cx="3252593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左右结构</a:t>
            </a:r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4787524" y="298110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弥漫  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35"/>
          <p:cNvSpPr txBox="1">
            <a:spLocks noChangeArrowheads="1"/>
          </p:cNvSpPr>
          <p:nvPr/>
        </p:nvSpPr>
        <p:spPr bwMode="auto">
          <a:xfrm>
            <a:off x="4787523" y="3412906"/>
            <a:ext cx="6051704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森林里到处弥漫着雾气。</a:t>
            </a: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4787524" y="2549306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氵</a:t>
            </a:r>
          </a:p>
        </p:txBody>
      </p:sp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1499014" y="304187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文本框 14"/>
          <p:cNvSpPr txBox="1"/>
          <p:nvPr/>
        </p:nvSpPr>
        <p:spPr>
          <a:xfrm>
            <a:off x="1544625" y="278923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漫</a:t>
            </a:r>
          </a:p>
        </p:txBody>
      </p:sp>
      <p:sp>
        <p:nvSpPr>
          <p:cNvPr id="11" name="文本框 27"/>
          <p:cNvSpPr txBox="1"/>
          <p:nvPr/>
        </p:nvSpPr>
        <p:spPr>
          <a:xfrm>
            <a:off x="2061593" y="1930815"/>
            <a:ext cx="13452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 b="1">
                <a:latin typeface="方正姚体" panose="02010601030101010101" pitchFamily="2" charset="-122"/>
                <a:ea typeface="方正姚体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màn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4809296" y="4347267"/>
            <a:ext cx="3683000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“灭”上宽下窄，火上加一横。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Box 33"/>
          <p:cNvSpPr txBox="1">
            <a:spLocks noChangeArrowheads="1"/>
          </p:cNvSpPr>
          <p:nvPr/>
        </p:nvSpPr>
        <p:spPr bwMode="auto">
          <a:xfrm>
            <a:off x="4787524" y="2165131"/>
            <a:ext cx="3252593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上下结构</a:t>
            </a:r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4787524" y="298110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灭火  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35"/>
          <p:cNvSpPr txBox="1">
            <a:spLocks noChangeArrowheads="1"/>
          </p:cNvSpPr>
          <p:nvPr/>
        </p:nvSpPr>
        <p:spPr bwMode="auto">
          <a:xfrm>
            <a:off x="4787523" y="3412906"/>
            <a:ext cx="6051704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消防员叔叔正在灭火。</a:t>
            </a: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4787524" y="2549306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火</a:t>
            </a:r>
          </a:p>
        </p:txBody>
      </p:sp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1499014" y="304187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文本框 14"/>
          <p:cNvSpPr txBox="1"/>
          <p:nvPr/>
        </p:nvSpPr>
        <p:spPr>
          <a:xfrm>
            <a:off x="1544625" y="278923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灭</a:t>
            </a:r>
          </a:p>
        </p:txBody>
      </p:sp>
      <p:sp>
        <p:nvSpPr>
          <p:cNvPr id="11" name="文本框 27"/>
          <p:cNvSpPr txBox="1"/>
          <p:nvPr/>
        </p:nvSpPr>
        <p:spPr>
          <a:xfrm>
            <a:off x="2061593" y="1930815"/>
            <a:ext cx="11576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 b="1">
                <a:latin typeface="方正姚体" panose="02010601030101010101" pitchFamily="2" charset="-122"/>
                <a:ea typeface="方正姚体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miè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4809296" y="4347267"/>
            <a:ext cx="3683000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“藤”上窄下宽，上面的草字头的一横要写长一些。下面的部分是“滕”，不是“腾”。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Box 33"/>
          <p:cNvSpPr txBox="1">
            <a:spLocks noChangeArrowheads="1"/>
          </p:cNvSpPr>
          <p:nvPr/>
        </p:nvSpPr>
        <p:spPr bwMode="auto">
          <a:xfrm>
            <a:off x="4787524" y="2165131"/>
            <a:ext cx="3252593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上下结构</a:t>
            </a:r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4787524" y="298110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顺藤摸瓜  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35"/>
          <p:cNvSpPr txBox="1">
            <a:spLocks noChangeArrowheads="1"/>
          </p:cNvSpPr>
          <p:nvPr/>
        </p:nvSpPr>
        <p:spPr bwMode="auto">
          <a:xfrm>
            <a:off x="4787523" y="3412906"/>
            <a:ext cx="6051704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警察叔叔顺藤摸瓜找到了犯罪分子。</a:t>
            </a: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4787524" y="2549306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艹</a:t>
            </a:r>
          </a:p>
        </p:txBody>
      </p:sp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1499014" y="304187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文本框 14"/>
          <p:cNvSpPr txBox="1"/>
          <p:nvPr/>
        </p:nvSpPr>
        <p:spPr>
          <a:xfrm>
            <a:off x="1544625" y="278923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藤</a:t>
            </a:r>
          </a:p>
        </p:txBody>
      </p:sp>
      <p:sp>
        <p:nvSpPr>
          <p:cNvPr id="11" name="文本框 27"/>
          <p:cNvSpPr txBox="1"/>
          <p:nvPr/>
        </p:nvSpPr>
        <p:spPr>
          <a:xfrm>
            <a:off x="2061593" y="1930815"/>
            <a:ext cx="14265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 b="1">
                <a:latin typeface="方正姚体" panose="02010601030101010101" pitchFamily="2" charset="-122"/>
                <a:ea typeface="方正姚体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téng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12" name="矩形 2"/>
          <p:cNvSpPr>
            <a:spLocks noChangeArrowheads="1"/>
          </p:cNvSpPr>
          <p:nvPr/>
        </p:nvSpPr>
        <p:spPr bwMode="auto">
          <a:xfrm>
            <a:off x="4809296" y="4347267"/>
            <a:ext cx="3683000" cy="1046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“萝”上宽下窄，下面的“四、夕”要写的扁一些。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Box 33"/>
          <p:cNvSpPr txBox="1">
            <a:spLocks noChangeArrowheads="1"/>
          </p:cNvSpPr>
          <p:nvPr/>
        </p:nvSpPr>
        <p:spPr bwMode="auto">
          <a:xfrm>
            <a:off x="4787524" y="2165131"/>
            <a:ext cx="3252593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上下结构</a:t>
            </a:r>
          </a:p>
        </p:txBody>
      </p:sp>
      <p:sp>
        <p:nvSpPr>
          <p:cNvPr id="14" name="TextBox 34"/>
          <p:cNvSpPr txBox="1">
            <a:spLocks noChangeArrowheads="1"/>
          </p:cNvSpPr>
          <p:nvPr/>
        </p:nvSpPr>
        <p:spPr bwMode="auto">
          <a:xfrm>
            <a:off x="4787524" y="298110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萝卜  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4787523" y="3412906"/>
            <a:ext cx="6051704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小兔子爱吃胡萝卜。</a:t>
            </a:r>
          </a:p>
        </p:txBody>
      </p:sp>
      <p:sp>
        <p:nvSpPr>
          <p:cNvPr id="16" name="TextBox 36"/>
          <p:cNvSpPr txBox="1">
            <a:spLocks noChangeArrowheads="1"/>
          </p:cNvSpPr>
          <p:nvPr/>
        </p:nvSpPr>
        <p:spPr bwMode="auto">
          <a:xfrm>
            <a:off x="4787524" y="2549306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艹</a:t>
            </a:r>
          </a:p>
        </p:txBody>
      </p:sp>
      <p:graphicFrame>
        <p:nvGraphicFramePr>
          <p:cNvPr id="17" name="Group 47"/>
          <p:cNvGraphicFramePr>
            <a:graphicFrameLocks noGrp="1"/>
          </p:cNvGraphicFramePr>
          <p:nvPr/>
        </p:nvGraphicFramePr>
        <p:xfrm>
          <a:off x="1499014" y="304187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文本框 14"/>
          <p:cNvSpPr txBox="1"/>
          <p:nvPr/>
        </p:nvSpPr>
        <p:spPr>
          <a:xfrm>
            <a:off x="1544625" y="278923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萝</a:t>
            </a:r>
          </a:p>
        </p:txBody>
      </p:sp>
      <p:sp>
        <p:nvSpPr>
          <p:cNvPr id="19" name="文本框 27"/>
          <p:cNvSpPr txBox="1"/>
          <p:nvPr/>
        </p:nvSpPr>
        <p:spPr>
          <a:xfrm>
            <a:off x="2061593" y="1930815"/>
            <a:ext cx="1031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 b="1">
                <a:latin typeface="方正姚体" panose="02010601030101010101" pitchFamily="2" charset="-122"/>
                <a:ea typeface="方正姚体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luó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4809296" y="4347267"/>
            <a:ext cx="3683000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“膝”左窄右宽，右边的部分，需要注意，上面是个“木”，撇捺要注意避让穿插，下面不是“水”。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Box 33"/>
          <p:cNvSpPr txBox="1">
            <a:spLocks noChangeArrowheads="1"/>
          </p:cNvSpPr>
          <p:nvPr/>
        </p:nvSpPr>
        <p:spPr bwMode="auto">
          <a:xfrm>
            <a:off x="4787524" y="2165131"/>
            <a:ext cx="3252593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左右结构</a:t>
            </a:r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4787524" y="298110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膝盖  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35"/>
          <p:cNvSpPr txBox="1">
            <a:spLocks noChangeArrowheads="1"/>
          </p:cNvSpPr>
          <p:nvPr/>
        </p:nvSpPr>
        <p:spPr bwMode="auto">
          <a:xfrm>
            <a:off x="4787523" y="3412906"/>
            <a:ext cx="6051704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一到下雨天，奶奶的膝盖就疼。</a:t>
            </a: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4787524" y="2549306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月</a:t>
            </a:r>
          </a:p>
        </p:txBody>
      </p:sp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1499014" y="304187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文本框 14"/>
          <p:cNvSpPr txBox="1"/>
          <p:nvPr/>
        </p:nvSpPr>
        <p:spPr>
          <a:xfrm>
            <a:off x="1544625" y="278923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膝</a:t>
            </a:r>
          </a:p>
        </p:txBody>
      </p:sp>
      <p:sp>
        <p:nvSpPr>
          <p:cNvPr id="11" name="文本框 27"/>
          <p:cNvSpPr txBox="1"/>
          <p:nvPr/>
        </p:nvSpPr>
        <p:spPr>
          <a:xfrm>
            <a:off x="2061593" y="1930815"/>
            <a:ext cx="6511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 b="1">
                <a:latin typeface="方正姚体" panose="02010601030101010101" pitchFamily="2" charset="-122"/>
                <a:ea typeface="方正姚体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xī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4809296" y="4347267"/>
            <a:ext cx="3683000" cy="1354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“涛”左窄右宽，右半部分的上面是三横一撇，不要多写捺，下面是一个“寸”字。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Box 33"/>
          <p:cNvSpPr txBox="1">
            <a:spLocks noChangeArrowheads="1"/>
          </p:cNvSpPr>
          <p:nvPr/>
        </p:nvSpPr>
        <p:spPr bwMode="auto">
          <a:xfrm>
            <a:off x="4787524" y="2165131"/>
            <a:ext cx="3252593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左右结构</a:t>
            </a:r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4787524" y="298110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波涛  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35"/>
          <p:cNvSpPr txBox="1">
            <a:spLocks noChangeArrowheads="1"/>
          </p:cNvSpPr>
          <p:nvPr/>
        </p:nvSpPr>
        <p:spPr bwMode="auto">
          <a:xfrm>
            <a:off x="4787523" y="3412906"/>
            <a:ext cx="6051704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我的内心十分激动，像波涛汹涌的大海一样。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4787524" y="2549306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氵</a:t>
            </a:r>
          </a:p>
        </p:txBody>
      </p:sp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1499014" y="304187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文本框 14"/>
          <p:cNvSpPr txBox="1"/>
          <p:nvPr/>
        </p:nvSpPr>
        <p:spPr>
          <a:xfrm>
            <a:off x="1544625" y="278923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涛</a:t>
            </a:r>
          </a:p>
        </p:txBody>
      </p:sp>
      <p:sp>
        <p:nvSpPr>
          <p:cNvPr id="11" name="文本框 27"/>
          <p:cNvSpPr txBox="1"/>
          <p:nvPr/>
        </p:nvSpPr>
        <p:spPr>
          <a:xfrm>
            <a:off x="2061593" y="1930815"/>
            <a:ext cx="1031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 b="1">
                <a:latin typeface="方正姚体" panose="02010601030101010101" pitchFamily="2" charset="-122"/>
                <a:ea typeface="方正姚体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tāo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4809296" y="4347267"/>
            <a:ext cx="3683000" cy="1354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“躲”左窄右宽，左半部分的“身”最后一笔撇要写短，右半部分的“几”字不要写勾。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Box 33"/>
          <p:cNvSpPr txBox="1">
            <a:spLocks noChangeArrowheads="1"/>
          </p:cNvSpPr>
          <p:nvPr/>
        </p:nvSpPr>
        <p:spPr bwMode="auto">
          <a:xfrm>
            <a:off x="4787524" y="2165131"/>
            <a:ext cx="3252593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左右结构</a:t>
            </a:r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4787524" y="298110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躲避  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35"/>
          <p:cNvSpPr txBox="1">
            <a:spLocks noChangeArrowheads="1"/>
          </p:cNvSpPr>
          <p:nvPr/>
        </p:nvSpPr>
        <p:spPr bwMode="auto">
          <a:xfrm>
            <a:off x="4787523" y="3412906"/>
            <a:ext cx="6051704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我为了躲避横飞的雪球，平卧在雪里。</a:t>
            </a: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4787524" y="2549306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身</a:t>
            </a:r>
          </a:p>
        </p:txBody>
      </p:sp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1499014" y="304187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文本框 14"/>
          <p:cNvSpPr txBox="1"/>
          <p:nvPr/>
        </p:nvSpPr>
        <p:spPr>
          <a:xfrm>
            <a:off x="1544625" y="278923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躲</a:t>
            </a:r>
          </a:p>
        </p:txBody>
      </p:sp>
      <p:sp>
        <p:nvSpPr>
          <p:cNvPr id="11" name="文本框 27"/>
          <p:cNvSpPr txBox="1"/>
          <p:nvPr/>
        </p:nvSpPr>
        <p:spPr>
          <a:xfrm>
            <a:off x="2061593" y="1930815"/>
            <a:ext cx="12650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 b="1">
                <a:latin typeface="方正姚体" panose="02010601030101010101" pitchFamily="2" charset="-122"/>
                <a:ea typeface="方正姚体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duǒ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知识梳理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124388" y="1350234"/>
            <a:ext cx="9988827" cy="3807393"/>
            <a:chOff x="1319597" y="1309137"/>
            <a:chExt cx="9988827" cy="3807393"/>
          </a:xfrm>
        </p:grpSpPr>
        <p:grpSp>
          <p:nvGrpSpPr>
            <p:cNvPr id="5" name="组合 4"/>
            <p:cNvGrpSpPr/>
            <p:nvPr/>
          </p:nvGrpSpPr>
          <p:grpSpPr>
            <a:xfrm>
              <a:off x="1319597" y="2765540"/>
              <a:ext cx="9988827" cy="2350990"/>
              <a:chOff x="1453161" y="2251832"/>
              <a:chExt cx="9988827" cy="2350990"/>
            </a:xfrm>
          </p:grpSpPr>
          <p:sp>
            <p:nvSpPr>
              <p:cNvPr id="7" name="文本框 1"/>
              <p:cNvSpPr txBox="1"/>
              <p:nvPr/>
            </p:nvSpPr>
            <p:spPr>
              <a:xfrm>
                <a:off x="1453161" y="2251832"/>
                <a:ext cx="9988827" cy="2289088"/>
              </a:xfrm>
              <a:prstGeom prst="rect">
                <a:avLst/>
              </a:prstGeom>
              <a:noFill/>
              <a:ln w="9525">
                <a:noFill/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73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   </a:t>
                </a: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朗读课文，体会诗歌的韵味。</a:t>
                </a:r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   朗读要求：</a:t>
                </a:r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   1.放声朗读，读准字音,</a:t>
                </a: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体会现代诗与古诗的不同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。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   2.</a:t>
                </a: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找到韵脚，注意节奏，体会诗歌的韵味。</a:t>
                </a:r>
              </a:p>
            </p:txBody>
          </p:sp>
          <p:sp>
            <p:nvSpPr>
              <p:cNvPr id="8" name="圆角矩形 42"/>
              <p:cNvSpPr/>
              <p:nvPr/>
            </p:nvSpPr>
            <p:spPr>
              <a:xfrm>
                <a:off x="1561672" y="2270589"/>
                <a:ext cx="8178229" cy="2332233"/>
              </a:xfrm>
              <a:prstGeom prst="roundRect">
                <a:avLst/>
              </a:prstGeom>
              <a:ln w="19050">
                <a:solidFill>
                  <a:srgbClr val="99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6" name="图片 5" descr="0005018660136623_b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4360"/>
            <a:stretch>
              <a:fillRect/>
            </a:stretch>
          </p:blipFill>
          <p:spPr>
            <a:xfrm>
              <a:off x="6647380" y="1309137"/>
              <a:ext cx="4027470" cy="20916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知识梳理</a:t>
            </a:r>
          </a:p>
        </p:txBody>
      </p:sp>
      <p:sp>
        <p:nvSpPr>
          <p:cNvPr id="9" name="文本框 4"/>
          <p:cNvSpPr txBox="1"/>
          <p:nvPr/>
        </p:nvSpPr>
        <p:spPr>
          <a:xfrm>
            <a:off x="2295379" y="1731205"/>
            <a:ext cx="4918287" cy="43242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繁星 （七一）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ts val="55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这些事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ts val="55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是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永不漫灭的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回忆：</a:t>
            </a:r>
          </a:p>
          <a:p>
            <a:pPr marL="0" marR="0" lvl="0" indent="0" algn="l" defTabSz="914400" rtl="0" eaLnBrk="1" fontAlgn="auto" latinLnBrk="0" hangingPunct="1">
              <a:lnSpc>
                <a:spcPts val="55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月明的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园中，</a:t>
            </a:r>
          </a:p>
          <a:p>
            <a:pPr marL="0" marR="0" lvl="0" indent="0" algn="l" defTabSz="914400" rtl="0" eaLnBrk="1" fontAlgn="auto" latinLnBrk="0" hangingPunct="1">
              <a:lnSpc>
                <a:spcPts val="55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藤萝的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叶下，</a:t>
            </a:r>
          </a:p>
          <a:p>
            <a:pPr marL="0" marR="0" lvl="0" indent="0" algn="l" defTabSz="914400" rtl="0" eaLnBrk="1" fontAlgn="auto" latinLnBrk="0" hangingPunct="1">
              <a:lnSpc>
                <a:spcPts val="55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母亲的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膝上。</a:t>
            </a:r>
          </a:p>
        </p:txBody>
      </p:sp>
      <p:pic>
        <p:nvPicPr>
          <p:cNvPr id="10" name="图片 9" descr="t013b3b79a33dcb6b5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07"/>
          <a:stretch>
            <a:fillRect/>
          </a:stretch>
        </p:blipFill>
        <p:spPr>
          <a:xfrm>
            <a:off x="7655389" y="4130210"/>
            <a:ext cx="3392230" cy="1972639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421350" y="2024009"/>
            <a:ext cx="4633644" cy="1674687"/>
            <a:chOff x="6421350" y="2024009"/>
            <a:chExt cx="4633644" cy="1674687"/>
          </a:xfrm>
        </p:grpSpPr>
        <p:sp>
          <p:nvSpPr>
            <p:cNvPr id="12" name="圆角矩形标注 46"/>
            <p:cNvSpPr/>
            <p:nvPr/>
          </p:nvSpPr>
          <p:spPr>
            <a:xfrm>
              <a:off x="6421350" y="2024009"/>
              <a:ext cx="2989780" cy="1674687"/>
            </a:xfrm>
            <a:prstGeom prst="wedgeRoundRectCallout">
              <a:avLst>
                <a:gd name="adj1" fmla="val 28908"/>
                <a:gd name="adj2" fmla="val 80905"/>
                <a:gd name="adj3" fmla="val 16667"/>
              </a:avLst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TextBox 47"/>
            <p:cNvSpPr txBox="1"/>
            <p:nvPr/>
          </p:nvSpPr>
          <p:spPr>
            <a:xfrm>
              <a:off x="6996701" y="2075380"/>
              <a:ext cx="4058293" cy="1482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+mn-ea"/>
                  <a:sym typeface="+mn-lt"/>
                </a:rPr>
                <a:t>格式不一   </a:t>
              </a:r>
              <a:endPara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+mn-ea"/>
                  <a:sym typeface="+mn-lt"/>
                </a:rPr>
                <a:t>没有韵脚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知识梳理</a:t>
            </a:r>
          </a:p>
        </p:txBody>
      </p:sp>
      <p:pic>
        <p:nvPicPr>
          <p:cNvPr id="4" name="图片 3" descr="t013b3b79a33dcb6b5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07"/>
          <a:stretch>
            <a:fillRect/>
          </a:stretch>
        </p:blipFill>
        <p:spPr>
          <a:xfrm>
            <a:off x="7515689" y="3860514"/>
            <a:ext cx="3392230" cy="1972639"/>
          </a:xfrm>
          <a:prstGeom prst="rect">
            <a:avLst/>
          </a:prstGeom>
        </p:spPr>
      </p:pic>
      <p:grpSp>
        <p:nvGrpSpPr>
          <p:cNvPr id="5" name="组合 48"/>
          <p:cNvGrpSpPr/>
          <p:nvPr/>
        </p:nvGrpSpPr>
        <p:grpSpPr>
          <a:xfrm>
            <a:off x="6281650" y="1754313"/>
            <a:ext cx="4633644" cy="1674687"/>
            <a:chOff x="6421350" y="2024009"/>
            <a:chExt cx="4633644" cy="1674687"/>
          </a:xfrm>
        </p:grpSpPr>
        <p:sp>
          <p:nvSpPr>
            <p:cNvPr id="6" name="圆角矩形标注 46"/>
            <p:cNvSpPr/>
            <p:nvPr/>
          </p:nvSpPr>
          <p:spPr>
            <a:xfrm>
              <a:off x="6421350" y="2024009"/>
              <a:ext cx="2989780" cy="1674687"/>
            </a:xfrm>
            <a:prstGeom prst="wedgeRoundRectCallout">
              <a:avLst>
                <a:gd name="adj1" fmla="val 28908"/>
                <a:gd name="adj2" fmla="val 80905"/>
                <a:gd name="adj3" fmla="val 16667"/>
              </a:avLst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TextBox 47"/>
            <p:cNvSpPr txBox="1"/>
            <p:nvPr/>
          </p:nvSpPr>
          <p:spPr>
            <a:xfrm>
              <a:off x="6996701" y="2075380"/>
              <a:ext cx="4058293" cy="1482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+mn-ea"/>
                  <a:sym typeface="+mn-lt"/>
                </a:rPr>
                <a:t>格式不一   </a:t>
              </a:r>
              <a:endPara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+mn-ea"/>
                  <a:sym typeface="+mn-lt"/>
                </a:rPr>
                <a:t>韵脚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+mn-ea"/>
                  <a:sym typeface="+mn-lt"/>
                </a:rPr>
                <a:t>: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+mn-ea"/>
                  <a:sym typeface="+mn-lt"/>
                </a:rPr>
                <a:t>ang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166571" y="1590364"/>
            <a:ext cx="5119621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繁星（一三一）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大海呵!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哪一颗星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没有光？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哪一朵花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没有香？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哪一次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我的思潮里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没有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波涛的清响？</a:t>
            </a:r>
          </a:p>
        </p:txBody>
      </p:sp>
      <p:sp>
        <p:nvSpPr>
          <p:cNvPr id="9" name="圆角矩形 48"/>
          <p:cNvSpPr/>
          <p:nvPr/>
        </p:nvSpPr>
        <p:spPr>
          <a:xfrm>
            <a:off x="1617181" y="4836560"/>
            <a:ext cx="4171308" cy="9965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ea"/>
                <a:sym typeface="+mn-lt"/>
              </a:rPr>
              <a:t>  读出反问语句。</a:t>
            </a:r>
          </a:p>
        </p:txBody>
      </p:sp>
      <p:sp>
        <p:nvSpPr>
          <p:cNvPr id="10" name="圆角矩形 49"/>
          <p:cNvSpPr/>
          <p:nvPr/>
        </p:nvSpPr>
        <p:spPr>
          <a:xfrm>
            <a:off x="4360381" y="2456412"/>
            <a:ext cx="390418" cy="431515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圆角矩形 50"/>
          <p:cNvSpPr/>
          <p:nvPr/>
        </p:nvSpPr>
        <p:spPr>
          <a:xfrm>
            <a:off x="4395818" y="3002233"/>
            <a:ext cx="390418" cy="431515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圆角矩形 51"/>
          <p:cNvSpPr/>
          <p:nvPr/>
        </p:nvSpPr>
        <p:spPr>
          <a:xfrm>
            <a:off x="4587212" y="4086799"/>
            <a:ext cx="390418" cy="431515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3" r="1759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3885374" y="2150310"/>
            <a:ext cx="7279489" cy="3039933"/>
            <a:chOff x="6908038" y="1801761"/>
            <a:chExt cx="5755185" cy="2477316"/>
          </a:xfrm>
        </p:grpSpPr>
        <p:grpSp>
          <p:nvGrpSpPr>
            <p:cNvPr id="15" name="组合 14"/>
            <p:cNvGrpSpPr/>
            <p:nvPr/>
          </p:nvGrpSpPr>
          <p:grpSpPr>
            <a:xfrm>
              <a:off x="6908038" y="1801761"/>
              <a:ext cx="2594670" cy="747352"/>
              <a:chOff x="360" y="260"/>
              <a:chExt cx="4989" cy="1437"/>
            </a:xfrm>
          </p:grpSpPr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4" cstate="email">
                <a:grayscl/>
              </a:blip>
              <a:srcRect/>
              <a:stretch>
                <a:fillRect/>
              </a:stretch>
            </p:blipFill>
            <p:spPr>
              <a:xfrm>
                <a:off x="360" y="260"/>
                <a:ext cx="1437" cy="1437"/>
              </a:xfrm>
              <a:prstGeom prst="ellipse">
                <a:avLst/>
              </a:prstGeom>
            </p:spPr>
          </p:pic>
          <p:sp>
            <p:nvSpPr>
              <p:cNvPr id="33" name="文本框 32"/>
              <p:cNvSpPr txBox="1"/>
              <p:nvPr/>
            </p:nvSpPr>
            <p:spPr>
              <a:xfrm>
                <a:off x="983" y="615"/>
                <a:ext cx="191" cy="72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壹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1797" y="557"/>
                <a:ext cx="3552" cy="9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课前导读</a:t>
                </a: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6908038" y="2666743"/>
              <a:ext cx="2594670" cy="747352"/>
              <a:chOff x="360" y="260"/>
              <a:chExt cx="4989" cy="1437"/>
            </a:xfrm>
          </p:grpSpPr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4" cstate="email">
                <a:grayscl/>
              </a:blip>
              <a:srcRect/>
              <a:stretch>
                <a:fillRect/>
              </a:stretch>
            </p:blipFill>
            <p:spPr>
              <a:xfrm>
                <a:off x="360" y="260"/>
                <a:ext cx="1437" cy="1437"/>
              </a:xfrm>
              <a:prstGeom prst="ellipse">
                <a:avLst/>
              </a:prstGeom>
            </p:spPr>
          </p:pic>
          <p:sp>
            <p:nvSpPr>
              <p:cNvPr id="30" name="文本框 29"/>
              <p:cNvSpPr txBox="1"/>
              <p:nvPr/>
            </p:nvSpPr>
            <p:spPr>
              <a:xfrm>
                <a:off x="983" y="615"/>
                <a:ext cx="191" cy="72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贰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1797" y="538"/>
                <a:ext cx="3552" cy="9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字词揭秘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6908038" y="3531725"/>
              <a:ext cx="2594670" cy="747352"/>
              <a:chOff x="360" y="260"/>
              <a:chExt cx="4989" cy="1437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4" cstate="email">
                <a:grayscl/>
              </a:blip>
              <a:srcRect/>
              <a:stretch>
                <a:fillRect/>
              </a:stretch>
            </p:blipFill>
            <p:spPr>
              <a:xfrm>
                <a:off x="360" y="260"/>
                <a:ext cx="1437" cy="1437"/>
              </a:xfrm>
              <a:prstGeom prst="ellipse">
                <a:avLst/>
              </a:prstGeom>
            </p:spPr>
          </p:pic>
          <p:sp>
            <p:nvSpPr>
              <p:cNvPr id="27" name="文本框 26"/>
              <p:cNvSpPr txBox="1"/>
              <p:nvPr/>
            </p:nvSpPr>
            <p:spPr>
              <a:xfrm>
                <a:off x="983" y="615"/>
                <a:ext cx="191" cy="72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叁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797" y="538"/>
                <a:ext cx="3552" cy="9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课文讲解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0068553" y="1811399"/>
              <a:ext cx="2594670" cy="747352"/>
              <a:chOff x="6437" y="-4711"/>
              <a:chExt cx="4989" cy="1437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4" cstate="email">
                <a:grayscl/>
              </a:blip>
              <a:srcRect/>
              <a:stretch>
                <a:fillRect/>
              </a:stretch>
            </p:blipFill>
            <p:spPr>
              <a:xfrm>
                <a:off x="6437" y="-4711"/>
                <a:ext cx="1437" cy="1437"/>
              </a:xfrm>
              <a:prstGeom prst="ellipse">
                <a:avLst/>
              </a:prstGeom>
            </p:spPr>
          </p:pic>
          <p:sp>
            <p:nvSpPr>
              <p:cNvPr id="24" name="文本框 23"/>
              <p:cNvSpPr txBox="1"/>
              <p:nvPr/>
            </p:nvSpPr>
            <p:spPr>
              <a:xfrm>
                <a:off x="7060" y="-4356"/>
                <a:ext cx="191" cy="72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肆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7874" y="-4433"/>
                <a:ext cx="3552" cy="9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课堂小结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0068553" y="2676380"/>
              <a:ext cx="2594670" cy="747352"/>
              <a:chOff x="6437" y="-4711"/>
              <a:chExt cx="4989" cy="1437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4" cstate="email">
                <a:grayscl/>
              </a:blip>
              <a:srcRect/>
              <a:stretch>
                <a:fillRect/>
              </a:stretch>
            </p:blipFill>
            <p:spPr>
              <a:xfrm>
                <a:off x="6437" y="-4711"/>
                <a:ext cx="1437" cy="1437"/>
              </a:xfrm>
              <a:prstGeom prst="ellipse">
                <a:avLst/>
              </a:prstGeom>
            </p:spPr>
          </p:pic>
          <p:sp>
            <p:nvSpPr>
              <p:cNvPr id="21" name="文本框 20"/>
              <p:cNvSpPr txBox="1"/>
              <p:nvPr/>
            </p:nvSpPr>
            <p:spPr>
              <a:xfrm>
                <a:off x="7060" y="-4356"/>
                <a:ext cx="191" cy="72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伍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7874" y="-4433"/>
                <a:ext cx="3552" cy="9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课堂练习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知识梳理</a:t>
            </a:r>
          </a:p>
        </p:txBody>
      </p:sp>
      <p:sp>
        <p:nvSpPr>
          <p:cNvPr id="4" name="文本框 8"/>
          <p:cNvSpPr txBox="1"/>
          <p:nvPr/>
        </p:nvSpPr>
        <p:spPr>
          <a:xfrm>
            <a:off x="971688" y="1943037"/>
            <a:ext cx="5653395" cy="31663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繁星（一五九）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母亲呵!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天上的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风雨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来了，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鸟儿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躲到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它的巢里；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心中的风雨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来了，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只躲到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你的怀里。</a:t>
            </a:r>
          </a:p>
        </p:txBody>
      </p:sp>
      <p:pic>
        <p:nvPicPr>
          <p:cNvPr id="5" name="图片 4" descr="t013b3b79a33dcb6b5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07"/>
          <a:stretch>
            <a:fillRect/>
          </a:stretch>
        </p:blipFill>
        <p:spPr>
          <a:xfrm>
            <a:off x="7058489" y="3860514"/>
            <a:ext cx="3392230" cy="1972639"/>
          </a:xfrm>
          <a:prstGeom prst="rect">
            <a:avLst/>
          </a:prstGeom>
        </p:spPr>
      </p:pic>
      <p:grpSp>
        <p:nvGrpSpPr>
          <p:cNvPr id="6" name="组合 48"/>
          <p:cNvGrpSpPr/>
          <p:nvPr/>
        </p:nvGrpSpPr>
        <p:grpSpPr>
          <a:xfrm>
            <a:off x="5824450" y="1754313"/>
            <a:ext cx="4633644" cy="1674687"/>
            <a:chOff x="6421350" y="2024009"/>
            <a:chExt cx="4633644" cy="1674687"/>
          </a:xfrm>
        </p:grpSpPr>
        <p:sp>
          <p:nvSpPr>
            <p:cNvPr id="7" name="圆角矩形标注 46"/>
            <p:cNvSpPr/>
            <p:nvPr/>
          </p:nvSpPr>
          <p:spPr>
            <a:xfrm>
              <a:off x="6421350" y="2024009"/>
              <a:ext cx="2989780" cy="1674687"/>
            </a:xfrm>
            <a:prstGeom prst="wedgeRoundRectCallout">
              <a:avLst>
                <a:gd name="adj1" fmla="val 28908"/>
                <a:gd name="adj2" fmla="val 80905"/>
                <a:gd name="adj3" fmla="val 16667"/>
              </a:avLst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TextBox 47"/>
            <p:cNvSpPr txBox="1"/>
            <p:nvPr/>
          </p:nvSpPr>
          <p:spPr>
            <a:xfrm>
              <a:off x="6996701" y="2075380"/>
              <a:ext cx="4058293" cy="1482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+mn-ea"/>
                  <a:sym typeface="+mn-lt"/>
                </a:rPr>
                <a:t>格式不一   </a:t>
              </a:r>
              <a:endPara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+mn-ea"/>
                  <a:sym typeface="+mn-lt"/>
                </a:rPr>
                <a:t>同字成韵</a:t>
              </a:r>
            </a:p>
          </p:txBody>
        </p:sp>
      </p:grpSp>
      <p:sp>
        <p:nvSpPr>
          <p:cNvPr id="9" name="圆角矩形 49"/>
          <p:cNvSpPr/>
          <p:nvPr/>
        </p:nvSpPr>
        <p:spPr>
          <a:xfrm>
            <a:off x="4509262" y="2977429"/>
            <a:ext cx="390418" cy="431515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圆角矩形 50"/>
          <p:cNvSpPr/>
          <p:nvPr/>
        </p:nvSpPr>
        <p:spPr>
          <a:xfrm>
            <a:off x="4661662" y="3544516"/>
            <a:ext cx="390418" cy="431515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圆角矩形 51"/>
          <p:cNvSpPr/>
          <p:nvPr/>
        </p:nvSpPr>
        <p:spPr>
          <a:xfrm>
            <a:off x="4438369" y="4086799"/>
            <a:ext cx="390418" cy="431515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圆角矩形 53"/>
          <p:cNvSpPr/>
          <p:nvPr/>
        </p:nvSpPr>
        <p:spPr>
          <a:xfrm>
            <a:off x="4654567" y="4621987"/>
            <a:ext cx="390418" cy="431515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知识梳理</a:t>
            </a:r>
          </a:p>
        </p:txBody>
      </p:sp>
      <p:grpSp>
        <p:nvGrpSpPr>
          <p:cNvPr id="13" name="组合 45"/>
          <p:cNvGrpSpPr/>
          <p:nvPr/>
        </p:nvGrpSpPr>
        <p:grpSpPr>
          <a:xfrm>
            <a:off x="1549708" y="1350234"/>
            <a:ext cx="9988827" cy="3807393"/>
            <a:chOff x="894277" y="1309137"/>
            <a:chExt cx="9988827" cy="3807393"/>
          </a:xfrm>
        </p:grpSpPr>
        <p:grpSp>
          <p:nvGrpSpPr>
            <p:cNvPr id="14" name="组合 43"/>
            <p:cNvGrpSpPr/>
            <p:nvPr/>
          </p:nvGrpSpPr>
          <p:grpSpPr>
            <a:xfrm>
              <a:off x="894277" y="2784297"/>
              <a:ext cx="9988827" cy="2332233"/>
              <a:chOff x="1027841" y="2270589"/>
              <a:chExt cx="9988827" cy="2332233"/>
            </a:xfrm>
          </p:grpSpPr>
          <p:sp>
            <p:nvSpPr>
              <p:cNvPr id="16" name="文本框 1"/>
              <p:cNvSpPr txBox="1"/>
              <p:nvPr/>
            </p:nvSpPr>
            <p:spPr>
              <a:xfrm>
                <a:off x="1027841" y="2719684"/>
                <a:ext cx="9988827" cy="1254959"/>
              </a:xfrm>
              <a:prstGeom prst="rect">
                <a:avLst/>
              </a:prstGeom>
              <a:noFill/>
              <a:ln w="9525">
                <a:noFill/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73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   </a:t>
                </a: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通过读这三首短诗，我发现了现代诗的特点：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圆角矩形 42"/>
              <p:cNvSpPr/>
              <p:nvPr/>
            </p:nvSpPr>
            <p:spPr>
              <a:xfrm>
                <a:off x="1561672" y="2270589"/>
                <a:ext cx="8178229" cy="2332233"/>
              </a:xfrm>
              <a:prstGeom prst="roundRect">
                <a:avLst/>
              </a:prstGeom>
              <a:ln w="19050">
                <a:solidFill>
                  <a:srgbClr val="99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15" name="图片 14" descr="0005018660136623_b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4360"/>
            <a:stretch>
              <a:fillRect/>
            </a:stretch>
          </p:blipFill>
          <p:spPr>
            <a:xfrm>
              <a:off x="6647380" y="1309137"/>
              <a:ext cx="4027470" cy="2091610"/>
            </a:xfrm>
            <a:prstGeom prst="rect">
              <a:avLst/>
            </a:prstGeom>
          </p:spPr>
        </p:pic>
      </p:grpSp>
      <p:sp>
        <p:nvSpPr>
          <p:cNvPr id="18" name="圆角矩形 43"/>
          <p:cNvSpPr/>
          <p:nvPr/>
        </p:nvSpPr>
        <p:spPr>
          <a:xfrm>
            <a:off x="2573114" y="4114800"/>
            <a:ext cx="2541182" cy="74427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 不拘格式            </a:t>
            </a:r>
          </a:p>
        </p:txBody>
      </p:sp>
      <p:sp>
        <p:nvSpPr>
          <p:cNvPr id="19" name="圆角矩形 45"/>
          <p:cNvSpPr/>
          <p:nvPr/>
        </p:nvSpPr>
        <p:spPr>
          <a:xfrm>
            <a:off x="5511245" y="4139608"/>
            <a:ext cx="3196856" cy="74427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韵律相对自由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整体感知</a:t>
            </a:r>
          </a:p>
        </p:txBody>
      </p:sp>
      <p:sp>
        <p:nvSpPr>
          <p:cNvPr id="4" name="圆角矩形 43"/>
          <p:cNvSpPr/>
          <p:nvPr/>
        </p:nvSpPr>
        <p:spPr>
          <a:xfrm>
            <a:off x="1148292" y="3264195"/>
            <a:ext cx="4837779" cy="6060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ea"/>
                <a:sym typeface="+mn-lt"/>
              </a:rPr>
              <a:t>繁星（七一）：对母亲的爱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圆角矩形 45"/>
          <p:cNvSpPr/>
          <p:nvPr/>
        </p:nvSpPr>
        <p:spPr>
          <a:xfrm>
            <a:off x="1148292" y="4316818"/>
            <a:ext cx="5238272" cy="62732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ea"/>
                <a:sym typeface="+mn-lt"/>
              </a:rPr>
              <a:t>繁星（一三一）：对大海的喜爱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圆角矩形 46"/>
          <p:cNvSpPr/>
          <p:nvPr/>
        </p:nvSpPr>
        <p:spPr>
          <a:xfrm>
            <a:off x="1148292" y="5390707"/>
            <a:ext cx="5277256" cy="5706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ea"/>
                <a:sym typeface="+mn-lt"/>
              </a:rPr>
              <a:t>繁星（一五九）：对母亲的爱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1148292" y="1174919"/>
            <a:ext cx="9511781" cy="1442767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冰心的作品充满了爱，读完短诗后，你能说说这三首诗让你感受到了怎样的爱吗？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960592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整体感知</a:t>
            </a:r>
          </a:p>
        </p:txBody>
      </p:sp>
      <p:sp>
        <p:nvSpPr>
          <p:cNvPr id="7" name="文本框 4"/>
          <p:cNvSpPr txBox="1"/>
          <p:nvPr/>
        </p:nvSpPr>
        <p:spPr>
          <a:xfrm>
            <a:off x="1266057" y="1405657"/>
            <a:ext cx="4918287" cy="43242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5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繁星 （七一）</a:t>
            </a:r>
          </a:p>
          <a:p>
            <a:pPr marL="0" marR="0" lvl="0" indent="0" algn="ctr" defTabSz="914400" rtl="0" eaLnBrk="1" fontAlgn="auto" latinLnBrk="0" hangingPunct="1">
              <a:lnSpc>
                <a:spcPts val="55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这些事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ts val="55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是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永不漫灭的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回忆：</a:t>
            </a:r>
          </a:p>
          <a:p>
            <a:pPr marL="0" marR="0" lvl="0" indent="0" algn="ctr" defTabSz="914400" rtl="0" eaLnBrk="1" fontAlgn="auto" latinLnBrk="0" hangingPunct="1">
              <a:lnSpc>
                <a:spcPts val="55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月明的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园中，</a:t>
            </a:r>
          </a:p>
          <a:p>
            <a:pPr marL="0" marR="0" lvl="0" indent="0" algn="ctr" defTabSz="914400" rtl="0" eaLnBrk="1" fontAlgn="auto" latinLnBrk="0" hangingPunct="1">
              <a:lnSpc>
                <a:spcPts val="55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藤萝的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叶下，</a:t>
            </a:r>
          </a:p>
          <a:p>
            <a:pPr marL="0" marR="0" lvl="0" indent="0" algn="ctr" defTabSz="914400" rtl="0" eaLnBrk="1" fontAlgn="auto" latinLnBrk="0" hangingPunct="1">
              <a:lnSpc>
                <a:spcPts val="55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母亲的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膝上。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980510" y="918556"/>
            <a:ext cx="3710763" cy="1904592"/>
            <a:chOff x="6145610" y="1350335"/>
            <a:chExt cx="3710763" cy="1904592"/>
          </a:xfrm>
        </p:grpSpPr>
        <p:sp>
          <p:nvSpPr>
            <p:cNvPr id="10" name="圆角矩形标注 45"/>
            <p:cNvSpPr/>
            <p:nvPr/>
          </p:nvSpPr>
          <p:spPr>
            <a:xfrm>
              <a:off x="6145610" y="1350335"/>
              <a:ext cx="3710763" cy="1892595"/>
            </a:xfrm>
            <a:prstGeom prst="wedgeRoundRectCallout">
              <a:avLst>
                <a:gd name="adj1" fmla="val 30743"/>
                <a:gd name="adj2" fmla="val 80947"/>
                <a:gd name="adj3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453962" y="1500601"/>
              <a:ext cx="322166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作者在和母亲一起数星星、在听母亲讲故事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……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853" y="3593187"/>
            <a:ext cx="414909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整体感知</a:t>
            </a:r>
          </a:p>
        </p:txBody>
      </p:sp>
      <p:sp>
        <p:nvSpPr>
          <p:cNvPr id="8" name="文本框 5"/>
          <p:cNvSpPr txBox="1"/>
          <p:nvPr/>
        </p:nvSpPr>
        <p:spPr>
          <a:xfrm>
            <a:off x="990600" y="1577145"/>
            <a:ext cx="9346018" cy="1728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“月明的园中，藤萝的叶下，母亲的膝上”，唤起了你怎样的感受？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960592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整体感知</a:t>
            </a:r>
          </a:p>
        </p:txBody>
      </p:sp>
      <p:sp>
        <p:nvSpPr>
          <p:cNvPr id="4" name="矩形 3"/>
          <p:cNvSpPr/>
          <p:nvPr/>
        </p:nvSpPr>
        <p:spPr>
          <a:xfrm>
            <a:off x="3487772" y="1939502"/>
            <a:ext cx="7935433" cy="130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让我们伴着音乐走进作者永不漫灭的回忆里，齐声读一读这首诗。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9799" y="2960592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整体感知</a:t>
            </a:r>
          </a:p>
        </p:txBody>
      </p:sp>
      <p:sp>
        <p:nvSpPr>
          <p:cNvPr id="4" name="矩形 3"/>
          <p:cNvSpPr/>
          <p:nvPr/>
        </p:nvSpPr>
        <p:spPr>
          <a:xfrm>
            <a:off x="2996019" y="1788171"/>
            <a:ext cx="8791999" cy="2878495"/>
          </a:xfrm>
          <a:prstGeom prst="rect">
            <a:avLst/>
          </a:prstGeom>
          <a:noFill/>
          <a:ln w="25400">
            <a:noFill/>
            <a:prstDash val="sys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小时候每到夏夜，母亲就和我一起在小园中乘凉，望着天上一轮皎洁的明月，给我讲嫦娥奔月的故事，如水的月光倾洒在茂密的藤萝叶子上，我伏在母亲的膝上越听越入迷，慢慢睡着了。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9799" y="2960592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课堂练习</a:t>
            </a:r>
          </a:p>
        </p:txBody>
      </p:sp>
      <p:sp>
        <p:nvSpPr>
          <p:cNvPr id="5" name="文本框 1"/>
          <p:cNvSpPr txBox="1"/>
          <p:nvPr/>
        </p:nvSpPr>
        <p:spPr>
          <a:xfrm>
            <a:off x="794173" y="1548389"/>
            <a:ext cx="10603653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一、比一比，再组词。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　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藤(           )  膝(          ) 涛(           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腾(           )  漆(          ) 寿(           )</a:t>
            </a:r>
          </a:p>
        </p:txBody>
      </p:sp>
      <p:sp>
        <p:nvSpPr>
          <p:cNvPr id="6" name="文本框 3"/>
          <p:cNvSpPr txBox="1"/>
          <p:nvPr/>
        </p:nvSpPr>
        <p:spPr>
          <a:xfrm>
            <a:off x="1565422" y="2733517"/>
            <a:ext cx="1309974" cy="74898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瓜藤</a:t>
            </a:r>
          </a:p>
        </p:txBody>
      </p:sp>
      <p:sp>
        <p:nvSpPr>
          <p:cNvPr id="7" name="文本框 4"/>
          <p:cNvSpPr txBox="1"/>
          <p:nvPr/>
        </p:nvSpPr>
        <p:spPr>
          <a:xfrm>
            <a:off x="3921335" y="2824957"/>
            <a:ext cx="1309974" cy="74898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膝盖</a:t>
            </a:r>
          </a:p>
        </p:txBody>
      </p:sp>
      <p:sp>
        <p:nvSpPr>
          <p:cNvPr id="8" name="文本框 13"/>
          <p:cNvSpPr txBox="1"/>
          <p:nvPr/>
        </p:nvSpPr>
        <p:spPr>
          <a:xfrm>
            <a:off x="6096001" y="2799557"/>
            <a:ext cx="1555234" cy="74898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波涛</a:t>
            </a:r>
            <a:r>
              <a:rPr kumimoji="0" lang="zh-CN" altLang="en-US" sz="21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14"/>
          <p:cNvSpPr txBox="1"/>
          <p:nvPr/>
        </p:nvSpPr>
        <p:spPr>
          <a:xfrm>
            <a:off x="1565423" y="3581456"/>
            <a:ext cx="1597660" cy="748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欢腾 </a:t>
            </a:r>
          </a:p>
        </p:txBody>
      </p:sp>
      <p:sp>
        <p:nvSpPr>
          <p:cNvPr id="10" name="文本框 15"/>
          <p:cNvSpPr txBox="1"/>
          <p:nvPr/>
        </p:nvSpPr>
        <p:spPr>
          <a:xfrm>
            <a:off x="3934333" y="3640997"/>
            <a:ext cx="1309974" cy="74898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漆黑</a:t>
            </a:r>
          </a:p>
        </p:txBody>
      </p:sp>
      <p:sp>
        <p:nvSpPr>
          <p:cNvPr id="11" name="文本框 16"/>
          <p:cNvSpPr txBox="1"/>
          <p:nvPr/>
        </p:nvSpPr>
        <p:spPr>
          <a:xfrm>
            <a:off x="6096000" y="3707037"/>
            <a:ext cx="1309974" cy="74898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寿命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960592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课堂练习</a:t>
            </a:r>
          </a:p>
        </p:txBody>
      </p:sp>
      <p:sp>
        <p:nvSpPr>
          <p:cNvPr id="4" name="文本框 2"/>
          <p:cNvSpPr txBox="1"/>
          <p:nvPr/>
        </p:nvSpPr>
        <p:spPr>
          <a:xfrm>
            <a:off x="1107413" y="3304760"/>
            <a:ext cx="7864687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　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滕—        （        ）（           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　　</a:t>
            </a:r>
          </a:p>
        </p:txBody>
      </p:sp>
      <p:sp>
        <p:nvSpPr>
          <p:cNvPr id="5" name="文本框 3"/>
          <p:cNvSpPr txBox="1"/>
          <p:nvPr/>
        </p:nvSpPr>
        <p:spPr>
          <a:xfrm>
            <a:off x="1299256" y="1858073"/>
            <a:ext cx="5929828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二、加部首构成新字，再组词。</a:t>
            </a:r>
          </a:p>
        </p:txBody>
      </p:sp>
      <p:sp>
        <p:nvSpPr>
          <p:cNvPr id="6" name="文本框 4"/>
          <p:cNvSpPr txBox="1"/>
          <p:nvPr/>
        </p:nvSpPr>
        <p:spPr>
          <a:xfrm>
            <a:off x="1362259" y="3016170"/>
            <a:ext cx="6288901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曼—        （        ）（          ）</a:t>
            </a:r>
          </a:p>
        </p:txBody>
      </p:sp>
      <p:sp>
        <p:nvSpPr>
          <p:cNvPr id="7" name="文本框 7"/>
          <p:cNvSpPr txBox="1"/>
          <p:nvPr/>
        </p:nvSpPr>
        <p:spPr>
          <a:xfrm>
            <a:off x="1425211" y="5015500"/>
            <a:ext cx="6545382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朵—        （         ）（           ）</a:t>
            </a:r>
          </a:p>
        </p:txBody>
      </p:sp>
      <p:sp>
        <p:nvSpPr>
          <p:cNvPr id="8" name="文本框 5"/>
          <p:cNvSpPr txBox="1"/>
          <p:nvPr/>
        </p:nvSpPr>
        <p:spPr>
          <a:xfrm>
            <a:off x="2444654" y="2973644"/>
            <a:ext cx="712054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漫</a:t>
            </a:r>
          </a:p>
        </p:txBody>
      </p:sp>
      <p:sp>
        <p:nvSpPr>
          <p:cNvPr id="9" name="文本框 6"/>
          <p:cNvSpPr txBox="1"/>
          <p:nvPr/>
        </p:nvSpPr>
        <p:spPr>
          <a:xfrm>
            <a:off x="2497819" y="4033197"/>
            <a:ext cx="57150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藤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</p:txBody>
      </p:sp>
      <p:sp>
        <p:nvSpPr>
          <p:cNvPr id="10" name="文本框 8"/>
          <p:cNvSpPr txBox="1"/>
          <p:nvPr/>
        </p:nvSpPr>
        <p:spPr>
          <a:xfrm>
            <a:off x="2578253" y="5024247"/>
            <a:ext cx="5715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躲</a:t>
            </a:r>
          </a:p>
        </p:txBody>
      </p:sp>
      <p:sp>
        <p:nvSpPr>
          <p:cNvPr id="11" name="文本框 9"/>
          <p:cNvSpPr txBox="1"/>
          <p:nvPr/>
        </p:nvSpPr>
        <p:spPr>
          <a:xfrm>
            <a:off x="3802865" y="3016170"/>
            <a:ext cx="3365024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漫过         漫天</a:t>
            </a:r>
          </a:p>
        </p:txBody>
      </p:sp>
      <p:sp>
        <p:nvSpPr>
          <p:cNvPr id="12" name="文本框 10"/>
          <p:cNvSpPr txBox="1"/>
          <p:nvPr/>
        </p:nvSpPr>
        <p:spPr>
          <a:xfrm>
            <a:off x="3813498" y="4093976"/>
            <a:ext cx="3365024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藤萝          瓜藤</a:t>
            </a:r>
          </a:p>
        </p:txBody>
      </p:sp>
      <p:sp>
        <p:nvSpPr>
          <p:cNvPr id="13" name="文本框 11"/>
          <p:cNvSpPr txBox="1"/>
          <p:nvPr/>
        </p:nvSpPr>
        <p:spPr>
          <a:xfrm>
            <a:off x="3919828" y="5037812"/>
            <a:ext cx="3493264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躲雨          躲过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960592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课堂练习</a:t>
            </a:r>
          </a:p>
        </p:txBody>
      </p:sp>
      <p:sp>
        <p:nvSpPr>
          <p:cNvPr id="22" name="文本框 2"/>
          <p:cNvSpPr txBox="1"/>
          <p:nvPr/>
        </p:nvSpPr>
        <p:spPr>
          <a:xfrm>
            <a:off x="472413" y="2055113"/>
            <a:ext cx="7864687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　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寿—       （        ）（           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　　</a:t>
            </a:r>
          </a:p>
        </p:txBody>
      </p:sp>
      <p:sp>
        <p:nvSpPr>
          <p:cNvPr id="23" name="文本框 4"/>
          <p:cNvSpPr txBox="1"/>
          <p:nvPr/>
        </p:nvSpPr>
        <p:spPr>
          <a:xfrm>
            <a:off x="727259" y="1766523"/>
            <a:ext cx="6288901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罗—        （        ）（          ）</a:t>
            </a:r>
          </a:p>
        </p:txBody>
      </p:sp>
      <p:sp>
        <p:nvSpPr>
          <p:cNvPr id="24" name="文本框 7"/>
          <p:cNvSpPr txBox="1"/>
          <p:nvPr/>
        </p:nvSpPr>
        <p:spPr>
          <a:xfrm>
            <a:off x="790211" y="3765853"/>
            <a:ext cx="6545382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火—        （         ）（           ）</a:t>
            </a:r>
          </a:p>
        </p:txBody>
      </p:sp>
      <p:sp>
        <p:nvSpPr>
          <p:cNvPr id="25" name="文本框 5"/>
          <p:cNvSpPr txBox="1"/>
          <p:nvPr/>
        </p:nvSpPr>
        <p:spPr>
          <a:xfrm>
            <a:off x="1852186" y="1766529"/>
            <a:ext cx="712054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萝</a:t>
            </a:r>
          </a:p>
        </p:txBody>
      </p:sp>
      <p:sp>
        <p:nvSpPr>
          <p:cNvPr id="26" name="文本框 6"/>
          <p:cNvSpPr txBox="1"/>
          <p:nvPr/>
        </p:nvSpPr>
        <p:spPr>
          <a:xfrm>
            <a:off x="1862819" y="2783550"/>
            <a:ext cx="57150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涛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</p:txBody>
      </p:sp>
      <p:sp>
        <p:nvSpPr>
          <p:cNvPr id="27" name="文本框 8"/>
          <p:cNvSpPr txBox="1"/>
          <p:nvPr/>
        </p:nvSpPr>
        <p:spPr>
          <a:xfrm>
            <a:off x="1943253" y="3774600"/>
            <a:ext cx="5715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灭</a:t>
            </a:r>
          </a:p>
        </p:txBody>
      </p:sp>
      <p:sp>
        <p:nvSpPr>
          <p:cNvPr id="28" name="文本框 9"/>
          <p:cNvSpPr txBox="1"/>
          <p:nvPr/>
        </p:nvSpPr>
        <p:spPr>
          <a:xfrm>
            <a:off x="3117778" y="1722951"/>
            <a:ext cx="3236784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萝卜        萝莉</a:t>
            </a:r>
          </a:p>
        </p:txBody>
      </p:sp>
      <p:sp>
        <p:nvSpPr>
          <p:cNvPr id="29" name="文本框 10"/>
          <p:cNvSpPr txBox="1"/>
          <p:nvPr/>
        </p:nvSpPr>
        <p:spPr>
          <a:xfrm>
            <a:off x="3128411" y="2800757"/>
            <a:ext cx="3108543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波涛        浪涛</a:t>
            </a:r>
          </a:p>
        </p:txBody>
      </p:sp>
      <p:sp>
        <p:nvSpPr>
          <p:cNvPr id="30" name="文本框 11"/>
          <p:cNvSpPr txBox="1"/>
          <p:nvPr/>
        </p:nvSpPr>
        <p:spPr>
          <a:xfrm>
            <a:off x="3234741" y="3744593"/>
            <a:ext cx="3493264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消灭          灭火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960592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课前导读</a:t>
            </a:r>
          </a:p>
        </p:txBody>
      </p:sp>
      <p:sp>
        <p:nvSpPr>
          <p:cNvPr id="4" name="矩形 3"/>
          <p:cNvSpPr/>
          <p:nvPr/>
        </p:nvSpPr>
        <p:spPr>
          <a:xfrm>
            <a:off x="446771" y="1146868"/>
            <a:ext cx="11167230" cy="510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纸船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寄母亲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我从不肯妄弃了一张纸，总是留着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留着，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叠成一只一只很小的船儿，从舟上抛下在海里。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有的被天风吹卷到舟中的窗里，有的被海浪打湿，沾在船头上。我仍是不灰心的每天的叠着，总希望有一只能流到我要它到的地方去。母亲，倘若你梦中看见一只很小的白船儿，不要惊讶它无端入梦。这是你至爱的女儿含着泪叠的，万水千山求它载着她的爱和悲哀归去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这是冰心先生的一首小诗。让我们一起朗读欣赏。诗歌，让我们用美丽的眼睛看世界。今天就让我们来学习冰心先生的三首短诗。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3" r="1759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936734" y="1764809"/>
            <a:ext cx="6033095" cy="2388698"/>
            <a:chOff x="421012" y="2478673"/>
            <a:chExt cx="5167617" cy="2388698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478673"/>
              <a:ext cx="51676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8000" b="1" dirty="0">
                  <a:solidFill>
                    <a:srgbClr val="403836"/>
                  </a:solidFill>
                  <a:cs typeface="+mn-ea"/>
                  <a:sym typeface="+mn-lt"/>
                </a:rPr>
                <a:t>感谢聆听</a:t>
              </a:r>
              <a:endPara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4862411" y="497136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课前导读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57682" y="1521431"/>
            <a:ext cx="7205218" cy="431291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繁星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》: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是冰心的第一部诗集，诗集收入诗人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1919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年冬至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1921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年秋所写小诗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164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首，最初发于北京的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晨报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繁星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是冰心在印度诗人泰戈尔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飞鸟集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的影响下写成的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，用她自己的话说，是将一些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"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零碎的思想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"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收集在一个集子里。总的说来，它们大致包括三个方面的内容。一是对母爱与童真的歌颂。二是对大自然的崇拜和赞颂。将母爱、童真、自然融为一体。三是对人生的思考和感悟。</a:t>
            </a:r>
          </a:p>
        </p:txBody>
      </p:sp>
      <p:pic>
        <p:nvPicPr>
          <p:cNvPr id="6" name="图片 5" descr="1213610042-1_u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0" y="1978630"/>
            <a:ext cx="2698964" cy="36820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课前导读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89000" y="2066556"/>
            <a:ext cx="6539215" cy="36901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冰心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（1900年10月5日－1999年2月28日），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原名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谢婉莹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，福建长乐人 。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中国诗人，现代作家，翻译家，儿童文学作家，社会活动家，散文家。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笔名冰心取自“一片冰心在玉壶”。1919年8月的《晨报》上，冰心发表了第一篇散文《二十一日听审的感想》和第一篇小说《两个家庭》。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片 7" descr="Img3367625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041810" y="2449958"/>
            <a:ext cx="2826928" cy="27906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91452" y="1792571"/>
            <a:ext cx="1402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我会认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996428" y="3570985"/>
            <a:ext cx="911733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永不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漫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灭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波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涛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73866" y="2894952"/>
            <a:ext cx="981359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màn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33196" y="2894635"/>
            <a:ext cx="867545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tāo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808" y="289463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1633691" y="2475714"/>
            <a:ext cx="1925638" cy="296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漫灭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】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回忆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思潮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清响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】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3188735" y="3023084"/>
            <a:ext cx="1096962" cy="7921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134156" y="3693395"/>
            <a:ext cx="1182688" cy="8191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矩形 5"/>
          <p:cNvSpPr>
            <a:spLocks noChangeArrowheads="1"/>
          </p:cNvSpPr>
          <p:nvPr/>
        </p:nvSpPr>
        <p:spPr bwMode="auto">
          <a:xfrm>
            <a:off x="4400894" y="4941426"/>
            <a:ext cx="5419725" cy="83099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某一时期内在社会上流行的思想倾向；脑海里涌现的念头。</a:t>
            </a:r>
          </a:p>
        </p:txBody>
      </p:sp>
      <p:sp>
        <p:nvSpPr>
          <p:cNvPr id="14" name="矩形 5"/>
          <p:cNvSpPr>
            <a:spLocks noChangeArrowheads="1"/>
          </p:cNvSpPr>
          <p:nvPr/>
        </p:nvSpPr>
        <p:spPr bwMode="auto">
          <a:xfrm>
            <a:off x="4359798" y="3492984"/>
            <a:ext cx="5218112" cy="5099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磨灭，模糊不清。</a:t>
            </a:r>
          </a:p>
        </p:txBody>
      </p:sp>
      <p:sp>
        <p:nvSpPr>
          <p:cNvPr id="15" name="矩形 5"/>
          <p:cNvSpPr>
            <a:spLocks noChangeArrowheads="1"/>
          </p:cNvSpPr>
          <p:nvPr/>
        </p:nvSpPr>
        <p:spPr bwMode="auto">
          <a:xfrm>
            <a:off x="4378213" y="4259746"/>
            <a:ext cx="6121976" cy="4616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看想过去的事或指回想；反省。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5"/>
          <p:cNvSpPr>
            <a:spLocks noChangeArrowheads="1"/>
          </p:cNvSpPr>
          <p:nvPr/>
        </p:nvSpPr>
        <p:spPr bwMode="auto">
          <a:xfrm>
            <a:off x="4359798" y="2630654"/>
            <a:ext cx="5511800" cy="4616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清脆的响声。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3082247" y="4397339"/>
            <a:ext cx="1244546" cy="7850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3215543" y="2989780"/>
            <a:ext cx="1109877" cy="19139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文本框 22"/>
          <p:cNvSpPr txBox="1"/>
          <p:nvPr/>
        </p:nvSpPr>
        <p:spPr>
          <a:xfrm>
            <a:off x="870187" y="172333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词语学习：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10" name="文本框 23"/>
          <p:cNvSpPr txBox="1"/>
          <p:nvPr/>
        </p:nvSpPr>
        <p:spPr>
          <a:xfrm>
            <a:off x="895587" y="152772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我会写</a:t>
            </a:r>
          </a:p>
        </p:txBody>
      </p:sp>
      <p:graphicFrame>
        <p:nvGraphicFramePr>
          <p:cNvPr id="11" name="Group 47"/>
          <p:cNvGraphicFramePr>
            <a:graphicFrameLocks noGrp="1"/>
          </p:cNvGraphicFramePr>
          <p:nvPr/>
        </p:nvGraphicFramePr>
        <p:xfrm>
          <a:off x="1409969" y="248410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Group 47"/>
          <p:cNvGraphicFramePr>
            <a:graphicFrameLocks noGrp="1"/>
          </p:cNvGraphicFramePr>
          <p:nvPr/>
        </p:nvGraphicFramePr>
        <p:xfrm>
          <a:off x="2473071" y="248410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Group 47"/>
          <p:cNvGraphicFramePr>
            <a:graphicFrameLocks noGrp="1"/>
          </p:cNvGraphicFramePr>
          <p:nvPr/>
        </p:nvGraphicFramePr>
        <p:xfrm>
          <a:off x="3520538" y="250061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Group 47"/>
          <p:cNvGraphicFramePr>
            <a:graphicFrameLocks noGrp="1"/>
          </p:cNvGraphicFramePr>
          <p:nvPr/>
        </p:nvGraphicFramePr>
        <p:xfrm>
          <a:off x="4582207" y="248410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Group 47"/>
          <p:cNvGraphicFramePr>
            <a:graphicFrameLocks noGrp="1"/>
          </p:cNvGraphicFramePr>
          <p:nvPr/>
        </p:nvGraphicFramePr>
        <p:xfrm>
          <a:off x="5653537" y="248410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矩形 15">
            <a:hlinkClick r:id="rId3" action="ppaction://hlinksldjump"/>
          </p:cNvPr>
          <p:cNvSpPr/>
          <p:nvPr/>
        </p:nvSpPr>
        <p:spPr>
          <a:xfrm>
            <a:off x="1419480" y="2491116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繁</a:t>
            </a:r>
          </a:p>
        </p:txBody>
      </p:sp>
      <p:sp>
        <p:nvSpPr>
          <p:cNvPr id="17" name="矩形 16">
            <a:hlinkClick r:id="" action="ppaction://noaction"/>
          </p:cNvPr>
          <p:cNvSpPr/>
          <p:nvPr/>
        </p:nvSpPr>
        <p:spPr>
          <a:xfrm>
            <a:off x="2473836" y="2489160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漫</a:t>
            </a:r>
          </a:p>
        </p:txBody>
      </p:sp>
      <p:sp>
        <p:nvSpPr>
          <p:cNvPr id="18" name="矩形 17">
            <a:hlinkClick r:id="rId3" action="ppaction://hlinksldjump"/>
          </p:cNvPr>
          <p:cNvSpPr/>
          <p:nvPr/>
        </p:nvSpPr>
        <p:spPr>
          <a:xfrm>
            <a:off x="3530698" y="2505670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灭</a:t>
            </a:r>
          </a:p>
        </p:txBody>
      </p:sp>
      <p:sp>
        <p:nvSpPr>
          <p:cNvPr id="19" name="矩形 18">
            <a:hlinkClick r:id="rId4" action="ppaction://hlinksldjump"/>
          </p:cNvPr>
          <p:cNvSpPr/>
          <p:nvPr/>
        </p:nvSpPr>
        <p:spPr>
          <a:xfrm>
            <a:off x="4582815" y="2489160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藤</a:t>
            </a:r>
          </a:p>
        </p:txBody>
      </p:sp>
      <p:sp>
        <p:nvSpPr>
          <p:cNvPr id="20" name="矩形 19">
            <a:hlinkClick r:id="rId3" action="ppaction://hlinksldjump"/>
          </p:cNvPr>
          <p:cNvSpPr/>
          <p:nvPr/>
        </p:nvSpPr>
        <p:spPr>
          <a:xfrm>
            <a:off x="5664631" y="2489160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萝</a:t>
            </a:r>
          </a:p>
        </p:txBody>
      </p:sp>
      <p:graphicFrame>
        <p:nvGraphicFramePr>
          <p:cNvPr id="21" name="Group 47"/>
          <p:cNvGraphicFramePr>
            <a:graphicFrameLocks noGrp="1"/>
          </p:cNvGraphicFramePr>
          <p:nvPr/>
        </p:nvGraphicFramePr>
        <p:xfrm>
          <a:off x="6718000" y="2480588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矩形 21">
            <a:hlinkClick r:id="" action="ppaction://noaction"/>
          </p:cNvPr>
          <p:cNvSpPr/>
          <p:nvPr/>
        </p:nvSpPr>
        <p:spPr>
          <a:xfrm>
            <a:off x="6728159" y="249001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膝</a:t>
            </a:r>
          </a:p>
        </p:txBody>
      </p:sp>
      <p:graphicFrame>
        <p:nvGraphicFramePr>
          <p:cNvPr id="23" name="Group 47"/>
          <p:cNvGraphicFramePr>
            <a:graphicFrameLocks noGrp="1"/>
          </p:cNvGraphicFramePr>
          <p:nvPr/>
        </p:nvGraphicFramePr>
        <p:xfrm>
          <a:off x="7809367" y="2472119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矩形 23">
            <a:hlinkClick r:id="rId3" action="ppaction://hlinksldjump"/>
          </p:cNvPr>
          <p:cNvSpPr/>
          <p:nvPr/>
        </p:nvSpPr>
        <p:spPr>
          <a:xfrm>
            <a:off x="7820461" y="2477176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涛</a:t>
            </a:r>
          </a:p>
        </p:txBody>
      </p:sp>
      <p:graphicFrame>
        <p:nvGraphicFramePr>
          <p:cNvPr id="25" name="Group 47"/>
          <p:cNvGraphicFramePr>
            <a:graphicFrameLocks noGrp="1"/>
          </p:cNvGraphicFramePr>
          <p:nvPr/>
        </p:nvGraphicFramePr>
        <p:xfrm>
          <a:off x="8884104" y="2468604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矩形 25">
            <a:hlinkClick r:id="" action="ppaction://noaction"/>
          </p:cNvPr>
          <p:cNvSpPr/>
          <p:nvPr/>
        </p:nvSpPr>
        <p:spPr>
          <a:xfrm>
            <a:off x="8894263" y="2478031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躲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687" y="4381500"/>
            <a:ext cx="3409950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4809296" y="4347267"/>
            <a:ext cx="3683000" cy="1046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“繁”上宽下窄，上半部分“每”字去勾，下半部分不是“系”，不要多写撇。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Box 33"/>
          <p:cNvSpPr txBox="1">
            <a:spLocks noChangeArrowheads="1"/>
          </p:cNvSpPr>
          <p:nvPr/>
        </p:nvSpPr>
        <p:spPr bwMode="auto">
          <a:xfrm>
            <a:off x="4787524" y="2165131"/>
            <a:ext cx="3252593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上下结构</a:t>
            </a:r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4787524" y="298110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繁重  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35"/>
          <p:cNvSpPr txBox="1">
            <a:spLocks noChangeArrowheads="1"/>
          </p:cNvSpPr>
          <p:nvPr/>
        </p:nvSpPr>
        <p:spPr bwMode="auto">
          <a:xfrm>
            <a:off x="4787523" y="3412906"/>
            <a:ext cx="605170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爸爸每天的工作都很繁重。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4787524" y="2549306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糸</a:t>
            </a:r>
          </a:p>
        </p:txBody>
      </p:sp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1499014" y="304187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文本框 14"/>
          <p:cNvSpPr txBox="1"/>
          <p:nvPr/>
        </p:nvSpPr>
        <p:spPr>
          <a:xfrm>
            <a:off x="1544625" y="278923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繁</a:t>
            </a:r>
          </a:p>
        </p:txBody>
      </p:sp>
      <p:sp>
        <p:nvSpPr>
          <p:cNvPr id="11" name="文本框 27"/>
          <p:cNvSpPr txBox="1"/>
          <p:nvPr/>
        </p:nvSpPr>
        <p:spPr>
          <a:xfrm>
            <a:off x="2061593" y="1930815"/>
            <a:ext cx="10651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fán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ynopefn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1674</Words>
  <Application>Microsoft Office PowerPoint</Application>
  <PresentationFormat>宽屏</PresentationFormat>
  <Paragraphs>255</Paragraphs>
  <Slides>31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5" baseType="lpstr"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27</cp:revision>
  <dcterms:created xsi:type="dcterms:W3CDTF">2020-08-04T18:36:00Z</dcterms:created>
  <dcterms:modified xsi:type="dcterms:W3CDTF">2021-01-08T23:35:16Z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