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287" r:id="rId30"/>
    <p:sldId id="257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思源黑体 CN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D44D2B6-AA40-4FF2-9C7E-DA211F2B3D6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6695C03-F1F3-4D7A-A8C4-2DB2B66610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95C03-F1F3-4D7A-A8C4-2DB2B66610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656D23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656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656D2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656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b="79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33584" y="1440959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rgbClr val="656D23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656D23"/>
                  </a:solidFill>
                  <a:cs typeface="+mn-ea"/>
                  <a:sym typeface="+mn-lt"/>
                </a:rPr>
                <a:t>白桦</a:t>
              </a:r>
              <a:r>
                <a:rPr lang="en-US" altLang="zh-CN" sz="8000" b="1" dirty="0">
                  <a:solidFill>
                    <a:srgbClr val="656D23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656D2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2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5059261" y="4647514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56D2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473325" y="3616907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572000" y="4363361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化字右半部分，先写撇，在写竖弯钩。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550228" y="2181225"/>
            <a:ext cx="325259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550228" y="2997200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白桦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550227" y="3429000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在森林深处有一棵高大繁茂的白桦树。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550228" y="2565400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261718" y="3057966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307329" y="280533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24297" y="1946909"/>
            <a:ext cx="123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huà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626056" y="3616907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724730" y="4363361"/>
            <a:ext cx="413948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秀的下半部分是“乃”字，不要错写成“子”。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702959" y="2181225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结构：左右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702959" y="2997200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绣花  苏绣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702959" y="3429000"/>
            <a:ext cx="509620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这件衣服领口有绣花，真漂亮。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702959" y="2565400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纟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1414449" y="3057966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460060" y="280533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77028" y="1946909"/>
            <a:ext cx="1008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xiù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209925" y="33843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308600" y="41307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左边的禾自旁要稍小，右边的惠字稍大一些。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5286828" y="19486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5286828" y="27646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谷穗  穗禾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5286828" y="31964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谷穗弯弯，预示着今年是个丰收年。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5286828" y="23328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禾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998318" y="28254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043929" y="25727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72047" y="1804515"/>
            <a:ext cx="990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suì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604284" y="36002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702959" y="43466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月字旁细长，右部不要少写了短横。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681187" y="21645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681187" y="29805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朦胧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681187" y="3412336"/>
            <a:ext cx="533251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一片透明的灰云，轻轻地遮住了月光，月色朦胧，如同坠入了梦境啊！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681187" y="25487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392677" y="30413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438288" y="27886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55256" y="1930245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méng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9784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雨字头写的宽扁，把下半部分盖住。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9566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9566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朝霞  彩霞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988850" y="347072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美丽的朝霞犹如绽开的花朵，悄悄地来到这。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9566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雨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6681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7137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30697" y="1879445"/>
            <a:ext cx="984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xiá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1604466" y="3592777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4703141" y="4339109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末字上面的横长，下面的横断。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681369" y="2157095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4681369" y="2973070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涂抹     抹蜜</a:t>
            </a: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4702959" y="3429000"/>
            <a:ext cx="416718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把芦荟涂抹在伤口上可以止血。</a:t>
            </a: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4681369" y="2541270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扌</a:t>
            </a:r>
          </a:p>
        </p:txBody>
      </p:sp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1392859" y="3033836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438470" y="278120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55438" y="1922779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mǒ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sp>
        <p:nvSpPr>
          <p:cNvPr id="2" name="矩形 5"/>
          <p:cNvSpPr/>
          <p:nvPr/>
        </p:nvSpPr>
        <p:spPr>
          <a:xfrm>
            <a:off x="1982548" y="1405255"/>
            <a:ext cx="9392285" cy="3539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指名朗读诗歌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: 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诗歌的每一小节写的是什么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2.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诗歌的韵脚是什么？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选择几个词语描述这棵白桦。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82585"/>
            <a:ext cx="4124960" cy="39754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grpSp>
        <p:nvGrpSpPr>
          <p:cNvPr id="5" name="组合 46"/>
          <p:cNvGrpSpPr/>
          <p:nvPr/>
        </p:nvGrpSpPr>
        <p:grpSpPr>
          <a:xfrm>
            <a:off x="1360076" y="2033047"/>
            <a:ext cx="6054585" cy="641179"/>
            <a:chOff x="1722474" y="3710763"/>
            <a:chExt cx="7644810" cy="1105786"/>
          </a:xfrm>
        </p:grpSpPr>
        <p:sp>
          <p:nvSpPr>
            <p:cNvPr id="7" name="矩形 6"/>
            <p:cNvSpPr/>
            <p:nvPr/>
          </p:nvSpPr>
          <p:spPr>
            <a:xfrm>
              <a:off x="1916790" y="3876300"/>
              <a:ext cx="6932703" cy="7961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第一小节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写“我”的窗前有一棵白桦。</a:t>
              </a:r>
            </a:p>
          </p:txBody>
        </p:sp>
        <p:sp>
          <p:nvSpPr>
            <p:cNvPr id="8" name="圆角矩形 45"/>
            <p:cNvSpPr/>
            <p:nvPr/>
          </p:nvSpPr>
          <p:spPr>
            <a:xfrm>
              <a:off x="1722474" y="3710763"/>
              <a:ext cx="7644810" cy="1105786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47"/>
          <p:cNvGrpSpPr/>
          <p:nvPr/>
        </p:nvGrpSpPr>
        <p:grpSpPr>
          <a:xfrm>
            <a:off x="1378910" y="3089575"/>
            <a:ext cx="4874769" cy="926982"/>
            <a:chOff x="1722474" y="3710763"/>
            <a:chExt cx="7644810" cy="1598686"/>
          </a:xfrm>
        </p:grpSpPr>
        <p:sp>
          <p:nvSpPr>
            <p:cNvPr id="10" name="矩形 9"/>
            <p:cNvSpPr/>
            <p:nvPr/>
          </p:nvSpPr>
          <p:spPr>
            <a:xfrm>
              <a:off x="1916790" y="3876300"/>
              <a:ext cx="6679919" cy="1433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第二小节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写白桦在雪中的美。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圆角矩形 49"/>
            <p:cNvSpPr/>
            <p:nvPr/>
          </p:nvSpPr>
          <p:spPr>
            <a:xfrm>
              <a:off x="1722474" y="3710763"/>
              <a:ext cx="7644810" cy="1105786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50"/>
          <p:cNvGrpSpPr/>
          <p:nvPr/>
        </p:nvGrpSpPr>
        <p:grpSpPr>
          <a:xfrm>
            <a:off x="1387472" y="4146101"/>
            <a:ext cx="5349094" cy="1296314"/>
            <a:chOff x="1722474" y="3710763"/>
            <a:chExt cx="8388667" cy="2235641"/>
          </a:xfrm>
        </p:grpSpPr>
        <p:sp>
          <p:nvSpPr>
            <p:cNvPr id="13" name="矩形 12"/>
            <p:cNvSpPr/>
            <p:nvPr/>
          </p:nvSpPr>
          <p:spPr>
            <a:xfrm>
              <a:off x="1916790" y="3876300"/>
              <a:ext cx="8127923" cy="2070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第三小节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写白桦在朦胧寂静中的美。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圆角矩形 52"/>
            <p:cNvSpPr/>
            <p:nvPr/>
          </p:nvSpPr>
          <p:spPr>
            <a:xfrm>
              <a:off x="1722474" y="3710763"/>
              <a:ext cx="8388667" cy="1105786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53"/>
          <p:cNvGrpSpPr/>
          <p:nvPr/>
        </p:nvGrpSpPr>
        <p:grpSpPr>
          <a:xfrm>
            <a:off x="1406306" y="5192355"/>
            <a:ext cx="5349094" cy="1665645"/>
            <a:chOff x="1722474" y="3710763"/>
            <a:chExt cx="8388667" cy="2872594"/>
          </a:xfrm>
        </p:grpSpPr>
        <p:sp>
          <p:nvSpPr>
            <p:cNvPr id="16" name="矩形 15"/>
            <p:cNvSpPr/>
            <p:nvPr/>
          </p:nvSpPr>
          <p:spPr>
            <a:xfrm>
              <a:off x="1916790" y="3876300"/>
              <a:ext cx="8127924" cy="2707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第四小节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: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写白桦在朝霞映照下的美。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圆角矩形 55"/>
            <p:cNvSpPr/>
            <p:nvPr/>
          </p:nvSpPr>
          <p:spPr>
            <a:xfrm>
              <a:off x="1722474" y="3710763"/>
              <a:ext cx="8388667" cy="1105786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圆角矩形 53"/>
          <p:cNvSpPr/>
          <p:nvPr/>
        </p:nvSpPr>
        <p:spPr>
          <a:xfrm>
            <a:off x="7779512" y="2600079"/>
            <a:ext cx="2863383" cy="175795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偶句押韵韵脚：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0" name="矩形 5"/>
          <p:cNvSpPr/>
          <p:nvPr/>
        </p:nvSpPr>
        <p:spPr>
          <a:xfrm>
            <a:off x="849926" y="1359561"/>
            <a:ext cx="9776556" cy="195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选择几个词语描述这棵白桦，说说它给你留下了怎样的印象？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25515" y="2875246"/>
            <a:ext cx="8625377" cy="169225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洁白的流苏　姗姗来迟的朝霞　灿灿的金晖晶亮的雪花　白雪皑皑的树枝　银色的光华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58"/>
          <p:cNvSpPr txBox="1"/>
          <p:nvPr/>
        </p:nvSpPr>
        <p:spPr>
          <a:xfrm>
            <a:off x="1054882" y="5267606"/>
            <a:ext cx="101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先读一读短语，再找出短语所在的位置，结合文意去感受白桦的形象。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矩形 5"/>
          <p:cNvSpPr/>
          <p:nvPr/>
        </p:nvSpPr>
        <p:spPr>
          <a:xfrm>
            <a:off x="3668234" y="1162210"/>
            <a:ext cx="7312025" cy="19513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自由朗读第一小节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边读边体会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你对白桦树又怎样的了解？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 descr="31152113347120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629" y="2423252"/>
            <a:ext cx="2403605" cy="36054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45"/>
          <p:cNvSpPr txBox="1"/>
          <p:nvPr/>
        </p:nvSpPr>
        <p:spPr>
          <a:xfrm>
            <a:off x="4582744" y="3147238"/>
            <a:ext cx="2698175" cy="2601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在我的窗前，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有一棵白桦。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仿佛涂上银霜，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披了一身雪花。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688527" y="3763924"/>
            <a:ext cx="829339" cy="106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86285" y="5075275"/>
            <a:ext cx="2218662" cy="70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11096" y="5706140"/>
            <a:ext cx="2218662" cy="70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52"/>
          <p:cNvSpPr/>
          <p:nvPr/>
        </p:nvSpPr>
        <p:spPr>
          <a:xfrm>
            <a:off x="6858110" y="3104708"/>
            <a:ext cx="1329070" cy="7549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位置</a:t>
            </a:r>
          </a:p>
        </p:txBody>
      </p:sp>
      <p:sp>
        <p:nvSpPr>
          <p:cNvPr id="13" name="圆角矩形 53"/>
          <p:cNvSpPr/>
          <p:nvPr/>
        </p:nvSpPr>
        <p:spPr>
          <a:xfrm>
            <a:off x="7095571" y="4756299"/>
            <a:ext cx="1329070" cy="7549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洁白</a:t>
            </a:r>
          </a:p>
        </p:txBody>
      </p:sp>
      <p:sp>
        <p:nvSpPr>
          <p:cNvPr id="14" name="爆炸形 2 54"/>
          <p:cNvSpPr/>
          <p:nvPr/>
        </p:nvSpPr>
        <p:spPr>
          <a:xfrm>
            <a:off x="8693889" y="2211572"/>
            <a:ext cx="3232297" cy="2371059"/>
          </a:xfrm>
          <a:prstGeom prst="irregularSeal2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高洁、    挺拔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b="79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619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77043" y="1036544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56D23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656D23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77043" y="1990134"/>
            <a:ext cx="3168015" cy="912495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56D23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656D23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77043" y="2943724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56D23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656D23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77043" y="3897314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56D23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656D23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77043" y="4850905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656D23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656D23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4579165" y="3551509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胖乎乎      圆滚滚 </a:t>
            </a:r>
          </a:p>
        </p:txBody>
      </p:sp>
      <p:sp>
        <p:nvSpPr>
          <p:cNvPr id="5" name="矩形 4"/>
          <p:cNvSpPr/>
          <p:nvPr/>
        </p:nvSpPr>
        <p:spPr>
          <a:xfrm>
            <a:off x="8580193" y="355150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湿漉漉</a:t>
            </a:r>
          </a:p>
        </p:txBody>
      </p:sp>
      <p:sp>
        <p:nvSpPr>
          <p:cNvPr id="6" name="矩形 5"/>
          <p:cNvSpPr/>
          <p:nvPr/>
        </p:nvSpPr>
        <p:spPr>
          <a:xfrm>
            <a:off x="4678013" y="476360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红扑扑</a:t>
            </a:r>
          </a:p>
        </p:txBody>
      </p:sp>
      <p:sp>
        <p:nvSpPr>
          <p:cNvPr id="7" name="矩形 6"/>
          <p:cNvSpPr/>
          <p:nvPr/>
        </p:nvSpPr>
        <p:spPr>
          <a:xfrm>
            <a:off x="6528091" y="479550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笑盈盈</a:t>
            </a:r>
          </a:p>
        </p:txBody>
      </p:sp>
      <p:sp>
        <p:nvSpPr>
          <p:cNvPr id="8" name="矩形 7"/>
          <p:cNvSpPr/>
          <p:nvPr/>
        </p:nvSpPr>
        <p:spPr>
          <a:xfrm>
            <a:off x="8612092" y="4444351"/>
            <a:ext cx="1415772" cy="939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笑哈哈</a:t>
            </a:r>
          </a:p>
        </p:txBody>
      </p:sp>
      <p:sp>
        <p:nvSpPr>
          <p:cNvPr id="10" name="矩形 5"/>
          <p:cNvSpPr/>
          <p:nvPr/>
        </p:nvSpPr>
        <p:spPr>
          <a:xfrm>
            <a:off x="4754402" y="2098860"/>
            <a:ext cx="7312025" cy="671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词语积累（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ABB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结构的词语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" y="28606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矩形 5"/>
          <p:cNvSpPr/>
          <p:nvPr/>
        </p:nvSpPr>
        <p:spPr>
          <a:xfrm>
            <a:off x="5059202" y="2136960"/>
            <a:ext cx="7312025" cy="671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词语积累（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AABC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结构的词语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7" name="TextBox 51"/>
          <p:cNvSpPr txBox="1"/>
          <p:nvPr/>
        </p:nvSpPr>
        <p:spPr>
          <a:xfrm>
            <a:off x="4186920" y="356694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姗姗来迟</a:t>
            </a:r>
          </a:p>
        </p:txBody>
      </p:sp>
      <p:sp>
        <p:nvSpPr>
          <p:cNvPr id="8" name="TextBox 52"/>
          <p:cNvSpPr txBox="1"/>
          <p:nvPr/>
        </p:nvSpPr>
        <p:spPr>
          <a:xfrm>
            <a:off x="6487096" y="35598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依依不舍</a:t>
            </a:r>
          </a:p>
        </p:txBody>
      </p:sp>
      <p:sp>
        <p:nvSpPr>
          <p:cNvPr id="9" name="TextBox 53"/>
          <p:cNvSpPr txBox="1"/>
          <p:nvPr/>
        </p:nvSpPr>
        <p:spPr>
          <a:xfrm>
            <a:off x="4158566" y="48038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息息相关</a:t>
            </a:r>
          </a:p>
        </p:txBody>
      </p:sp>
      <p:sp>
        <p:nvSpPr>
          <p:cNvPr id="10" name="TextBox 54"/>
          <p:cNvSpPr txBox="1"/>
          <p:nvPr/>
        </p:nvSpPr>
        <p:spPr>
          <a:xfrm>
            <a:off x="6458742" y="47967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默默无闻</a:t>
            </a:r>
          </a:p>
        </p:txBody>
      </p:sp>
      <p:sp>
        <p:nvSpPr>
          <p:cNvPr id="11" name="TextBox 55"/>
          <p:cNvSpPr txBox="1"/>
          <p:nvPr/>
        </p:nvSpPr>
        <p:spPr>
          <a:xfrm>
            <a:off x="8904225" y="35846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亭亭玉立</a:t>
            </a:r>
          </a:p>
        </p:txBody>
      </p:sp>
      <p:sp>
        <p:nvSpPr>
          <p:cNvPr id="12" name="TextBox 56"/>
          <p:cNvSpPr txBox="1"/>
          <p:nvPr/>
        </p:nvSpPr>
        <p:spPr>
          <a:xfrm>
            <a:off x="8875871" y="48215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欣欣向荣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8" y="2461461"/>
            <a:ext cx="3320901" cy="439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5" name="矩形 5"/>
          <p:cNvSpPr/>
          <p:nvPr/>
        </p:nvSpPr>
        <p:spPr>
          <a:xfrm>
            <a:off x="4879975" y="2276660"/>
            <a:ext cx="7312025" cy="671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词语积累（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ABCC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结构的词语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17" name="TextBox 51"/>
          <p:cNvSpPr txBox="1"/>
          <p:nvPr/>
        </p:nvSpPr>
        <p:spPr>
          <a:xfrm>
            <a:off x="4007693" y="370664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白雪皑皑</a:t>
            </a:r>
          </a:p>
        </p:txBody>
      </p:sp>
      <p:sp>
        <p:nvSpPr>
          <p:cNvPr id="18" name="TextBox 52"/>
          <p:cNvSpPr txBox="1"/>
          <p:nvPr/>
        </p:nvSpPr>
        <p:spPr>
          <a:xfrm>
            <a:off x="6307869" y="36995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可怜巴巴</a:t>
            </a:r>
          </a:p>
        </p:txBody>
      </p:sp>
      <p:sp>
        <p:nvSpPr>
          <p:cNvPr id="19" name="TextBox 53"/>
          <p:cNvSpPr txBox="1"/>
          <p:nvPr/>
        </p:nvSpPr>
        <p:spPr>
          <a:xfrm>
            <a:off x="3979339" y="49435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想入非非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6279515" y="49364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得意洋洋</a:t>
            </a:r>
          </a:p>
        </p:txBody>
      </p:sp>
      <p:sp>
        <p:nvSpPr>
          <p:cNvPr id="21" name="TextBox 55"/>
          <p:cNvSpPr txBox="1"/>
          <p:nvPr/>
        </p:nvSpPr>
        <p:spPr>
          <a:xfrm>
            <a:off x="8724998" y="37243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波光粼粼</a:t>
            </a:r>
          </a:p>
        </p:txBody>
      </p:sp>
      <p:sp>
        <p:nvSpPr>
          <p:cNvPr id="22" name="TextBox 56"/>
          <p:cNvSpPr txBox="1"/>
          <p:nvPr/>
        </p:nvSpPr>
        <p:spPr>
          <a:xfrm>
            <a:off x="8696644" y="4961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白发苍苍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8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矩形 5"/>
          <p:cNvSpPr/>
          <p:nvPr/>
        </p:nvSpPr>
        <p:spPr>
          <a:xfrm>
            <a:off x="2959068" y="1519703"/>
            <a:ext cx="8301355" cy="1316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你来用“姗姗来迟的朝霞、白雪皑皑的树枝、银色的光华”说说这棵白桦给你留下了怎样的印象吧！</a:t>
            </a:r>
          </a:p>
        </p:txBody>
      </p:sp>
      <p:sp>
        <p:nvSpPr>
          <p:cNvPr id="7" name="TextBox 52"/>
          <p:cNvSpPr txBox="1"/>
          <p:nvPr/>
        </p:nvSpPr>
        <p:spPr>
          <a:xfrm>
            <a:off x="3101147" y="3578445"/>
            <a:ext cx="8484782" cy="20313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白桦沐浴在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姗姗来迟的朝霞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的映照下，它那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白雪皑皑的树枝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又展现出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银色的光华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，（                 ），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）极了。</a:t>
            </a:r>
          </a:p>
        </p:txBody>
      </p:sp>
      <p:sp>
        <p:nvSpPr>
          <p:cNvPr id="8" name="TextBox 54"/>
          <p:cNvSpPr txBox="1"/>
          <p:nvPr/>
        </p:nvSpPr>
        <p:spPr>
          <a:xfrm>
            <a:off x="8793096" y="43369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银光闪闪</a:t>
            </a:r>
          </a:p>
        </p:txBody>
      </p:sp>
      <p:sp>
        <p:nvSpPr>
          <p:cNvPr id="9" name="TextBox 55"/>
          <p:cNvSpPr txBox="1"/>
          <p:nvPr/>
        </p:nvSpPr>
        <p:spPr>
          <a:xfrm>
            <a:off x="3530002" y="49323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漂亮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" y="2929363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" name="矩形 5"/>
          <p:cNvSpPr/>
          <p:nvPr/>
        </p:nvSpPr>
        <p:spPr>
          <a:xfrm>
            <a:off x="5029200" y="2533808"/>
            <a:ext cx="6045199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再次读一读全诗，找一找作者运用了哪些表示颜色的词语。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68"/>
            <a:ext cx="62032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44"/>
          <p:cNvSpPr txBox="1"/>
          <p:nvPr/>
        </p:nvSpPr>
        <p:spPr>
          <a:xfrm>
            <a:off x="4242429" y="1424764"/>
            <a:ext cx="2698175" cy="324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在我的窗边，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有一棵白桦，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仿佛涂上银霜，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披了一身雪花。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42"/>
          <p:cNvSpPr txBox="1"/>
          <p:nvPr/>
        </p:nvSpPr>
        <p:spPr>
          <a:xfrm>
            <a:off x="7254989" y="1119963"/>
            <a:ext cx="37753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在灿灿的金晖里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闪着晶亮的雪花。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它向白雪皑皑的树枝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又抹一层银色的光华。</a:t>
            </a:r>
          </a:p>
        </p:txBody>
      </p:sp>
      <p:sp>
        <p:nvSpPr>
          <p:cNvPr id="6" name="圆角矩形 43"/>
          <p:cNvSpPr/>
          <p:nvPr/>
        </p:nvSpPr>
        <p:spPr>
          <a:xfrm>
            <a:off x="5741620" y="2860158"/>
            <a:ext cx="776177" cy="489098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45"/>
          <p:cNvSpPr/>
          <p:nvPr/>
        </p:nvSpPr>
        <p:spPr>
          <a:xfrm>
            <a:off x="8764811" y="1290083"/>
            <a:ext cx="776177" cy="489098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角矩形 46"/>
          <p:cNvSpPr/>
          <p:nvPr/>
        </p:nvSpPr>
        <p:spPr>
          <a:xfrm>
            <a:off x="8754179" y="3831265"/>
            <a:ext cx="776177" cy="489098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 47"/>
          <p:cNvSpPr/>
          <p:nvPr/>
        </p:nvSpPr>
        <p:spPr>
          <a:xfrm>
            <a:off x="712381" y="2530548"/>
            <a:ext cx="2371060" cy="7761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充满色彩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33106" y="4242390"/>
            <a:ext cx="4221125" cy="1998921"/>
            <a:chOff x="1733106" y="4242390"/>
            <a:chExt cx="4221125" cy="1998921"/>
          </a:xfrm>
        </p:grpSpPr>
        <p:sp>
          <p:nvSpPr>
            <p:cNvPr id="11" name="云形标注 50"/>
            <p:cNvSpPr/>
            <p:nvPr/>
          </p:nvSpPr>
          <p:spPr>
            <a:xfrm>
              <a:off x="1733106" y="4242390"/>
              <a:ext cx="4221125" cy="1998921"/>
            </a:xfrm>
            <a:prstGeom prst="cloudCallout">
              <a:avLst>
                <a:gd name="adj1" fmla="val -44007"/>
                <a:gd name="adj2" fmla="val -7207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51"/>
            <p:cNvSpPr txBox="1"/>
            <p:nvPr/>
          </p:nvSpPr>
          <p:spPr>
            <a:xfrm>
              <a:off x="2445488" y="4572000"/>
              <a:ext cx="3200400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你能用表示颜色的词语来形容事物吗？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矩形 12"/>
          <p:cNvSpPr/>
          <p:nvPr/>
        </p:nvSpPr>
        <p:spPr>
          <a:xfrm>
            <a:off x="935074" y="1188152"/>
            <a:ext cx="10504968" cy="487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白桦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以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为中心意象，从不同角度描写它的美。诗中的白桦树，既具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的变化，又有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的美感。白桦那么高洁、挺拔，它是高尚人格的象征。这首诗流露出诗人对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的热爱之情。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4189036" y="144513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白桦</a:t>
            </a:r>
          </a:p>
        </p:txBody>
      </p:sp>
      <p:sp>
        <p:nvSpPr>
          <p:cNvPr id="15" name="文本框 2"/>
          <p:cNvSpPr txBox="1"/>
          <p:nvPr/>
        </p:nvSpPr>
        <p:spPr>
          <a:xfrm>
            <a:off x="6187558" y="238147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色彩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1255779" y="333505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动态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6187558" y="4362675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家乡和大自然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948557" y="1619283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一、填空。</a:t>
            </a:r>
          </a:p>
        </p:txBody>
      </p:sp>
      <p:sp>
        <p:nvSpPr>
          <p:cNvPr id="5" name="矩形 4"/>
          <p:cNvSpPr/>
          <p:nvPr/>
        </p:nvSpPr>
        <p:spPr>
          <a:xfrm>
            <a:off x="727150" y="2237485"/>
            <a:ext cx="9005774" cy="289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白桦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体裁是（        ），作者是（         ）诗人叶赛宁。诗歌以（        ）中心，表达诗人对（           ）和（              ）的热爱之情。</a:t>
            </a:r>
          </a:p>
        </p:txBody>
      </p:sp>
      <p:sp>
        <p:nvSpPr>
          <p:cNvPr id="6" name="TextBox 49"/>
          <p:cNvSpPr txBox="1"/>
          <p:nvPr/>
        </p:nvSpPr>
        <p:spPr>
          <a:xfrm>
            <a:off x="4140199" y="257042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诗歌</a:t>
            </a:r>
          </a:p>
        </p:txBody>
      </p:sp>
      <p:sp>
        <p:nvSpPr>
          <p:cNvPr id="7" name="TextBox 50"/>
          <p:cNvSpPr txBox="1"/>
          <p:nvPr/>
        </p:nvSpPr>
        <p:spPr>
          <a:xfrm>
            <a:off x="7553248" y="257042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苏联</a:t>
            </a:r>
          </a:p>
        </p:txBody>
      </p:sp>
      <p:sp>
        <p:nvSpPr>
          <p:cNvPr id="8" name="TextBox 51"/>
          <p:cNvSpPr txBox="1"/>
          <p:nvPr/>
        </p:nvSpPr>
        <p:spPr>
          <a:xfrm>
            <a:off x="4508945" y="35521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白桦</a:t>
            </a:r>
          </a:p>
        </p:txBody>
      </p:sp>
      <p:sp>
        <p:nvSpPr>
          <p:cNvPr id="9" name="TextBox 79"/>
          <p:cNvSpPr txBox="1"/>
          <p:nvPr/>
        </p:nvSpPr>
        <p:spPr>
          <a:xfrm>
            <a:off x="1392228" y="451972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家乡</a:t>
            </a:r>
          </a:p>
        </p:txBody>
      </p:sp>
      <p:sp>
        <p:nvSpPr>
          <p:cNvPr id="10" name="TextBox 80"/>
          <p:cNvSpPr txBox="1"/>
          <p:nvPr/>
        </p:nvSpPr>
        <p:spPr>
          <a:xfrm>
            <a:off x="3802244" y="453389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大自然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65" y="2807097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2825" y="348390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682825" y="1695384"/>
            <a:ext cx="5024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000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二、读句子，完成练习。</a:t>
            </a:r>
          </a:p>
        </p:txBody>
      </p:sp>
      <p:sp>
        <p:nvSpPr>
          <p:cNvPr id="5" name="矩形 4"/>
          <p:cNvSpPr/>
          <p:nvPr/>
        </p:nvSpPr>
        <p:spPr>
          <a:xfrm>
            <a:off x="806597" y="2524483"/>
            <a:ext cx="9835118" cy="367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、毛茸茸的枝头，雪绣的花边潇洒，串串花穗齐绽，洁白的流苏如画。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）这节诗运用了（       ）的修辞手法。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A.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比喻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夸张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拟人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）“流苏”在文中指（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A.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花穗样装饰的物品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披着白雪的树枝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流动的物体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7"/>
          <p:cNvSpPr txBox="1"/>
          <p:nvPr/>
        </p:nvSpPr>
        <p:spPr>
          <a:xfrm>
            <a:off x="4315342" y="346414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88"/>
          <p:cNvSpPr txBox="1"/>
          <p:nvPr/>
        </p:nvSpPr>
        <p:spPr>
          <a:xfrm>
            <a:off x="4967472" y="489245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921460" y="2336568"/>
            <a:ext cx="51745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你知道图中的植物是什么吗？今天我们来学习一首外国诗歌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b="7981"/>
          <a:stretch>
            <a:fillRect/>
          </a:stretch>
        </p:blipFill>
        <p:spPr>
          <a:xfrm>
            <a:off x="6388100" y="2107178"/>
            <a:ext cx="4426855" cy="249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" b="79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17800" y="1440959"/>
            <a:ext cx="7150100" cy="2388698"/>
            <a:chOff x="64874" y="2478673"/>
            <a:chExt cx="6124383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64874" y="2478673"/>
              <a:ext cx="61243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600" b="1" dirty="0">
                  <a:solidFill>
                    <a:srgbClr val="656D23"/>
                  </a:solidFill>
                  <a:cs typeface="+mn-ea"/>
                  <a:sym typeface="+mn-lt"/>
                </a:rPr>
                <a:t>感谢各位的聆听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56D2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2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5059261" y="4647514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56D2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899" y="1746987"/>
            <a:ext cx="6503542" cy="37873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叶赛宁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1895-1925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），苏联田园派诗人，他五岁开始阅读，八九岁就能写诗。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1914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年发表抒情诗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代表作品：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狗之歌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我记得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  <p:pic>
        <p:nvPicPr>
          <p:cNvPr id="6" name="图片 5" descr="af13-fyssmmc559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0841" y="2864587"/>
            <a:ext cx="3594647" cy="2232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5222" y="2047901"/>
            <a:ext cx="6503542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白桦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落叶乔木，树干可达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米高，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厘米粗。有白色光滑象纸一样的树皮，可分层剥下来，用铅笔还可以在剥下薄薄的树皮上面写字。白桦喜欢阳光，生命力强，在大火烧毁的森林以后，首先生长出来的经常是白桦，常形成大片的白桦林，是形成天然林的主要树种之一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46487" b="7007"/>
          <a:stretch>
            <a:fillRect/>
          </a:stretch>
        </p:blipFill>
        <p:spPr>
          <a:xfrm>
            <a:off x="7765145" y="2183946"/>
            <a:ext cx="3042555" cy="330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0952" y="128457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31267" y="2806131"/>
            <a:ext cx="911733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绣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花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潇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洒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绽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放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朦  胧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晖        徜  徉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6483" y="2222566"/>
            <a:ext cx="70884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xiù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15263" y="2222249"/>
            <a:ext cx="107112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xiāo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39940" y="2222566"/>
            <a:ext cx="119936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9192" y="3468423"/>
            <a:ext cx="221086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méng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lóng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3614" y="3462073"/>
            <a:ext cx="245189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yáng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25292" y="3425574"/>
            <a:ext cx="120898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huī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72" y="31617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4055011" y="1640654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把芦荟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涂抹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在伤口上可以止血。</a:t>
            </a:r>
          </a:p>
        </p:txBody>
      </p:sp>
      <p:sp>
        <p:nvSpPr>
          <p:cNvPr id="5" name="文本框 34"/>
          <p:cNvSpPr txBox="1"/>
          <p:nvPr/>
        </p:nvSpPr>
        <p:spPr>
          <a:xfrm>
            <a:off x="4102294" y="3831291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抹布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把房间擦得干干净净。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7999" y="2705101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抹</a:t>
            </a:r>
          </a:p>
        </p:txBody>
      </p:sp>
      <p:grpSp>
        <p:nvGrpSpPr>
          <p:cNvPr id="7" name="组合 20"/>
          <p:cNvGrpSpPr/>
          <p:nvPr/>
        </p:nvGrpSpPr>
        <p:grpSpPr>
          <a:xfrm>
            <a:off x="1147911" y="1474152"/>
            <a:ext cx="3511549" cy="3046096"/>
            <a:chOff x="2196323" y="2842914"/>
            <a:chExt cx="3058986" cy="1788527"/>
          </a:xfrm>
        </p:grpSpPr>
        <p:sp>
          <p:nvSpPr>
            <p:cNvPr id="8" name="左大括号 7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9"/>
            <p:cNvSpPr txBox="1"/>
            <p:nvPr/>
          </p:nvSpPr>
          <p:spPr>
            <a:xfrm>
              <a:off x="2428421" y="2842914"/>
              <a:ext cx="2826888" cy="178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mǒ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涂抹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mā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抹布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72" y="31744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33691" y="2475714"/>
            <a:ext cx="1925638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潇洒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朦胧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徜徉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姗姗来迟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188735" y="3023084"/>
            <a:ext cx="1096962" cy="792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134156" y="3693395"/>
            <a:ext cx="1182688" cy="819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400894" y="4941426"/>
            <a:ext cx="5419725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安闲自在地来回走。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359798" y="3492984"/>
            <a:ext cx="5218112" cy="5092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神情举止自然大方，不呆板，不拘束。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378213" y="4259746"/>
            <a:ext cx="6121976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看不分明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没有鲜明轮廓或细节，勉强看得见。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4359798" y="2630654"/>
            <a:ext cx="551180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形容走得缓慢从容。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082247" y="4397339"/>
            <a:ext cx="1244546" cy="785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215543" y="2989780"/>
            <a:ext cx="1109877" cy="1913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206489" y="26360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3454523" y="26360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4717744" y="265257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6005441" y="26360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7323347" y="26360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2216000" y="264307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桦</a:t>
            </a:r>
          </a:p>
        </p:txBody>
      </p:sp>
      <p:sp>
        <p:nvSpPr>
          <p:cNvPr id="11" name="矩形 10">
            <a:hlinkClick r:id="" action="ppaction://noaction"/>
          </p:cNvPr>
          <p:cNvSpPr/>
          <p:nvPr/>
        </p:nvSpPr>
        <p:spPr>
          <a:xfrm>
            <a:off x="3455288" y="264111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涂</a:t>
            </a:r>
          </a:p>
        </p:txBody>
      </p:sp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4727904" y="265762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茸</a:t>
            </a:r>
          </a:p>
        </p:txBody>
      </p:sp>
      <p:sp>
        <p:nvSpPr>
          <p:cNvPr id="13" name="矩形 12">
            <a:hlinkClick r:id="" action="ppaction://noaction"/>
          </p:cNvPr>
          <p:cNvSpPr/>
          <p:nvPr/>
        </p:nvSpPr>
        <p:spPr>
          <a:xfrm>
            <a:off x="6006049" y="264111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绣</a:t>
            </a: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7334441" y="264111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潇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8552194" y="263254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8562353" y="264197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穗</a:t>
            </a:r>
          </a:p>
        </p:txBody>
      </p:sp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2263196" y="418132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3511230" y="418132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4774451" y="419783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47"/>
          <p:cNvGraphicFramePr>
            <a:graphicFrameLocks noGrp="1"/>
          </p:cNvGraphicFramePr>
          <p:nvPr/>
        </p:nvGraphicFramePr>
        <p:xfrm>
          <a:off x="6062148" y="418132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47"/>
          <p:cNvGraphicFramePr>
            <a:graphicFrameLocks noGrp="1"/>
          </p:cNvGraphicFramePr>
          <p:nvPr/>
        </p:nvGraphicFramePr>
        <p:xfrm>
          <a:off x="7380054" y="418132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矩形 21">
            <a:hlinkClick r:id="rId3" action="ppaction://hlinksldjump"/>
          </p:cNvPr>
          <p:cNvSpPr/>
          <p:nvPr/>
        </p:nvSpPr>
        <p:spPr>
          <a:xfrm>
            <a:off x="2272707" y="418833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朦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3511995" y="418638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胧</a:t>
            </a:r>
          </a:p>
        </p:txBody>
      </p:sp>
      <p:sp>
        <p:nvSpPr>
          <p:cNvPr id="24" name="矩形 23">
            <a:hlinkClick r:id="rId3" action="ppaction://hlinksldjump"/>
          </p:cNvPr>
          <p:cNvSpPr/>
          <p:nvPr/>
        </p:nvSpPr>
        <p:spPr>
          <a:xfrm>
            <a:off x="4784611" y="420289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寂</a:t>
            </a:r>
          </a:p>
        </p:txBody>
      </p:sp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6062756" y="418638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霞</a:t>
            </a:r>
          </a:p>
        </p:txBody>
      </p:sp>
      <p:sp>
        <p:nvSpPr>
          <p:cNvPr id="26" name="矩形 25">
            <a:hlinkClick r:id="rId3" action="ppaction://hlinksldjump"/>
          </p:cNvPr>
          <p:cNvSpPr/>
          <p:nvPr/>
        </p:nvSpPr>
        <p:spPr>
          <a:xfrm>
            <a:off x="7391148" y="418638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hjv30ak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宽屏</PresentationFormat>
  <Paragraphs>246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33</cp:revision>
  <dcterms:created xsi:type="dcterms:W3CDTF">2020-08-05T14:52:00Z</dcterms:created>
  <dcterms:modified xsi:type="dcterms:W3CDTF">2021-01-08T23:35:44Z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