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473" r:id="rId5"/>
    <p:sldId id="472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287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71E3B6C-5F9F-45B6-B03D-DDD89F43E7D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BABD0F-F3B5-4779-A2E7-FB5E131F460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050971" y="1400364"/>
            <a:ext cx="6911444" cy="2259657"/>
            <a:chOff x="-86844" y="2607714"/>
            <a:chExt cx="5919963" cy="2259657"/>
          </a:xfrm>
        </p:grpSpPr>
        <p:sp>
          <p:nvSpPr>
            <p:cNvPr id="7" name="文本框 6"/>
            <p:cNvSpPr txBox="1"/>
            <p:nvPr/>
          </p:nvSpPr>
          <p:spPr>
            <a:xfrm>
              <a:off x="-86844" y="2607714"/>
              <a:ext cx="5919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在天晴了的时候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69560" y="447787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12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270210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小草</a:t>
              </a:r>
            </a:p>
          </p:txBody>
        </p:sp>
      </p:grpSp>
      <p:sp>
        <p:nvSpPr>
          <p:cNvPr id="14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新绿的、充满生机的、干净的、顶着小雨滴的、戴着珍珠的、活泼的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85" y="4219457"/>
            <a:ext cx="2582132" cy="172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5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2547993" y="251716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小白菊</a:t>
              </a:r>
            </a:p>
          </p:txBody>
        </p:sp>
      </p:grpSp>
      <p:sp>
        <p:nvSpPr>
          <p:cNvPr id="7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小心翼翼的、文静的、美丽的、自信的、绽放的、幸福的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87" y="4237654"/>
            <a:ext cx="3048330" cy="201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5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254799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凤蝶</a:t>
              </a:r>
            </a:p>
          </p:txBody>
        </p:sp>
      </p:grpSp>
      <p:sp>
        <p:nvSpPr>
          <p:cNvPr id="7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自由自在的、美丽的、穿着五彩衣服的、快乐的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89" y="4048967"/>
            <a:ext cx="2636611" cy="18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矩形 5"/>
          <p:cNvSpPr/>
          <p:nvPr/>
        </p:nvSpPr>
        <p:spPr>
          <a:xfrm>
            <a:off x="3281973" y="2226286"/>
            <a:ext cx="7976849" cy="123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在读了诗人描写天晴后的小路、小草、小白菊、凤蝶儿的句子后，你们发现了诗歌在表达上有什么特点？</a:t>
            </a:r>
          </a:p>
        </p:txBody>
      </p:sp>
      <p:pic>
        <p:nvPicPr>
          <p:cNvPr id="10" name="图片 9" descr="2008111293137449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4869"/>
          <a:stretch>
            <a:fillRect/>
          </a:stretch>
        </p:blipFill>
        <p:spPr>
          <a:xfrm>
            <a:off x="1129055" y="3715355"/>
            <a:ext cx="3022848" cy="210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TextBox 52"/>
          <p:cNvSpPr txBox="1"/>
          <p:nvPr/>
        </p:nvSpPr>
        <p:spPr>
          <a:xfrm>
            <a:off x="1905975" y="2760403"/>
            <a:ext cx="8933261" cy="28048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诗人通过拟人化的手法，用“动态化”的表达方式，为我们绘出一幅幅雨后放晴的乡村花卷。“泥路”是温柔的、“小草”在炫耀、“小白菊”大胆地试寒试暖、“风蝶儿”在悠然地闲游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这些普通的景物，在雨后似乎都焕然一新，让人陶醉和向往。</a:t>
            </a:r>
          </a:p>
        </p:txBody>
      </p:sp>
      <p:pic>
        <p:nvPicPr>
          <p:cNvPr id="6" name="图片 5" descr="2008111293137449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4869"/>
          <a:stretch>
            <a:fillRect/>
          </a:stretch>
        </p:blipFill>
        <p:spPr>
          <a:xfrm>
            <a:off x="469049" y="1998358"/>
            <a:ext cx="2366619" cy="164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矩形 5"/>
          <p:cNvSpPr/>
          <p:nvPr/>
        </p:nvSpPr>
        <p:spPr>
          <a:xfrm>
            <a:off x="3026310" y="3551569"/>
            <a:ext cx="7904929" cy="123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这首诗中的“新阳、温风、泥路、小草、小白菊、凤蝶儿”分别象征了什么？有何深刻含义？</a:t>
            </a:r>
          </a:p>
        </p:txBody>
      </p:sp>
      <p:pic>
        <p:nvPicPr>
          <p:cNvPr id="8" name="图片 7" descr="t01b76ed504713a1ce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68039">
            <a:off x="1229045" y="1560244"/>
            <a:ext cx="2346361" cy="312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24736" y="2260967"/>
            <a:ext cx="2167848" cy="1058238"/>
            <a:chOff x="2291136" y="2188396"/>
            <a:chExt cx="2167848" cy="1058238"/>
          </a:xfrm>
        </p:grpSpPr>
        <p:sp>
          <p:nvSpPr>
            <p:cNvPr id="6" name="椭圆 5"/>
            <p:cNvSpPr/>
            <p:nvPr/>
          </p:nvSpPr>
          <p:spPr>
            <a:xfrm>
              <a:off x="2291136" y="2188396"/>
              <a:ext cx="2167848" cy="10582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47"/>
            <p:cNvSpPr txBox="1"/>
            <p:nvPr/>
          </p:nvSpPr>
          <p:spPr>
            <a:xfrm>
              <a:off x="2784296" y="2434976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新 阳</a:t>
              </a:r>
            </a:p>
          </p:txBody>
        </p:sp>
      </p:grpSp>
      <p:sp>
        <p:nvSpPr>
          <p:cNvPr id="10" name="TextBox 48"/>
          <p:cNvSpPr txBox="1"/>
          <p:nvPr/>
        </p:nvSpPr>
        <p:spPr>
          <a:xfrm>
            <a:off x="6952179" y="26308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象征胜利的阳光。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33297" y="3851746"/>
            <a:ext cx="2167848" cy="1058238"/>
            <a:chOff x="2299697" y="3779175"/>
            <a:chExt cx="2167848" cy="1058238"/>
          </a:xfrm>
        </p:grpSpPr>
        <p:sp>
          <p:nvSpPr>
            <p:cNvPr id="12" name="椭圆 11"/>
            <p:cNvSpPr/>
            <p:nvPr/>
          </p:nvSpPr>
          <p:spPr>
            <a:xfrm>
              <a:off x="2299697" y="3779175"/>
              <a:ext cx="2167848" cy="10582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50"/>
            <p:cNvSpPr txBox="1"/>
            <p:nvPr/>
          </p:nvSpPr>
          <p:spPr>
            <a:xfrm>
              <a:off x="2792857" y="4025755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温 风</a:t>
              </a:r>
            </a:p>
          </p:txBody>
        </p:sp>
      </p:grpSp>
      <p:sp>
        <p:nvSpPr>
          <p:cNvPr id="14" name="TextBox 51"/>
          <p:cNvSpPr txBox="1"/>
          <p:nvPr/>
        </p:nvSpPr>
        <p:spPr>
          <a:xfrm>
            <a:off x="6960740" y="422161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象征解放的和风。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179479" y="2188396"/>
            <a:ext cx="2167848" cy="1058238"/>
            <a:chOff x="2291136" y="2188396"/>
            <a:chExt cx="2167848" cy="1058238"/>
          </a:xfrm>
        </p:grpSpPr>
        <p:sp>
          <p:nvSpPr>
            <p:cNvPr id="16" name="椭圆 15"/>
            <p:cNvSpPr/>
            <p:nvPr/>
          </p:nvSpPr>
          <p:spPr>
            <a:xfrm>
              <a:off x="2291136" y="2188396"/>
              <a:ext cx="2167848" cy="10582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7"/>
            <p:cNvSpPr txBox="1"/>
            <p:nvPr/>
          </p:nvSpPr>
          <p:spPr>
            <a:xfrm>
              <a:off x="2784296" y="2434976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泥 路</a:t>
              </a:r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7706922" y="255826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象征新生的国土。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883220" y="3912738"/>
            <a:ext cx="3073690" cy="1244887"/>
            <a:chOff x="994877" y="3912738"/>
            <a:chExt cx="3073690" cy="1244887"/>
          </a:xfrm>
        </p:grpSpPr>
        <p:sp>
          <p:nvSpPr>
            <p:cNvPr id="20" name="椭圆 19"/>
            <p:cNvSpPr/>
            <p:nvPr/>
          </p:nvSpPr>
          <p:spPr>
            <a:xfrm>
              <a:off x="994877" y="3912738"/>
              <a:ext cx="3001770" cy="124488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50"/>
            <p:cNvSpPr txBox="1"/>
            <p:nvPr/>
          </p:nvSpPr>
          <p:spPr>
            <a:xfrm>
              <a:off x="1375024" y="4107948"/>
              <a:ext cx="2693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小草、小白菊、凤蝶儿</a:t>
              </a:r>
            </a:p>
          </p:txBody>
        </p:sp>
      </p:grpSp>
      <p:sp>
        <p:nvSpPr>
          <p:cNvPr id="22" name="TextBox 51"/>
          <p:cNvSpPr txBox="1"/>
          <p:nvPr/>
        </p:nvSpPr>
        <p:spPr>
          <a:xfrm>
            <a:off x="7335345" y="414904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象征解放的各阶层人民。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  <p:sp>
        <p:nvSpPr>
          <p:cNvPr id="12" name="TextBox 52"/>
          <p:cNvSpPr txBox="1"/>
          <p:nvPr/>
        </p:nvSpPr>
        <p:spPr>
          <a:xfrm>
            <a:off x="3844626" y="2587372"/>
            <a:ext cx="7597620" cy="13088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这首诗用象征的手法，歌颂了光明和解放，表达了诗人对抗战必胜的坚定信念。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737948" y="1597729"/>
            <a:ext cx="10504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在天晴了的时候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整首诗用拟人手法、形象的语言生动地描写了雨过天晴的景色，给我们勾画出一幅富有诗意的自然风光图。全诗分为三个小结，语言清新明快，优美形象，结构完整紧凑，感情抒发真挚自然，富有韵律美。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460014" y="833343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60014" y="1786933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60014" y="2740523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60014" y="3694113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60014" y="4647704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34885" y="1267290"/>
            <a:ext cx="10322230" cy="481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、你最喜欢哪句诗，为什么喜欢？说说读了这首诗后的感受和心情。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、你还见过哪些雨后的自然景象？说一说，并模仿这首诗的写法，把你观察到的雨过天晴的景象写出来。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43883" y="1400364"/>
            <a:ext cx="6318532" cy="2259657"/>
            <a:chOff x="421012" y="2607714"/>
            <a:chExt cx="5412107" cy="2259657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07714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69560" y="447787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31051" y="2048893"/>
            <a:ext cx="517454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唐代李商隐曾经有一首诗描写了雨后初晴的景象，也留下了千古传诵的美好诗句：“天意怜幽草，人间重晚晴。”现代著名诗人戴望舒也写了一首这样的诗，今天我们就来学习这首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在天晴了的时候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76" y="2336799"/>
            <a:ext cx="4288973" cy="285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5222" y="2047901"/>
            <a:ext cx="6503542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戴望舒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浙江杭县人，中国现代派象征主义诗人，又称“雨巷诗人”。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戴望舒早年就读于上海大学、复旦大学，曾因宣传革命被捕。无论理论还是创作实践，都对中国新诗的发展产生过相当大的影响。诗集有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我的记忆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望舒草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望舒诗稿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  <p:pic>
        <p:nvPicPr>
          <p:cNvPr id="6" name="图片 5" descr="85635a8a72ca43d1a1c696652313c9c1_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927" y="1899892"/>
            <a:ext cx="2687888" cy="3717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9167" y="1473257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7001" y="2943446"/>
            <a:ext cx="911733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炫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耀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污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垢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怯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曝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晒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赤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涉      晕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染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0588" y="2411252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xuàn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3480" y="2410935"/>
            <a:ext cx="9976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gòu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09117" y="2411252"/>
            <a:ext cx="87075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qiè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8763" y="3657109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5253" y="3650759"/>
            <a:ext cx="9589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2133" y="3614260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chì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10807" y="3638775"/>
            <a:ext cx="98777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yùn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88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5"/>
          <p:cNvSpPr txBox="1"/>
          <p:nvPr/>
        </p:nvSpPr>
        <p:spPr>
          <a:xfrm>
            <a:off x="4827439" y="235872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他把被子放在阳光下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曝晒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9" name="文本框 34"/>
          <p:cNvSpPr txBox="1"/>
          <p:nvPr/>
        </p:nvSpPr>
        <p:spPr>
          <a:xfrm>
            <a:off x="4874722" y="4549365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他很害怕把他的丑闻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曝光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50427" y="3423175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曝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920339" y="2192226"/>
            <a:ext cx="3511549" cy="3046096"/>
            <a:chOff x="2196323" y="2842914"/>
            <a:chExt cx="3058986" cy="1788527"/>
          </a:xfrm>
        </p:grpSpPr>
        <p:sp>
          <p:nvSpPr>
            <p:cNvPr id="22" name="左大括号 21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59"/>
            <p:cNvSpPr txBox="1"/>
            <p:nvPr/>
          </p:nvSpPr>
          <p:spPr>
            <a:xfrm>
              <a:off x="2428421" y="2842914"/>
              <a:ext cx="2826888" cy="178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pù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曝晒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bào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曝光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4827439" y="235872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夕阳把蓝天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晕染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成了红色。</a:t>
            </a:r>
          </a:p>
        </p:txBody>
      </p:sp>
      <p:sp>
        <p:nvSpPr>
          <p:cNvPr id="5" name="文本框 34"/>
          <p:cNvSpPr txBox="1"/>
          <p:nvPr/>
        </p:nvSpPr>
        <p:spPr>
          <a:xfrm>
            <a:off x="4874722" y="4549365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由于过度劳累他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晕倒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50427" y="3423175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晕</a:t>
            </a:r>
          </a:p>
        </p:txBody>
      </p:sp>
      <p:grpSp>
        <p:nvGrpSpPr>
          <p:cNvPr id="7" name="组合 20"/>
          <p:cNvGrpSpPr/>
          <p:nvPr/>
        </p:nvGrpSpPr>
        <p:grpSpPr>
          <a:xfrm>
            <a:off x="1920339" y="2192226"/>
            <a:ext cx="3511549" cy="3046096"/>
            <a:chOff x="2196323" y="2842914"/>
            <a:chExt cx="3058986" cy="1788527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9"/>
            <p:cNvSpPr txBox="1"/>
            <p:nvPr/>
          </p:nvSpPr>
          <p:spPr>
            <a:xfrm>
              <a:off x="2428421" y="2842914"/>
              <a:ext cx="2826888" cy="178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yùn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晕染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yūn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晕倒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5"/>
          <p:cNvSpPr/>
          <p:nvPr/>
        </p:nvSpPr>
        <p:spPr>
          <a:xfrm>
            <a:off x="1223456" y="2139769"/>
            <a:ext cx="9776558" cy="1493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诗中描写了雨过天晴后的哪些景物？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14" y="2886529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7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45"/>
            <p:cNvSpPr txBox="1"/>
            <p:nvPr/>
          </p:nvSpPr>
          <p:spPr>
            <a:xfrm>
              <a:off x="270210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小路</a:t>
              </a:r>
            </a:p>
          </p:txBody>
        </p:sp>
      </p:grpSp>
      <p:sp>
        <p:nvSpPr>
          <p:cNvPr id="10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湿润的、散发泥土芳香的、空气新鲜的、让人心旷神怡的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47" y="4052525"/>
            <a:ext cx="3015570" cy="201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1bciqxz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宽屏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2020-08-05T14:59:00Z</dcterms:created>
  <dcterms:modified xsi:type="dcterms:W3CDTF">2021-01-08T23:35:51Z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