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9"/>
  </p:notesMasterIdLst>
  <p:sldIdLst>
    <p:sldId id="258" r:id="rId2"/>
    <p:sldId id="257" r:id="rId3"/>
    <p:sldId id="259" r:id="rId4"/>
    <p:sldId id="526" r:id="rId5"/>
    <p:sldId id="527" r:id="rId6"/>
    <p:sldId id="528" r:id="rId7"/>
    <p:sldId id="529" r:id="rId8"/>
    <p:sldId id="530" r:id="rId9"/>
    <p:sldId id="531" r:id="rId10"/>
    <p:sldId id="532" r:id="rId11"/>
    <p:sldId id="533" r:id="rId12"/>
    <p:sldId id="534" r:id="rId13"/>
    <p:sldId id="535" r:id="rId14"/>
    <p:sldId id="536" r:id="rId15"/>
    <p:sldId id="537" r:id="rId16"/>
    <p:sldId id="538" r:id="rId17"/>
    <p:sldId id="539" r:id="rId18"/>
    <p:sldId id="540" r:id="rId19"/>
    <p:sldId id="541" r:id="rId20"/>
    <p:sldId id="542" r:id="rId21"/>
    <p:sldId id="543" r:id="rId22"/>
    <p:sldId id="544" r:id="rId23"/>
    <p:sldId id="545" r:id="rId24"/>
    <p:sldId id="546" r:id="rId25"/>
    <p:sldId id="547" r:id="rId26"/>
    <p:sldId id="287" r:id="rId27"/>
    <p:sldId id="256" r:id="rId28"/>
  </p:sldIdLst>
  <p:sldSz cx="12192000" cy="6858000"/>
  <p:notesSz cx="6858000" cy="9144000"/>
  <p:embeddedFontLst>
    <p:embeddedFont>
      <p:font typeface="FandolFang R" panose="02010600030101010101" charset="-122"/>
      <p:regular r:id="rId30"/>
    </p:embeddedFont>
    <p:embeddedFont>
      <p:font typeface="思源黑体 CN Light" panose="02010600030101010101" charset="-122"/>
      <p:regular r:id="rId31"/>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03" d="100"/>
          <a:sy n="103"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2D37D4FE-B208-4FAB-86BB-FF9B3E0394B0}"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5C29C491-0176-4E1A-98F5-F6E8614DEC9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26</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27</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C29C491-0176-4E1A-98F5-F6E8614DEC9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grpSp>
        <p:nvGrpSpPr>
          <p:cNvPr id="8" name="组合 7"/>
          <p:cNvGrpSpPr/>
          <p:nvPr userDrawn="1"/>
        </p:nvGrpSpPr>
        <p:grpSpPr>
          <a:xfrm>
            <a:off x="11518860" y="6235700"/>
            <a:ext cx="673139" cy="424814"/>
            <a:chOff x="11449050" y="6191643"/>
            <a:chExt cx="742950" cy="468871"/>
          </a:xfrm>
        </p:grpSpPr>
        <p:sp>
          <p:nvSpPr>
            <p:cNvPr id="9" name="箭头: 五边形 8"/>
            <p:cNvSpPr/>
            <p:nvPr userDrawn="1"/>
          </p:nvSpPr>
          <p:spPr>
            <a:xfrm rot="10800000">
              <a:off x="11449050" y="6378705"/>
              <a:ext cx="742950" cy="281809"/>
            </a:xfrm>
            <a:prstGeom prst="homePlate">
              <a:avLst/>
            </a:prstGeom>
            <a:solidFill>
              <a:srgbClr val="403836">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 name="箭头: 五边形 9"/>
            <p:cNvSpPr/>
            <p:nvPr userDrawn="1"/>
          </p:nvSpPr>
          <p:spPr>
            <a:xfrm rot="10800000">
              <a:off x="11610402" y="6191643"/>
              <a:ext cx="581598" cy="220607"/>
            </a:xfrm>
            <a:prstGeom prst="homePlate">
              <a:avLst/>
            </a:prstGeom>
            <a:solidFill>
              <a:srgbClr val="40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11" name="组合 10"/>
          <p:cNvGrpSpPr/>
          <p:nvPr userDrawn="1"/>
        </p:nvGrpSpPr>
        <p:grpSpPr>
          <a:xfrm rot="10800000">
            <a:off x="0" y="0"/>
            <a:ext cx="457200" cy="1065988"/>
            <a:chOff x="11080812" y="2484120"/>
            <a:chExt cx="1111188" cy="2590800"/>
          </a:xfrm>
        </p:grpSpPr>
        <p:sp>
          <p:nvSpPr>
            <p:cNvPr id="12" name="任意多边形: 形状 11"/>
            <p:cNvSpPr/>
            <p:nvPr userDrawn="1"/>
          </p:nvSpPr>
          <p:spPr>
            <a:xfrm>
              <a:off x="11080812" y="2852544"/>
              <a:ext cx="1111188" cy="2222376"/>
            </a:xfrm>
            <a:custGeom>
              <a:avLst/>
              <a:gdLst>
                <a:gd name="connsiteX0" fmla="*/ 1524000 w 1524000"/>
                <a:gd name="connsiteY0" fmla="*/ 0 h 3048000"/>
                <a:gd name="connsiteX1" fmla="*/ 1524000 w 1524000"/>
                <a:gd name="connsiteY1" fmla="*/ 3048000 h 3048000"/>
                <a:gd name="connsiteX2" fmla="*/ 0 w 1524000"/>
                <a:gd name="connsiteY2" fmla="*/ 1524000 h 3048000"/>
              </a:gdLst>
              <a:ahLst/>
              <a:cxnLst>
                <a:cxn ang="0">
                  <a:pos x="connsiteX0" y="connsiteY0"/>
                </a:cxn>
                <a:cxn ang="0">
                  <a:pos x="connsiteX1" y="connsiteY1"/>
                </a:cxn>
                <a:cxn ang="0">
                  <a:pos x="connsiteX2" y="connsiteY2"/>
                </a:cxn>
              </a:cxnLst>
              <a:rect l="l" t="t" r="r" b="b"/>
              <a:pathLst>
                <a:path w="1524000" h="3048000">
                  <a:moveTo>
                    <a:pt x="1524000" y="0"/>
                  </a:moveTo>
                  <a:lnTo>
                    <a:pt x="1524000" y="3048000"/>
                  </a:lnTo>
                  <a:lnTo>
                    <a:pt x="0" y="1524000"/>
                  </a:lnTo>
                  <a:close/>
                </a:path>
              </a:pathLst>
            </a:custGeom>
            <a:solidFill>
              <a:srgbClr val="403836">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userDrawn="1"/>
          </p:nvSpPr>
          <p:spPr>
            <a:xfrm>
              <a:off x="11262360" y="2484120"/>
              <a:ext cx="929640" cy="1859280"/>
            </a:xfrm>
            <a:custGeom>
              <a:avLst/>
              <a:gdLst>
                <a:gd name="connsiteX0" fmla="*/ 914400 w 914400"/>
                <a:gd name="connsiteY0" fmla="*/ 0 h 1828800"/>
                <a:gd name="connsiteX1" fmla="*/ 914400 w 914400"/>
                <a:gd name="connsiteY1" fmla="*/ 1828800 h 1828800"/>
                <a:gd name="connsiteX2" fmla="*/ 0 w 914400"/>
                <a:gd name="connsiteY2" fmla="*/ 914400 h 1828800"/>
              </a:gdLst>
              <a:ahLst/>
              <a:cxnLst>
                <a:cxn ang="0">
                  <a:pos x="connsiteX0" y="connsiteY0"/>
                </a:cxn>
                <a:cxn ang="0">
                  <a:pos x="connsiteX1" y="connsiteY1"/>
                </a:cxn>
                <a:cxn ang="0">
                  <a:pos x="connsiteX2" y="connsiteY2"/>
                </a:cxn>
              </a:cxnLst>
              <a:rect l="l" t="t" r="r" b="b"/>
              <a:pathLst>
                <a:path w="914400" h="1828800">
                  <a:moveTo>
                    <a:pt x="914400" y="0"/>
                  </a:moveTo>
                  <a:lnTo>
                    <a:pt x="914400" y="1828800"/>
                  </a:lnTo>
                  <a:lnTo>
                    <a:pt x="0" y="914400"/>
                  </a:lnTo>
                  <a:close/>
                </a:path>
              </a:pathLst>
            </a:custGeom>
            <a:solidFill>
              <a:srgbClr val="40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0" y="0"/>
            <a:ext cx="12192000" cy="6858000"/>
          </a:xfrm>
          <a:prstGeom prst="rect">
            <a:avLst/>
          </a:prstGeom>
        </p:spPr>
      </p:pic>
      <p:grpSp>
        <p:nvGrpSpPr>
          <p:cNvPr id="6" name="组合 5"/>
          <p:cNvGrpSpPr/>
          <p:nvPr/>
        </p:nvGrpSpPr>
        <p:grpSpPr>
          <a:xfrm>
            <a:off x="1109714" y="1712436"/>
            <a:ext cx="5320232" cy="2441071"/>
            <a:chOff x="752564" y="2426300"/>
            <a:chExt cx="4557018" cy="2441071"/>
          </a:xfrm>
        </p:grpSpPr>
        <p:sp>
          <p:nvSpPr>
            <p:cNvPr id="7" name="文本框 6"/>
            <p:cNvSpPr txBox="1"/>
            <p:nvPr/>
          </p:nvSpPr>
          <p:spPr>
            <a:xfrm>
              <a:off x="828764" y="2426300"/>
              <a:ext cx="4212634" cy="1107996"/>
            </a:xfrm>
            <a:prstGeom prst="rect">
              <a:avLst/>
            </a:prstGeom>
            <a:noFill/>
          </p:spPr>
          <p:txBody>
            <a:bodyPr wrap="square" rtlCol="0">
              <a:spAutoFit/>
            </a:bodyPr>
            <a:lstStyle/>
            <a:p>
              <a:pPr lvl="0" algn="ctr">
                <a:defRPr/>
              </a:pPr>
              <a:r>
                <a:rPr lang="en-US" altLang="zh-CN" sz="6600" b="1" dirty="0">
                  <a:solidFill>
                    <a:schemeClr val="bg1"/>
                  </a:solidFill>
                  <a:cs typeface="+mn-ea"/>
                  <a:sym typeface="+mn-lt"/>
                </a:rPr>
                <a:t>《</a:t>
              </a:r>
              <a:r>
                <a:rPr lang="zh-CN" altLang="en-US" sz="6600" b="1" dirty="0">
                  <a:solidFill>
                    <a:schemeClr val="bg1"/>
                  </a:solidFill>
                  <a:cs typeface="+mn-ea"/>
                  <a:sym typeface="+mn-lt"/>
                </a:rPr>
                <a:t>海上日出</a:t>
              </a:r>
              <a:r>
                <a:rPr lang="en-US" altLang="zh-CN" sz="6600" b="1" dirty="0">
                  <a:solidFill>
                    <a:schemeClr val="bg1"/>
                  </a:solidFill>
                  <a:cs typeface="+mn-ea"/>
                  <a:sym typeface="+mn-lt"/>
                </a:rPr>
                <a:t>》</a:t>
              </a:r>
              <a:endParaRPr kumimoji="0" lang="en-US" altLang="zh-CN" sz="6600" b="1" i="0" u="none" strike="noStrike" kern="1200" cap="none" spc="0" normalizeH="0" baseline="0" noProof="0" dirty="0">
                <a:ln>
                  <a:noFill/>
                </a:ln>
                <a:solidFill>
                  <a:schemeClr val="bg1"/>
                </a:solidFill>
                <a:effectLst/>
                <a:uLnTx/>
                <a:uFillTx/>
                <a:cs typeface="+mn-ea"/>
                <a:sym typeface="+mn-lt"/>
              </a:endParaRPr>
            </a:p>
          </p:txBody>
        </p:sp>
        <p:sp>
          <p:nvSpPr>
            <p:cNvPr id="8" name="文本框 7"/>
            <p:cNvSpPr txBox="1"/>
            <p:nvPr/>
          </p:nvSpPr>
          <p:spPr>
            <a:xfrm>
              <a:off x="752564" y="3750784"/>
              <a:ext cx="4557018"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chemeClr val="bg1"/>
                  </a:solidFill>
                  <a:effectLst/>
                  <a:uLnTx/>
                  <a:uFillTx/>
                  <a:cs typeface="+mn-ea"/>
                  <a:sym typeface="+mn-lt"/>
                </a:rPr>
                <a:t>语文精品课件 四年级下册</a:t>
              </a:r>
            </a:p>
          </p:txBody>
        </p:sp>
        <p:sp>
          <p:nvSpPr>
            <p:cNvPr id="9" name="文本框 8"/>
            <p:cNvSpPr txBox="1"/>
            <p:nvPr/>
          </p:nvSpPr>
          <p:spPr>
            <a:xfrm>
              <a:off x="766529" y="4528817"/>
              <a:ext cx="4529088"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cs typeface="+mn-ea"/>
                  <a:sym typeface="+mn-lt"/>
                </a:rPr>
                <a:t>授课老师：某某 </a:t>
              </a:r>
              <a:r>
                <a:rPr kumimoji="0" lang="en-US" altLang="zh-CN" sz="1600" b="0" i="0" u="none" strike="noStrike" kern="1200" cap="none" spc="0" normalizeH="0" baseline="0" noProof="0" dirty="0">
                  <a:ln>
                    <a:noFill/>
                  </a:ln>
                  <a:solidFill>
                    <a:schemeClr val="bg1"/>
                  </a:solidFill>
                  <a:effectLst/>
                  <a:uLnTx/>
                  <a:uFillTx/>
                  <a:cs typeface="+mn-ea"/>
                  <a:sym typeface="+mn-lt"/>
                </a:rPr>
                <a:t>| </a:t>
              </a:r>
              <a:r>
                <a:rPr kumimoji="0" lang="zh-CN" altLang="en-US" sz="1600" b="0" i="0" u="none" strike="noStrike" kern="1200" cap="none" spc="0" normalizeH="0" baseline="0" noProof="0" dirty="0">
                  <a:ln>
                    <a:noFill/>
                  </a:ln>
                  <a:solidFill>
                    <a:schemeClr val="bg1"/>
                  </a:solidFill>
                  <a:effectLst/>
                  <a:uLnTx/>
                  <a:uFillTx/>
                  <a:cs typeface="+mn-ea"/>
                  <a:sym typeface="+mn-lt"/>
                </a:rPr>
                <a:t>授课时间：</a:t>
              </a:r>
              <a:r>
                <a:rPr kumimoji="0" lang="en-US" altLang="zh-CN" sz="1600" b="0" i="0" u="none" strike="noStrike" kern="1200" cap="none" spc="0" normalizeH="0" baseline="0" noProof="0" dirty="0">
                  <a:ln>
                    <a:noFill/>
                  </a:ln>
                  <a:solidFill>
                    <a:schemeClr val="bg1"/>
                  </a:solidFill>
                  <a:effectLst/>
                  <a:uLnTx/>
                  <a:uFillTx/>
                  <a:cs typeface="+mn-ea"/>
                  <a:sym typeface="+mn-lt"/>
                </a:rPr>
                <a:t>20XX.XX</a:t>
              </a:r>
              <a:endParaRPr kumimoji="0" lang="zh-CN" altLang="en-US" sz="1600" b="0" i="0" u="none" strike="noStrike" kern="1200" cap="none" spc="0" normalizeH="0" baseline="0" noProof="0" dirty="0">
                <a:ln>
                  <a:noFill/>
                </a:ln>
                <a:solidFill>
                  <a:schemeClr val="bg1"/>
                </a:solidFill>
                <a:effectLst/>
                <a:uLnTx/>
                <a:uFillTx/>
                <a:cs typeface="+mn-ea"/>
                <a:sym typeface="+mn-lt"/>
              </a:endParaRPr>
            </a:p>
          </p:txBody>
        </p:sp>
        <p:sp>
          <p:nvSpPr>
            <p:cNvPr id="10" name="矩形: 圆角 9"/>
            <p:cNvSpPr/>
            <p:nvPr/>
          </p:nvSpPr>
          <p:spPr>
            <a:xfrm rot="10800000" flipH="1" flipV="1">
              <a:off x="828764" y="4388395"/>
              <a:ext cx="4404619" cy="4706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cs typeface="+mn-ea"/>
                <a:sym typeface="+mn-lt"/>
              </a:endParaRPr>
            </a:p>
          </p:txBody>
        </p:sp>
      </p:grpSp>
      <p:grpSp>
        <p:nvGrpSpPr>
          <p:cNvPr id="11" name="组合 10"/>
          <p:cNvGrpSpPr/>
          <p:nvPr/>
        </p:nvGrpSpPr>
        <p:grpSpPr>
          <a:xfrm flipH="1">
            <a:off x="2648310" y="4971364"/>
            <a:ext cx="2467179" cy="321642"/>
            <a:chOff x="10185400" y="5731858"/>
            <a:chExt cx="1384360" cy="321642"/>
          </a:xfrm>
        </p:grpSpPr>
        <p:sp>
          <p:nvSpPr>
            <p:cNvPr id="12" name="矩形 11"/>
            <p:cNvSpPr/>
            <p:nvPr/>
          </p:nvSpPr>
          <p:spPr>
            <a:xfrm flipH="1">
              <a:off x="10185400" y="5731858"/>
              <a:ext cx="1384360" cy="321642"/>
            </a:xfrm>
            <a:prstGeom prst="rect">
              <a:avLst/>
            </a:prstGeom>
            <a:noFill/>
            <a:ln w="19050" cap="flat" cmpd="sng" algn="ctr">
              <a:solidFill>
                <a:schemeClr val="bg1"/>
              </a:solidFill>
              <a:prstDash val="solid"/>
              <a:miter lim="800000"/>
            </a:ln>
            <a:effectLst>
              <a:outerShdw blurRad="381000" algn="ctr" rotWithShape="0">
                <a:prstClr val="black">
                  <a:alpha val="2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chemeClr val="bg1"/>
                </a:solidFill>
                <a:effectLst/>
                <a:uLnTx/>
                <a:uFillTx/>
                <a:cs typeface="+mn-ea"/>
                <a:sym typeface="+mn-lt"/>
              </a:endParaRPr>
            </a:p>
          </p:txBody>
        </p:sp>
        <p:sp>
          <p:nvSpPr>
            <p:cNvPr id="13" name="文本框 12"/>
            <p:cNvSpPr txBox="1"/>
            <p:nvPr/>
          </p:nvSpPr>
          <p:spPr>
            <a:xfrm flipH="1">
              <a:off x="10458064" y="5731858"/>
              <a:ext cx="839033"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1"/>
                  </a:solidFill>
                  <a:effectLst/>
                  <a:uLnTx/>
                  <a:uFillTx/>
                  <a:cs typeface="+mn-ea"/>
                  <a:sym typeface="+mn-lt"/>
                </a:rPr>
                <a:t>某某小学</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3"/>
          <p:cNvSpPr txBox="1">
            <a:spLocks noChangeArrowheads="1"/>
          </p:cNvSpPr>
          <p:nvPr/>
        </p:nvSpPr>
        <p:spPr bwMode="auto">
          <a:xfrm>
            <a:off x="869950" y="210026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graphicFrame>
        <p:nvGraphicFramePr>
          <p:cNvPr id="5" name="Group 47"/>
          <p:cNvGraphicFramePr>
            <a:graphicFrameLocks noGrp="1"/>
          </p:cNvGraphicFramePr>
          <p:nvPr/>
        </p:nvGraphicFramePr>
        <p:xfrm>
          <a:off x="1571625" y="36957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6" name="矩形 5"/>
          <p:cNvSpPr/>
          <p:nvPr/>
        </p:nvSpPr>
        <p:spPr>
          <a:xfrm>
            <a:off x="1588783" y="3690614"/>
            <a:ext cx="89639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刹</a:t>
            </a:r>
          </a:p>
        </p:txBody>
      </p:sp>
      <p:sp>
        <p:nvSpPr>
          <p:cNvPr id="7" name="TextBox 46"/>
          <p:cNvSpPr txBox="1">
            <a:spLocks noChangeArrowheads="1"/>
          </p:cNvSpPr>
          <p:nvPr/>
        </p:nvSpPr>
        <p:spPr bwMode="auto">
          <a:xfrm>
            <a:off x="1685925" y="2954338"/>
            <a:ext cx="8509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chà</a:t>
            </a:r>
            <a:endParaRPr kumimoji="0" lang="zh-CN" altLang="en-US" sz="28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8" name="TextBox 47"/>
          <p:cNvSpPr txBox="1"/>
          <p:nvPr/>
        </p:nvSpPr>
        <p:spPr>
          <a:xfrm>
            <a:off x="3384550" y="2540000"/>
            <a:ext cx="6659563" cy="2678113"/>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结构</a:t>
            </a:r>
            <a:r>
              <a:rPr kumimoji="0" lang="zh-CN" altLang="en-US" sz="2800" b="0" i="0" u="none" strike="noStrike" kern="1200" cap="none" spc="0" normalizeH="0" baseline="0" noProof="0" dirty="0">
                <a:ln>
                  <a:noFill/>
                </a:ln>
                <a:solidFill>
                  <a:prstClr val="black"/>
                </a:solidFill>
                <a:effectLst/>
                <a:uLnTx/>
                <a:uFillTx/>
                <a:cs typeface="+mn-ea"/>
                <a:sym typeface="+mn-lt"/>
              </a:rPr>
              <a:t>：左右</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部首</a:t>
            </a:r>
            <a:r>
              <a:rPr kumimoji="0" lang="zh-CN" altLang="en-US" sz="2800" b="0" i="0" u="none" strike="noStrike" kern="1200" cap="none" spc="0" normalizeH="0" baseline="0" noProof="0" dirty="0">
                <a:ln>
                  <a:noFill/>
                </a:ln>
                <a:solidFill>
                  <a:prstClr val="black"/>
                </a:solidFill>
                <a:effectLst/>
                <a:uLnTx/>
                <a:uFillTx/>
                <a:cs typeface="+mn-ea"/>
                <a:sym typeface="+mn-lt"/>
              </a:rPr>
              <a:t>：刂</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组词</a:t>
            </a:r>
            <a:r>
              <a:rPr kumimoji="0" lang="zh-CN" altLang="en-US" sz="2800" b="0" i="0" u="none" strike="noStrike" kern="1200" cap="none" spc="0" normalizeH="0" baseline="0" noProof="0" dirty="0">
                <a:ln>
                  <a:noFill/>
                </a:ln>
                <a:solidFill>
                  <a:prstClr val="black"/>
                </a:solidFill>
                <a:effectLst/>
                <a:uLnTx/>
                <a:uFillTx/>
                <a:cs typeface="+mn-ea"/>
                <a:sym typeface="+mn-lt"/>
              </a:rPr>
              <a:t>：刹那、古刹</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造句</a:t>
            </a:r>
            <a:r>
              <a:rPr kumimoji="0" lang="zh-CN" altLang="en-US" sz="2800" b="0" i="0" u="none" strike="noStrike" kern="1200" cap="none" spc="0" normalizeH="0" baseline="0" noProof="0" dirty="0">
                <a:ln>
                  <a:noFill/>
                </a:ln>
                <a:solidFill>
                  <a:prstClr val="black"/>
                </a:solidFill>
                <a:effectLst/>
                <a:uLnTx/>
                <a:uFillTx/>
                <a:cs typeface="+mn-ea"/>
                <a:sym typeface="+mn-lt"/>
              </a:rPr>
              <a:t>：一颗流星刹那间划过了漆黑的夜空。</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3"/>
          <p:cNvSpPr txBox="1">
            <a:spLocks noChangeArrowheads="1"/>
          </p:cNvSpPr>
          <p:nvPr/>
        </p:nvSpPr>
        <p:spPr bwMode="auto">
          <a:xfrm>
            <a:off x="869950" y="210026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graphicFrame>
        <p:nvGraphicFramePr>
          <p:cNvPr id="5" name="Group 47"/>
          <p:cNvGraphicFramePr>
            <a:graphicFrameLocks noGrp="1"/>
          </p:cNvGraphicFramePr>
          <p:nvPr/>
        </p:nvGraphicFramePr>
        <p:xfrm>
          <a:off x="1571625" y="36957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6" name="矩形 5"/>
          <p:cNvSpPr/>
          <p:nvPr/>
        </p:nvSpPr>
        <p:spPr>
          <a:xfrm>
            <a:off x="1588783" y="3674285"/>
            <a:ext cx="89639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荷</a:t>
            </a:r>
          </a:p>
        </p:txBody>
      </p:sp>
      <p:sp>
        <p:nvSpPr>
          <p:cNvPr id="7" name="TextBox 46"/>
          <p:cNvSpPr txBox="1">
            <a:spLocks noChangeArrowheads="1"/>
          </p:cNvSpPr>
          <p:nvPr/>
        </p:nvSpPr>
        <p:spPr bwMode="auto">
          <a:xfrm>
            <a:off x="1731963" y="3001963"/>
            <a:ext cx="8524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hè</a:t>
            </a:r>
            <a:endParaRPr kumimoji="0" lang="zh-CN" altLang="en-US" sz="28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8" name="TextBox 47"/>
          <p:cNvSpPr txBox="1"/>
          <p:nvPr/>
        </p:nvSpPr>
        <p:spPr>
          <a:xfrm>
            <a:off x="3371850" y="2587625"/>
            <a:ext cx="7038975" cy="3324225"/>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结构</a:t>
            </a:r>
            <a:r>
              <a:rPr kumimoji="0" lang="zh-CN" altLang="en-US" sz="2800" b="0" i="0" u="none" strike="noStrike" kern="1200" cap="none" spc="0" normalizeH="0" baseline="0" noProof="0" dirty="0">
                <a:ln>
                  <a:noFill/>
                </a:ln>
                <a:solidFill>
                  <a:prstClr val="black"/>
                </a:solidFill>
                <a:effectLst/>
                <a:uLnTx/>
                <a:uFillTx/>
                <a:cs typeface="+mn-ea"/>
                <a:sym typeface="+mn-lt"/>
              </a:rPr>
              <a:t>：上下</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部首</a:t>
            </a:r>
            <a:r>
              <a:rPr kumimoji="0" lang="zh-CN" altLang="en-US" sz="2800" b="0" i="0" u="none" strike="noStrike" kern="1200" cap="none" spc="0" normalizeH="0" baseline="0" noProof="0" dirty="0">
                <a:ln>
                  <a:noFill/>
                </a:ln>
                <a:solidFill>
                  <a:prstClr val="black"/>
                </a:solidFill>
                <a:effectLst/>
                <a:uLnTx/>
                <a:uFillTx/>
                <a:cs typeface="+mn-ea"/>
                <a:sym typeface="+mn-lt"/>
              </a:rPr>
              <a:t>：艹</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组词</a:t>
            </a:r>
            <a:r>
              <a:rPr kumimoji="0" lang="zh-CN" altLang="en-US" sz="2800" b="0" i="0" u="none" strike="noStrike" kern="1200" cap="none" spc="0" normalizeH="0" baseline="0" noProof="0" dirty="0">
                <a:ln>
                  <a:noFill/>
                </a:ln>
                <a:solidFill>
                  <a:prstClr val="black"/>
                </a:solidFill>
                <a:effectLst/>
                <a:uLnTx/>
                <a:uFillTx/>
                <a:cs typeface="+mn-ea"/>
                <a:sym typeface="+mn-lt"/>
              </a:rPr>
              <a:t>：负荷、载荷、电荷</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造句</a:t>
            </a:r>
            <a:r>
              <a:rPr kumimoji="0" lang="zh-CN" altLang="en-US" sz="2800" b="0" i="0" u="none" strike="noStrike" kern="1200" cap="none" spc="0" normalizeH="0" baseline="0" noProof="0" dirty="0">
                <a:ln>
                  <a:noFill/>
                </a:ln>
                <a:solidFill>
                  <a:prstClr val="black"/>
                </a:solidFill>
                <a:effectLst/>
                <a:uLnTx/>
                <a:uFillTx/>
                <a:cs typeface="+mn-ea"/>
                <a:sym typeface="+mn-lt"/>
              </a:rPr>
              <a:t>：父母望子成龙心切，沉重的负荷令孩子不堪承受。</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3"/>
          <p:cNvSpPr txBox="1">
            <a:spLocks noChangeArrowheads="1"/>
          </p:cNvSpPr>
          <p:nvPr/>
        </p:nvSpPr>
        <p:spPr bwMode="auto">
          <a:xfrm>
            <a:off x="869950" y="210026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graphicFrame>
        <p:nvGraphicFramePr>
          <p:cNvPr id="5" name="Group 47"/>
          <p:cNvGraphicFramePr>
            <a:graphicFrameLocks noGrp="1"/>
          </p:cNvGraphicFramePr>
          <p:nvPr/>
        </p:nvGraphicFramePr>
        <p:xfrm>
          <a:off x="1571625" y="36957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6" name="矩形 5"/>
          <p:cNvSpPr/>
          <p:nvPr/>
        </p:nvSpPr>
        <p:spPr>
          <a:xfrm>
            <a:off x="1588783" y="3690614"/>
            <a:ext cx="89639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镶</a:t>
            </a:r>
          </a:p>
        </p:txBody>
      </p:sp>
      <p:sp>
        <p:nvSpPr>
          <p:cNvPr id="7" name="TextBox 46"/>
          <p:cNvSpPr txBox="1">
            <a:spLocks noChangeArrowheads="1"/>
          </p:cNvSpPr>
          <p:nvPr/>
        </p:nvSpPr>
        <p:spPr bwMode="auto">
          <a:xfrm>
            <a:off x="1457325" y="3013075"/>
            <a:ext cx="13096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 xiāng</a:t>
            </a:r>
            <a:endParaRPr kumimoji="0" lang="zh-CN" altLang="en-US" sz="28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8" name="TextBox 47"/>
          <p:cNvSpPr txBox="1"/>
          <p:nvPr/>
        </p:nvSpPr>
        <p:spPr>
          <a:xfrm>
            <a:off x="3259138" y="2671763"/>
            <a:ext cx="7686675" cy="2678112"/>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结构</a:t>
            </a:r>
            <a:r>
              <a:rPr kumimoji="0" lang="zh-CN" altLang="en-US" sz="2800" b="0" i="0" u="none" strike="noStrike" kern="1200" cap="none" spc="0" normalizeH="0" baseline="0" noProof="0" dirty="0">
                <a:ln>
                  <a:noFill/>
                </a:ln>
                <a:solidFill>
                  <a:prstClr val="black"/>
                </a:solidFill>
                <a:effectLst/>
                <a:uLnTx/>
                <a:uFillTx/>
                <a:cs typeface="+mn-ea"/>
                <a:sym typeface="+mn-lt"/>
              </a:rPr>
              <a:t>：左右</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部首</a:t>
            </a:r>
            <a:r>
              <a:rPr kumimoji="0" lang="zh-CN" altLang="en-US" sz="2800" b="0" i="0" u="none" strike="noStrike" kern="1200" cap="none" spc="0" normalizeH="0" baseline="0" noProof="0" dirty="0">
                <a:ln>
                  <a:noFill/>
                </a:ln>
                <a:solidFill>
                  <a:prstClr val="black"/>
                </a:solidFill>
                <a:effectLst/>
                <a:uLnTx/>
                <a:uFillTx/>
                <a:cs typeface="+mn-ea"/>
                <a:sym typeface="+mn-lt"/>
              </a:rPr>
              <a:t>：钅</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组词</a:t>
            </a:r>
            <a:r>
              <a:rPr kumimoji="0" lang="zh-CN" altLang="en-US" sz="2800" b="0" i="0" u="none" strike="noStrike" kern="1200" cap="none" spc="0" normalizeH="0" baseline="0" noProof="0" dirty="0">
                <a:ln>
                  <a:noFill/>
                </a:ln>
                <a:solidFill>
                  <a:prstClr val="black"/>
                </a:solidFill>
                <a:effectLst/>
                <a:uLnTx/>
                <a:uFillTx/>
                <a:cs typeface="+mn-ea"/>
                <a:sym typeface="+mn-lt"/>
              </a:rPr>
              <a:t>：镶边、镶嵌、金镶玉裹</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造句</a:t>
            </a:r>
            <a:r>
              <a:rPr kumimoji="0" lang="zh-CN" altLang="en-US" sz="2800" b="0" i="0" u="none" strike="noStrike" kern="1200" cap="none" spc="0" normalizeH="0" baseline="0" noProof="0" dirty="0">
                <a:ln>
                  <a:noFill/>
                </a:ln>
                <a:solidFill>
                  <a:prstClr val="black"/>
                </a:solidFill>
                <a:effectLst/>
                <a:uLnTx/>
                <a:uFillTx/>
                <a:cs typeface="+mn-ea"/>
                <a:sym typeface="+mn-lt"/>
              </a:rPr>
              <a:t>：璀璨的星光犹如一颗颗宝石镶嵌在空中。</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1+#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10" name="TextBox 35"/>
          <p:cNvSpPr txBox="1">
            <a:spLocks noChangeArrowheads="1"/>
          </p:cNvSpPr>
          <p:nvPr/>
        </p:nvSpPr>
        <p:spPr bwMode="auto">
          <a:xfrm>
            <a:off x="815975" y="2019300"/>
            <a:ext cx="115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多音字</a:t>
            </a:r>
            <a:r>
              <a:rPr kumimoji="0" lang="zh-CN" altLang="en-US" sz="2200" b="0" i="0" u="none" strike="noStrike" kern="1200" cap="none" spc="0" normalizeH="0" baseline="0" noProof="0">
                <a:ln>
                  <a:noFill/>
                </a:ln>
                <a:solidFill>
                  <a:prstClr val="black"/>
                </a:solidFill>
                <a:effectLst/>
                <a:uLnTx/>
                <a:uFillTx/>
                <a:latin typeface="+mn-lt"/>
                <a:ea typeface="+mn-ea"/>
                <a:cs typeface="+mn-ea"/>
                <a:sym typeface="+mn-lt"/>
              </a:rPr>
              <a:t> </a:t>
            </a:r>
            <a:endParaRPr kumimoji="0" lang="zh-CN" altLang="en-US" sz="2200" b="0" i="0" u="none" strike="noStrike" kern="1200" cap="none" spc="0" normalizeH="0" baseline="0" noProof="0">
              <a:ln>
                <a:noFill/>
              </a:ln>
              <a:solidFill>
                <a:srgbClr val="000000"/>
              </a:solidFill>
              <a:effectLst/>
              <a:uLnTx/>
              <a:uFillTx/>
              <a:latin typeface="+mn-lt"/>
              <a:ea typeface="+mn-ea"/>
              <a:cs typeface="+mn-ea"/>
              <a:sym typeface="+mn-lt"/>
            </a:endParaRPr>
          </a:p>
        </p:txBody>
      </p:sp>
      <p:grpSp>
        <p:nvGrpSpPr>
          <p:cNvPr id="11" name="组合 48"/>
          <p:cNvGrpSpPr/>
          <p:nvPr/>
        </p:nvGrpSpPr>
        <p:grpSpPr bwMode="auto">
          <a:xfrm>
            <a:off x="1308100" y="2476500"/>
            <a:ext cx="9459913" cy="3295650"/>
            <a:chOff x="1308226" y="2477121"/>
            <a:chExt cx="9460562" cy="3294910"/>
          </a:xfrm>
        </p:grpSpPr>
        <p:sp>
          <p:nvSpPr>
            <p:cNvPr id="13" name="左大括号 12"/>
            <p:cNvSpPr/>
            <p:nvPr/>
          </p:nvSpPr>
          <p:spPr>
            <a:xfrm>
              <a:off x="2146484" y="2707257"/>
              <a:ext cx="750940" cy="2626722"/>
            </a:xfrm>
            <a:prstGeom prst="leftBrace">
              <a:avLst>
                <a:gd name="adj1" fmla="val 54005"/>
                <a:gd name="adj2" fmla="val 44048"/>
              </a:avLst>
            </a:prstGeom>
            <a:ln w="28575"/>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14" name="TextBox 53"/>
            <p:cNvSpPr txBox="1">
              <a:spLocks noChangeArrowheads="1"/>
            </p:cNvSpPr>
            <p:nvPr/>
          </p:nvSpPr>
          <p:spPr bwMode="auto">
            <a:xfrm>
              <a:off x="2868629" y="2477121"/>
              <a:ext cx="79001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hé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花   公园里的</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花</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有的绽开了笑脸</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有的含      </a:t>
              </a:r>
              <a:endParaRPr kumimoji="0" lang="en-US" altLang="zh-CN" sz="2800" b="0" i="0" u="none" strike="noStrike" kern="1200" cap="none" spc="0" normalizeH="0" baseline="0" noProof="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苞欲放</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美丽极了。  </a:t>
              </a:r>
              <a:endParaRPr kumimoji="0" lang="zh-CN" altLang="en-US" sz="2800" b="0" i="0" u="none" strike="noStrike" kern="1200" cap="none" spc="0" normalizeH="0" baseline="0" noProof="0">
                <a:ln>
                  <a:noFill/>
                </a:ln>
                <a:solidFill>
                  <a:srgbClr val="C00000"/>
                </a:solidFill>
                <a:effectLst/>
                <a:uLnTx/>
                <a:uFillTx/>
                <a:latin typeface="+mn-lt"/>
                <a:ea typeface="+mn-ea"/>
                <a:cs typeface="+mn-ea"/>
                <a:sym typeface="+mn-lt"/>
              </a:endParaRPr>
            </a:p>
          </p:txBody>
        </p:sp>
        <p:sp>
          <p:nvSpPr>
            <p:cNvPr id="15" name="TextBox 89"/>
            <p:cNvSpPr txBox="1">
              <a:spLocks noChangeArrowheads="1"/>
            </p:cNvSpPr>
            <p:nvPr/>
          </p:nvSpPr>
          <p:spPr bwMode="auto">
            <a:xfrm>
              <a:off x="2849865" y="4817924"/>
              <a:ext cx="786038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hè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负</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父母望子成龙心切，沉重的负</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令孩                  </a:t>
              </a:r>
              <a:endParaRPr kumimoji="0" lang="en-US" altLang="zh-CN" sz="2800" b="0" i="0" u="none" strike="noStrike" kern="1200" cap="none" spc="0" normalizeH="0" baseline="0" noProof="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子不堪承受。</a:t>
              </a:r>
            </a:p>
          </p:txBody>
        </p:sp>
        <p:sp>
          <p:nvSpPr>
            <p:cNvPr id="16" name="TextBox 90"/>
            <p:cNvSpPr txBox="1">
              <a:spLocks noChangeArrowheads="1"/>
            </p:cNvSpPr>
            <p:nvPr/>
          </p:nvSpPr>
          <p:spPr bwMode="auto">
            <a:xfrm>
              <a:off x="1308226" y="3805927"/>
              <a:ext cx="685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a:ln>
                    <a:noFill/>
                  </a:ln>
                  <a:solidFill>
                    <a:prstClr val="black"/>
                  </a:solidFill>
                  <a:effectLst/>
                  <a:uLnTx/>
                  <a:uFillTx/>
                  <a:latin typeface="+mn-lt"/>
                  <a:ea typeface="+mn-ea"/>
                  <a:cs typeface="+mn-ea"/>
                  <a:sym typeface="+mn-lt"/>
                </a:rPr>
                <a:t>荷</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5" name="TextBox 35"/>
          <p:cNvSpPr txBox="1">
            <a:spLocks noChangeArrowheads="1"/>
          </p:cNvSpPr>
          <p:nvPr/>
        </p:nvSpPr>
        <p:spPr bwMode="auto">
          <a:xfrm>
            <a:off x="815975" y="2019300"/>
            <a:ext cx="11525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多音字</a:t>
            </a:r>
            <a:r>
              <a:rPr kumimoji="0" lang="zh-CN" altLang="en-US" sz="2200" b="0" i="0" u="none" strike="noStrike" kern="1200" cap="none" spc="0" normalizeH="0" baseline="0" noProof="0">
                <a:ln>
                  <a:noFill/>
                </a:ln>
                <a:solidFill>
                  <a:prstClr val="black"/>
                </a:solidFill>
                <a:effectLst/>
                <a:uLnTx/>
                <a:uFillTx/>
                <a:latin typeface="+mn-lt"/>
                <a:ea typeface="+mn-ea"/>
                <a:cs typeface="+mn-ea"/>
                <a:sym typeface="+mn-lt"/>
              </a:rPr>
              <a:t> </a:t>
            </a:r>
            <a:endParaRPr kumimoji="0" lang="zh-CN" altLang="en-US" sz="2200" b="0" i="0" u="none" strike="noStrike" kern="1200" cap="none" spc="0" normalizeH="0" baseline="0" noProof="0">
              <a:ln>
                <a:noFill/>
              </a:ln>
              <a:solidFill>
                <a:srgbClr val="000000"/>
              </a:solidFill>
              <a:effectLst/>
              <a:uLnTx/>
              <a:uFillTx/>
              <a:latin typeface="+mn-lt"/>
              <a:ea typeface="+mn-ea"/>
              <a:cs typeface="+mn-ea"/>
              <a:sym typeface="+mn-lt"/>
            </a:endParaRPr>
          </a:p>
        </p:txBody>
      </p:sp>
      <p:grpSp>
        <p:nvGrpSpPr>
          <p:cNvPr id="6" name="组合 95"/>
          <p:cNvGrpSpPr/>
          <p:nvPr/>
        </p:nvGrpSpPr>
        <p:grpSpPr bwMode="auto">
          <a:xfrm>
            <a:off x="1308100" y="2476500"/>
            <a:ext cx="9459913" cy="2865438"/>
            <a:chOff x="1371600" y="2069714"/>
            <a:chExt cx="9460562" cy="2864023"/>
          </a:xfrm>
        </p:grpSpPr>
        <p:sp>
          <p:nvSpPr>
            <p:cNvPr id="7" name="左大括号 6"/>
            <p:cNvSpPr/>
            <p:nvPr/>
          </p:nvSpPr>
          <p:spPr>
            <a:xfrm>
              <a:off x="2209858" y="2299788"/>
              <a:ext cx="750940" cy="2627602"/>
            </a:xfrm>
            <a:prstGeom prst="leftBrace">
              <a:avLst>
                <a:gd name="adj1" fmla="val 54005"/>
                <a:gd name="adj2" fmla="val 44048"/>
              </a:avLst>
            </a:prstGeom>
            <a:ln w="28575"/>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8" name="TextBox 53"/>
            <p:cNvSpPr txBox="1">
              <a:spLocks noChangeArrowheads="1"/>
            </p:cNvSpPr>
            <p:nvPr/>
          </p:nvSpPr>
          <p:spPr bwMode="auto">
            <a:xfrm>
              <a:off x="2932003" y="2069714"/>
              <a:ext cx="790015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shā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刹</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车    司机手疾眼快</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及时</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刹</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车</a:t>
              </a: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避免了一次</a:t>
              </a:r>
              <a:endParaRPr kumimoji="0" lang="en-US" altLang="zh-CN" sz="2800" b="0" i="0" u="none" strike="noStrike" kern="1200" cap="none" spc="0" normalizeH="0" baseline="0" noProof="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事故。</a:t>
              </a:r>
            </a:p>
          </p:txBody>
        </p:sp>
        <p:sp>
          <p:nvSpPr>
            <p:cNvPr id="9" name="TextBox 89"/>
            <p:cNvSpPr txBox="1">
              <a:spLocks noChangeArrowheads="1"/>
            </p:cNvSpPr>
            <p:nvPr/>
          </p:nvSpPr>
          <p:spPr bwMode="auto">
            <a:xfrm>
              <a:off x="2913239" y="4410517"/>
              <a:ext cx="757067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a:ln>
                    <a:noFill/>
                  </a:ln>
                  <a:solidFill>
                    <a:prstClr val="black"/>
                  </a:solidFill>
                  <a:effectLst/>
                  <a:uLnTx/>
                  <a:uFillTx/>
                  <a:latin typeface="+mn-lt"/>
                  <a:ea typeface="+mn-ea"/>
                  <a:cs typeface="+mn-ea"/>
                  <a:sym typeface="+mn-lt"/>
                </a:rPr>
                <a:t>chà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刹</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那   一颗流星</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刹</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那间划过了漆黑的夜空。</a:t>
              </a:r>
            </a:p>
          </p:txBody>
        </p:sp>
        <p:sp>
          <p:nvSpPr>
            <p:cNvPr id="10" name="TextBox 90"/>
            <p:cNvSpPr txBox="1">
              <a:spLocks noChangeArrowheads="1"/>
            </p:cNvSpPr>
            <p:nvPr/>
          </p:nvSpPr>
          <p:spPr bwMode="auto">
            <a:xfrm>
              <a:off x="1371600" y="3398520"/>
              <a:ext cx="685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a:ln>
                    <a:noFill/>
                  </a:ln>
                  <a:solidFill>
                    <a:prstClr val="black"/>
                  </a:solidFill>
                  <a:effectLst/>
                  <a:uLnTx/>
                  <a:uFillTx/>
                  <a:latin typeface="+mn-lt"/>
                  <a:ea typeface="+mn-ea"/>
                  <a:cs typeface="+mn-ea"/>
                  <a:sym typeface="+mn-lt"/>
                </a:rPr>
                <a:t>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fill="hold"/>
                                        <p:tgtEl>
                                          <p:spTgt spid="6"/>
                                        </p:tgtEl>
                                        <p:attrNameLst>
                                          <p:attrName>ppt_x</p:attrName>
                                        </p:attrNameLst>
                                      </p:cBhvr>
                                      <p:tavLst>
                                        <p:tav tm="0">
                                          <p:val>
                                            <p:strVal val="#ppt_x"/>
                                          </p:val>
                                        </p:tav>
                                        <p:tav tm="100000">
                                          <p:val>
                                            <p:strVal val="#ppt_x"/>
                                          </p:val>
                                        </p:tav>
                                      </p:tavLst>
                                    </p:anim>
                                    <p:anim calcmode="lin" valueType="num">
                                      <p:cBhvr additive="base">
                                        <p:cTn id="13"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22"/>
          <p:cNvSpPr txBox="1">
            <a:spLocks noChangeArrowheads="1"/>
          </p:cNvSpPr>
          <p:nvPr/>
        </p:nvSpPr>
        <p:spPr bwMode="auto">
          <a:xfrm>
            <a:off x="869950" y="2100263"/>
            <a:ext cx="172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词语学习：</a:t>
            </a:r>
          </a:p>
        </p:txBody>
      </p:sp>
      <p:sp>
        <p:nvSpPr>
          <p:cNvPr id="5" name="TextBox 45"/>
          <p:cNvSpPr txBox="1">
            <a:spLocks noChangeArrowheads="1"/>
          </p:cNvSpPr>
          <p:nvPr/>
        </p:nvSpPr>
        <p:spPr bwMode="auto">
          <a:xfrm>
            <a:off x="1031875" y="2678113"/>
            <a:ext cx="59118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a:ln>
                  <a:noFill/>
                </a:ln>
                <a:solidFill>
                  <a:srgbClr val="0000FF"/>
                </a:solidFill>
                <a:effectLst/>
                <a:uLnTx/>
                <a:uFillTx/>
                <a:latin typeface="+mn-lt"/>
                <a:ea typeface="+mn-ea"/>
                <a:cs typeface="+mn-ea"/>
                <a:sym typeface="+mn-lt"/>
              </a:rPr>
              <a:t>【</a:t>
            </a:r>
            <a:r>
              <a:rPr kumimoji="0" lang="zh-CN" altLang="en-US" sz="2400" b="0" i="0" u="none" strike="noStrike" kern="1200" cap="none" spc="0" normalizeH="0" baseline="0" noProof="0">
                <a:ln>
                  <a:noFill/>
                </a:ln>
                <a:solidFill>
                  <a:srgbClr val="0000FF"/>
                </a:solidFill>
                <a:effectLst/>
                <a:uLnTx/>
                <a:uFillTx/>
                <a:latin typeface="+mn-lt"/>
                <a:ea typeface="+mn-ea"/>
                <a:cs typeface="+mn-ea"/>
                <a:sym typeface="+mn-lt"/>
              </a:rPr>
              <a:t>范围</a:t>
            </a:r>
            <a:r>
              <a:rPr kumimoji="0" lang="en-US" altLang="zh-CN" sz="2400" b="0" i="0" u="none" strike="noStrike" kern="1200" cap="none" spc="0" normalizeH="0" baseline="0" noProof="0">
                <a:ln>
                  <a:noFill/>
                </a:ln>
                <a:solidFill>
                  <a:srgbClr val="0000FF"/>
                </a:solidFill>
                <a:effectLst/>
                <a:uLnTx/>
                <a:uFillTx/>
                <a:latin typeface="+mn-lt"/>
                <a:ea typeface="+mn-ea"/>
                <a:cs typeface="+mn-ea"/>
                <a:sym typeface="+mn-lt"/>
              </a:rPr>
              <a:t>】</a:t>
            </a:r>
            <a:r>
              <a:rPr kumimoji="0" lang="zh-CN" altLang="en-US" sz="2400" b="0" i="0" u="none" strike="noStrike" kern="1200" cap="none" spc="0" normalizeH="0" baseline="0" noProof="0">
                <a:ln>
                  <a:noFill/>
                </a:ln>
                <a:solidFill>
                  <a:prstClr val="black"/>
                </a:solidFill>
                <a:effectLst/>
                <a:uLnTx/>
                <a:uFillTx/>
                <a:latin typeface="+mn-lt"/>
                <a:ea typeface="+mn-ea"/>
                <a:cs typeface="+mn-ea"/>
                <a:sym typeface="+mn-lt"/>
              </a:rPr>
              <a:t>指界限，限制，一定的时空间限定；效法。 </a:t>
            </a:r>
            <a:endParaRPr kumimoji="0" lang="zh-CN" altLang="en-US" sz="2400" b="0" i="0" u="none" strike="noStrike" kern="1200" cap="none" spc="0" normalizeH="0" baseline="0" noProof="0">
              <a:ln>
                <a:noFill/>
              </a:ln>
              <a:solidFill>
                <a:srgbClr val="0000FF"/>
              </a:solidFill>
              <a:effectLst/>
              <a:uLnTx/>
              <a:uFillTx/>
              <a:latin typeface="+mn-lt"/>
              <a:ea typeface="+mn-ea"/>
              <a:cs typeface="+mn-ea"/>
              <a:sym typeface="+mn-lt"/>
            </a:endParaRPr>
          </a:p>
        </p:txBody>
      </p:sp>
      <p:pic>
        <p:nvPicPr>
          <p:cNvPr id="6" name="图片 5"/>
          <p:cNvPicPr>
            <a:picLocks noChangeAspect="1"/>
          </p:cNvPicPr>
          <p:nvPr/>
        </p:nvPicPr>
        <p:blipFill rotWithShape="1">
          <a:blip r:embed="rId3"/>
          <a:srcRect b="9198"/>
          <a:stretch>
            <a:fillRect/>
          </a:stretch>
        </p:blipFill>
        <p:spPr>
          <a:xfrm>
            <a:off x="7073536" y="2021894"/>
            <a:ext cx="4816194" cy="2218946"/>
          </a:xfrm>
          <a:prstGeom prst="rect">
            <a:avLst/>
          </a:prstGeom>
          <a:effectLst>
            <a:softEdge rad="63500"/>
          </a:effectLst>
        </p:spPr>
      </p:pic>
      <p:sp>
        <p:nvSpPr>
          <p:cNvPr id="7" name="TextBox 46"/>
          <p:cNvSpPr txBox="1"/>
          <p:nvPr/>
        </p:nvSpPr>
        <p:spPr>
          <a:xfrm>
            <a:off x="1233488" y="4678363"/>
            <a:ext cx="6715125" cy="460375"/>
          </a:xfrm>
          <a:prstGeom prst="rect">
            <a:avLst/>
          </a:prstGeom>
          <a:solidFill>
            <a:schemeClr val="accent1">
              <a:lumMod val="40000"/>
              <a:lumOff val="60000"/>
            </a:schemeClr>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造句：预计这次台风的影响范围将会进一步扩大。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4" name="文本框 22"/>
          <p:cNvSpPr txBox="1">
            <a:spLocks noChangeArrowheads="1"/>
          </p:cNvSpPr>
          <p:nvPr/>
        </p:nvSpPr>
        <p:spPr bwMode="auto">
          <a:xfrm>
            <a:off x="869950" y="2100263"/>
            <a:ext cx="172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词语学习：</a:t>
            </a:r>
          </a:p>
        </p:txBody>
      </p:sp>
      <p:sp>
        <p:nvSpPr>
          <p:cNvPr id="5" name="TextBox 45"/>
          <p:cNvSpPr txBox="1">
            <a:spLocks noChangeArrowheads="1"/>
          </p:cNvSpPr>
          <p:nvPr/>
        </p:nvSpPr>
        <p:spPr bwMode="auto">
          <a:xfrm>
            <a:off x="1031875" y="2678113"/>
            <a:ext cx="59118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200" b="0" i="0" u="none" strike="noStrike" kern="1200" cap="none" spc="0" normalizeH="0" baseline="0" noProof="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a:ln>
                  <a:noFill/>
                </a:ln>
                <a:solidFill>
                  <a:srgbClr val="0000FF"/>
                </a:solidFill>
                <a:effectLst/>
                <a:uLnTx/>
                <a:uFillTx/>
                <a:latin typeface="+mn-lt"/>
                <a:ea typeface="+mn-ea"/>
                <a:cs typeface="+mn-ea"/>
                <a:sym typeface="+mn-lt"/>
              </a:rPr>
              <a:t>【</a:t>
            </a:r>
            <a:r>
              <a:rPr kumimoji="0" lang="zh-CN" altLang="en-US" sz="2400" b="0" i="0" u="none" strike="noStrike" kern="1200" cap="none" spc="0" normalizeH="0" baseline="0" noProof="0">
                <a:ln>
                  <a:noFill/>
                </a:ln>
                <a:solidFill>
                  <a:srgbClr val="0000FF"/>
                </a:solidFill>
                <a:effectLst/>
                <a:uLnTx/>
                <a:uFillTx/>
                <a:latin typeface="+mn-lt"/>
                <a:ea typeface="+mn-ea"/>
                <a:cs typeface="+mn-ea"/>
                <a:sym typeface="+mn-lt"/>
              </a:rPr>
              <a:t>夺目</a:t>
            </a:r>
            <a:r>
              <a:rPr kumimoji="0" lang="en-US" altLang="zh-CN" sz="2400" b="0" i="0" u="none" strike="noStrike" kern="1200" cap="none" spc="0" normalizeH="0" baseline="0" noProof="0">
                <a:ln>
                  <a:noFill/>
                </a:ln>
                <a:solidFill>
                  <a:srgbClr val="0000FF"/>
                </a:solidFill>
                <a:effectLst/>
                <a:uLnTx/>
                <a:uFillTx/>
                <a:latin typeface="+mn-lt"/>
                <a:ea typeface="+mn-ea"/>
                <a:cs typeface="+mn-ea"/>
                <a:sym typeface="+mn-lt"/>
              </a:rPr>
              <a:t>】</a:t>
            </a:r>
            <a:r>
              <a:rPr kumimoji="0" lang="zh-CN" altLang="en-US" sz="2400" b="0" i="0" u="none" strike="noStrike" kern="1200" cap="none" spc="0" normalizeH="0" baseline="0" noProof="0">
                <a:ln>
                  <a:noFill/>
                </a:ln>
                <a:solidFill>
                  <a:prstClr val="black"/>
                </a:solidFill>
                <a:effectLst/>
                <a:uLnTx/>
                <a:uFillTx/>
                <a:latin typeface="+mn-lt"/>
                <a:ea typeface="+mn-ea"/>
                <a:cs typeface="+mn-ea"/>
                <a:sym typeface="+mn-lt"/>
              </a:rPr>
              <a:t>指光彩耀眼，形容因超群出众而使其它所有的物体或东西都黯然失色。</a:t>
            </a:r>
            <a:endParaRPr kumimoji="0" lang="zh-CN" altLang="en-US" sz="2400" b="0" i="0" u="none" strike="noStrike" kern="1200" cap="none" spc="0" normalizeH="0" baseline="0" noProof="0">
              <a:ln>
                <a:noFill/>
              </a:ln>
              <a:solidFill>
                <a:srgbClr val="0000FF"/>
              </a:solidFill>
              <a:effectLst/>
              <a:uLnTx/>
              <a:uFillTx/>
              <a:latin typeface="+mn-lt"/>
              <a:ea typeface="+mn-ea"/>
              <a:cs typeface="+mn-ea"/>
              <a:sym typeface="+mn-lt"/>
            </a:endParaRPr>
          </a:p>
        </p:txBody>
      </p:sp>
      <p:sp>
        <p:nvSpPr>
          <p:cNvPr id="6" name="TextBox 46"/>
          <p:cNvSpPr txBox="1"/>
          <p:nvPr/>
        </p:nvSpPr>
        <p:spPr>
          <a:xfrm>
            <a:off x="1285875" y="4745038"/>
            <a:ext cx="6989763" cy="461962"/>
          </a:xfrm>
          <a:prstGeom prst="rect">
            <a:avLst/>
          </a:prstGeom>
          <a:solidFill>
            <a:schemeClr val="accent1">
              <a:lumMod val="40000"/>
              <a:lumOff val="60000"/>
            </a:schemeClr>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造句： 一颗颗礼花在夜空中绽放出璀璨夺目的花朵。</a:t>
            </a:r>
          </a:p>
        </p:txBody>
      </p: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3486" y="2066131"/>
            <a:ext cx="3245295" cy="217805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课文精讲</a:t>
            </a:r>
          </a:p>
        </p:txBody>
      </p:sp>
      <p:sp>
        <p:nvSpPr>
          <p:cNvPr id="8" name="TextBox 41"/>
          <p:cNvSpPr txBox="1"/>
          <p:nvPr/>
        </p:nvSpPr>
        <p:spPr>
          <a:xfrm>
            <a:off x="5956300" y="1837743"/>
            <a:ext cx="5106988" cy="3679662"/>
          </a:xfrm>
          <a:prstGeom prst="rect">
            <a:avLst/>
          </a:prstGeom>
          <a:noFill/>
        </p:spPr>
        <p:txBody>
          <a:bodyPr>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black"/>
                </a:solidFill>
                <a:effectLst/>
                <a:uLnTx/>
                <a:uFillTx/>
                <a:cs typeface="+mn-ea"/>
                <a:sym typeface="+mn-lt"/>
              </a:rPr>
              <a:t>     《</a:t>
            </a:r>
            <a:r>
              <a:rPr kumimoji="0" lang="zh-CN" altLang="en-US" sz="2400" b="1" i="0" u="none" strike="noStrike" kern="1200" cap="none" spc="0" normalizeH="0" baseline="0" noProof="0" dirty="0">
                <a:ln>
                  <a:noFill/>
                </a:ln>
                <a:solidFill>
                  <a:prstClr val="black"/>
                </a:solidFill>
                <a:effectLst/>
                <a:uLnTx/>
                <a:uFillTx/>
                <a:cs typeface="+mn-ea"/>
                <a:sym typeface="+mn-lt"/>
              </a:rPr>
              <a:t>海上日出</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是一篇非常优秀的写景抒情散文。文章按日出前、日出时、日出后的顺序重点描绘了晴朗天气和有云时海上日出的几种不同景象，展现了日出这一伟大奇观。</a:t>
            </a: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1128712" y="2947987"/>
            <a:ext cx="3725333" cy="209550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课文精讲</a:t>
            </a:r>
          </a:p>
        </p:txBody>
      </p:sp>
      <p:sp>
        <p:nvSpPr>
          <p:cNvPr id="4" name="矩形 3"/>
          <p:cNvSpPr/>
          <p:nvPr/>
        </p:nvSpPr>
        <p:spPr>
          <a:xfrm>
            <a:off x="3530600" y="2654300"/>
            <a:ext cx="6053138" cy="1385888"/>
          </a:xfrm>
          <a:prstGeom prst="rect">
            <a:avLst/>
          </a:prstGeom>
          <a:solidFill>
            <a:schemeClr val="accent1">
              <a:lumMod val="40000"/>
              <a:lumOff val="60000"/>
            </a:schemeClr>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    为了</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看日出</a:t>
            </a:r>
            <a:r>
              <a:rPr kumimoji="0" lang="zh-CN" altLang="en-US" sz="2800" b="1" i="0" u="none" strike="noStrike" kern="1200" cap="none" spc="0" normalizeH="0" baseline="0" noProof="0" dirty="0">
                <a:ln>
                  <a:noFill/>
                </a:ln>
                <a:solidFill>
                  <a:prstClr val="black"/>
                </a:solidFill>
                <a:effectLst/>
                <a:uLnTx/>
                <a:uFillTx/>
                <a:cs typeface="+mn-ea"/>
                <a:sym typeface="+mn-lt"/>
              </a:rPr>
              <a:t>，我</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常常早起</a:t>
            </a:r>
            <a:r>
              <a:rPr kumimoji="0" lang="zh-CN" altLang="en-US" sz="2800" b="1" i="0" u="none" strike="noStrike" kern="1200" cap="none" spc="0" normalizeH="0" baseline="0" noProof="0" dirty="0">
                <a:ln>
                  <a:noFill/>
                </a:ln>
                <a:solidFill>
                  <a:prstClr val="black"/>
                </a:solidFill>
                <a:effectLst/>
                <a:uLnTx/>
                <a:uFillTx/>
                <a:cs typeface="+mn-ea"/>
                <a:sym typeface="+mn-lt"/>
              </a:rPr>
              <a:t>，那时</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天还没有大亮</a:t>
            </a:r>
            <a:r>
              <a:rPr kumimoji="0" lang="zh-CN" altLang="en-US" sz="2800" b="1" i="0" u="none" strike="noStrike" kern="1200" cap="none" spc="0" normalizeH="0" baseline="0" noProof="0" dirty="0">
                <a:ln>
                  <a:noFill/>
                </a:ln>
                <a:solidFill>
                  <a:prstClr val="black"/>
                </a:solidFill>
                <a:effectLst/>
                <a:uLnTx/>
                <a:uFillTx/>
                <a:cs typeface="+mn-ea"/>
                <a:sym typeface="+mn-lt"/>
              </a:rPr>
              <a:t>，四周非常</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清静</a:t>
            </a:r>
            <a:r>
              <a:rPr kumimoji="0" lang="zh-CN" altLang="en-US" sz="2800" b="1" i="0" u="none" strike="noStrike" kern="1200" cap="none" spc="0" normalizeH="0" baseline="0" noProof="0" dirty="0">
                <a:ln>
                  <a:noFill/>
                </a:ln>
                <a:solidFill>
                  <a:prstClr val="black"/>
                </a:solidFill>
                <a:effectLst/>
                <a:uLnTx/>
                <a:uFillTx/>
                <a:cs typeface="+mn-ea"/>
                <a:sym typeface="+mn-lt"/>
              </a:rPr>
              <a:t>，</a:t>
            </a:r>
            <a:r>
              <a:rPr kumimoji="0" lang="zh-CN" altLang="en-US" sz="2800" b="1" i="0" u="none" strike="noStrike" kern="1200" cap="none" spc="0" normalizeH="0" baseline="0" noProof="0" dirty="0">
                <a:ln>
                  <a:noFill/>
                </a:ln>
                <a:solidFill>
                  <a:prstClr val="black"/>
                </a:solidFill>
                <a:effectLst/>
                <a:uLnTx/>
                <a:uFill>
                  <a:solidFill>
                    <a:srgbClr val="FFFF00"/>
                  </a:solidFill>
                </a:uFill>
                <a:cs typeface="+mn-ea"/>
                <a:sym typeface="+mn-lt"/>
              </a:rPr>
              <a:t>船上只有机器的响声。</a:t>
            </a:r>
          </a:p>
        </p:txBody>
      </p:sp>
      <p:sp>
        <p:nvSpPr>
          <p:cNvPr id="5" name="TextBox 73"/>
          <p:cNvSpPr txBox="1"/>
          <p:nvPr/>
        </p:nvSpPr>
        <p:spPr>
          <a:xfrm>
            <a:off x="1312069" y="5595938"/>
            <a:ext cx="8528050" cy="400110"/>
          </a:xfrm>
          <a:prstGeom prst="rect">
            <a:avLst/>
          </a:prstGeom>
          <a:solidFill>
            <a:schemeClr val="accent1">
              <a:lumMod val="40000"/>
              <a:lumOff val="6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solidFill>
                <a:effectLst/>
                <a:uLnTx/>
                <a:uFillTx/>
                <a:cs typeface="+mn-ea"/>
                <a:sym typeface="+mn-lt"/>
              </a:rPr>
              <a:t>第一部分：</a:t>
            </a:r>
            <a:r>
              <a:rPr kumimoji="0" lang="en-US" altLang="zh-CN" sz="2000" b="1" i="0" u="none" strike="noStrike" kern="1200" cap="none" spc="0" normalizeH="0" baseline="0" noProof="0" dirty="0">
                <a:ln>
                  <a:noFill/>
                </a:ln>
                <a:solidFill>
                  <a:prstClr val="black"/>
                </a:solidFill>
                <a:effectLst/>
                <a:uLnTx/>
                <a:uFillTx/>
                <a:cs typeface="+mn-ea"/>
                <a:sym typeface="+mn-lt"/>
              </a:rPr>
              <a:t>1</a:t>
            </a:r>
            <a:r>
              <a:rPr kumimoji="0" lang="zh-CN" altLang="en-US" sz="2000" b="1" i="0" u="none" strike="noStrike" kern="1200" cap="none" spc="0" normalizeH="0" baseline="0" noProof="0" dirty="0">
                <a:ln>
                  <a:noFill/>
                </a:ln>
                <a:solidFill>
                  <a:prstClr val="black"/>
                </a:solidFill>
                <a:effectLst/>
                <a:uLnTx/>
                <a:uFillTx/>
                <a:cs typeface="+mn-ea"/>
                <a:sym typeface="+mn-lt"/>
              </a:rPr>
              <a:t>自然段。点明了文章主题“海上日出”的时间地点和环境。</a:t>
            </a:r>
          </a:p>
        </p:txBody>
      </p:sp>
      <p:sp>
        <p:nvSpPr>
          <p:cNvPr id="6" name="对话气泡: 椭圆形 5"/>
          <p:cNvSpPr/>
          <p:nvPr/>
        </p:nvSpPr>
        <p:spPr>
          <a:xfrm>
            <a:off x="3346450" y="1450975"/>
            <a:ext cx="3443288" cy="847725"/>
          </a:xfrm>
          <a:prstGeom prst="wedgeEllipseCallout">
            <a:avLst>
              <a:gd name="adj1" fmla="val 11490"/>
              <a:gd name="adj2" fmla="val 86599"/>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交代写作事件</a:t>
            </a:r>
          </a:p>
        </p:txBody>
      </p:sp>
      <p:sp>
        <p:nvSpPr>
          <p:cNvPr id="7" name="对话气泡: 椭圆形 6"/>
          <p:cNvSpPr/>
          <p:nvPr/>
        </p:nvSpPr>
        <p:spPr>
          <a:xfrm>
            <a:off x="7354888" y="1419225"/>
            <a:ext cx="2828925" cy="847725"/>
          </a:xfrm>
          <a:prstGeom prst="wedgeEllipseCallout">
            <a:avLst>
              <a:gd name="adj1" fmla="val -27943"/>
              <a:gd name="adj2" fmla="val 93933"/>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交代时间</a:t>
            </a:r>
          </a:p>
        </p:txBody>
      </p:sp>
      <p:sp>
        <p:nvSpPr>
          <p:cNvPr id="8" name="对话气泡: 椭圆形 7"/>
          <p:cNvSpPr/>
          <p:nvPr/>
        </p:nvSpPr>
        <p:spPr>
          <a:xfrm>
            <a:off x="7197725" y="4395788"/>
            <a:ext cx="2828925" cy="847725"/>
          </a:xfrm>
          <a:prstGeom prst="wedgeEllipseCallout">
            <a:avLst>
              <a:gd name="adj1" fmla="val -51030"/>
              <a:gd name="adj2" fmla="val -139259"/>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white"/>
                </a:solidFill>
                <a:effectLst/>
                <a:uLnTx/>
                <a:uFillTx/>
                <a:cs typeface="+mn-ea"/>
                <a:sym typeface="+mn-lt"/>
              </a:rPr>
              <a:t>交代环境</a:t>
            </a:r>
          </a:p>
        </p:txBody>
      </p:sp>
      <p:sp>
        <p:nvSpPr>
          <p:cNvPr id="9" name="矩形 8"/>
          <p:cNvSpPr/>
          <p:nvPr/>
        </p:nvSpPr>
        <p:spPr>
          <a:xfrm>
            <a:off x="5003800" y="2698750"/>
            <a:ext cx="1144588" cy="455613"/>
          </a:xfrm>
          <a:prstGeom prst="rect">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10" name="矩形 9"/>
          <p:cNvSpPr/>
          <p:nvPr/>
        </p:nvSpPr>
        <p:spPr>
          <a:xfrm>
            <a:off x="6858000" y="2695575"/>
            <a:ext cx="1454150" cy="455613"/>
          </a:xfrm>
          <a:prstGeom prst="rect">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11" name="矩形 10"/>
          <p:cNvSpPr/>
          <p:nvPr/>
        </p:nvSpPr>
        <p:spPr>
          <a:xfrm>
            <a:off x="6858000" y="3192463"/>
            <a:ext cx="1454150" cy="392112"/>
          </a:xfrm>
          <a:prstGeom prst="rect">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课文精讲</a:t>
            </a:r>
          </a:p>
        </p:txBody>
      </p:sp>
      <p:sp>
        <p:nvSpPr>
          <p:cNvPr id="14" name="TextBox 75"/>
          <p:cNvSpPr txBox="1"/>
          <p:nvPr/>
        </p:nvSpPr>
        <p:spPr>
          <a:xfrm>
            <a:off x="830263" y="2686050"/>
            <a:ext cx="7412037" cy="206216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rgbClr val="333333"/>
                </a:solidFill>
                <a:effectLst/>
                <a:uLnTx/>
                <a:uFillTx/>
                <a:cs typeface="+mn-ea"/>
                <a:sym typeface="+mn-lt"/>
              </a:rPr>
              <a:t>    </a:t>
            </a:r>
            <a:r>
              <a:rPr kumimoji="0" lang="zh-CN" altLang="en-US" sz="3200" b="1" i="0" u="none" strike="noStrike" kern="1200" cap="none" spc="0" normalizeH="0" baseline="0" noProof="0" dirty="0">
                <a:ln>
                  <a:noFill/>
                </a:ln>
                <a:solidFill>
                  <a:srgbClr val="333333"/>
                </a:solidFill>
                <a:effectLst/>
                <a:uLnTx/>
                <a:uFillTx/>
                <a:cs typeface="+mn-ea"/>
                <a:sym typeface="+mn-lt"/>
              </a:rPr>
              <a:t>有时太阳走进云堆中，它的光线却从云里射下来，直射到水面上。这时候要分辨出哪里是水，哪里是天，倒也不容易，因为我就只看见一片灿烂的亮光。</a:t>
            </a:r>
            <a:endParaRPr kumimoji="0" lang="zh-CN" altLang="en-US" sz="3200" b="1" i="0" u="none" strike="noStrike" kern="1200" cap="none" spc="0" normalizeH="0" baseline="0" noProof="0" dirty="0">
              <a:ln>
                <a:noFill/>
              </a:ln>
              <a:solidFill>
                <a:prstClr val="black"/>
              </a:solidFill>
              <a:effectLst/>
              <a:uLnTx/>
              <a:uFillTx/>
              <a:cs typeface="+mn-ea"/>
              <a:sym typeface="+mn-lt"/>
            </a:endParaRPr>
          </a:p>
        </p:txBody>
      </p:sp>
      <p:sp>
        <p:nvSpPr>
          <p:cNvPr id="15" name="矩形 14"/>
          <p:cNvSpPr/>
          <p:nvPr/>
        </p:nvSpPr>
        <p:spPr>
          <a:xfrm>
            <a:off x="875497" y="1540693"/>
            <a:ext cx="382746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阅读学习第四自然段</a:t>
            </a:r>
            <a:endParaRPr kumimoji="0" lang="zh-CN" altLang="en-US" sz="2800" b="0" i="0" u="none" strike="noStrike" kern="1200" cap="none" spc="0" normalizeH="0" baseline="0" noProof="0" dirty="0">
              <a:ln>
                <a:noFill/>
              </a:ln>
              <a:solidFill>
                <a:prstClr val="black"/>
              </a:solidFill>
              <a:effectLst/>
              <a:uLnTx/>
              <a:uFillTx/>
              <a:cs typeface="+mn-ea"/>
              <a:sym typeface="+mn-lt"/>
            </a:endParaRPr>
          </a:p>
        </p:txBody>
      </p:sp>
      <p:sp>
        <p:nvSpPr>
          <p:cNvPr id="16" name="对话气泡: 圆角矩形 15"/>
          <p:cNvSpPr/>
          <p:nvPr/>
        </p:nvSpPr>
        <p:spPr>
          <a:xfrm>
            <a:off x="2254250" y="5110163"/>
            <a:ext cx="5273675" cy="1104900"/>
          </a:xfrm>
          <a:prstGeom prst="wedgeRoundRectCallout">
            <a:avLst>
              <a:gd name="adj1" fmla="val -32717"/>
              <a:gd name="adj2" fmla="val -86478"/>
              <a:gd name="adj3" fmla="val 16667"/>
            </a:avLst>
          </a:prstGeom>
          <a:noFill/>
        </p:spPr>
        <p:style>
          <a:lnRef idx="1">
            <a:schemeClr val="accent1"/>
          </a:lnRef>
          <a:fillRef idx="0">
            <a:schemeClr val="accent1"/>
          </a:fillRef>
          <a:effectRef idx="0">
            <a:schemeClr val="accent1"/>
          </a:effectRef>
          <a:fontRef idx="minor">
            <a:schemeClr val="tx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形象生动地描绘出了日出时太阳走进云彩中，水天一色，交相辉映的美景。</a:t>
            </a: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8491538" y="1256669"/>
            <a:ext cx="2870199" cy="1614487"/>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0" y="0"/>
            <a:ext cx="12192000" cy="6858000"/>
          </a:xfrm>
          <a:prstGeom prst="rect">
            <a:avLst/>
          </a:prstGeom>
        </p:spPr>
      </p:pic>
      <p:grpSp>
        <p:nvGrpSpPr>
          <p:cNvPr id="14" name="组合 13"/>
          <p:cNvGrpSpPr/>
          <p:nvPr/>
        </p:nvGrpSpPr>
        <p:grpSpPr>
          <a:xfrm>
            <a:off x="1403985" y="1080086"/>
            <a:ext cx="3168015" cy="912495"/>
            <a:chOff x="360" y="260"/>
            <a:chExt cx="4989" cy="1437"/>
          </a:xfrm>
        </p:grpSpPr>
        <p:pic>
          <p:nvPicPr>
            <p:cNvPr id="15" name="图片 14"/>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16" name="文本框 15"/>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壹</a:t>
              </a:r>
            </a:p>
          </p:txBody>
        </p:sp>
        <p:sp>
          <p:nvSpPr>
            <p:cNvPr id="17" name="文本框 16"/>
            <p:cNvSpPr txBox="1"/>
            <p:nvPr/>
          </p:nvSpPr>
          <p:spPr>
            <a:xfrm>
              <a:off x="1797" y="604"/>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课前导读</a:t>
              </a:r>
            </a:p>
          </p:txBody>
        </p:sp>
      </p:grpSp>
      <p:grpSp>
        <p:nvGrpSpPr>
          <p:cNvPr id="18" name="组合 17"/>
          <p:cNvGrpSpPr/>
          <p:nvPr/>
        </p:nvGrpSpPr>
        <p:grpSpPr>
          <a:xfrm>
            <a:off x="1403985" y="2033676"/>
            <a:ext cx="3168015" cy="912495"/>
            <a:chOff x="360" y="260"/>
            <a:chExt cx="4989" cy="1437"/>
          </a:xfrm>
        </p:grpSpPr>
        <p:pic>
          <p:nvPicPr>
            <p:cNvPr id="19" name="图片 18"/>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20" name="文本框 19"/>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贰</a:t>
              </a:r>
            </a:p>
          </p:txBody>
        </p:sp>
        <p:sp>
          <p:nvSpPr>
            <p:cNvPr id="21" name="文本框 20"/>
            <p:cNvSpPr txBox="1"/>
            <p:nvPr/>
          </p:nvSpPr>
          <p:spPr>
            <a:xfrm>
              <a:off x="1797" y="585"/>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字词揭秘</a:t>
              </a:r>
            </a:p>
          </p:txBody>
        </p:sp>
      </p:grpSp>
      <p:grpSp>
        <p:nvGrpSpPr>
          <p:cNvPr id="22" name="组合 21"/>
          <p:cNvGrpSpPr/>
          <p:nvPr/>
        </p:nvGrpSpPr>
        <p:grpSpPr>
          <a:xfrm>
            <a:off x="1403985" y="2987266"/>
            <a:ext cx="3168015" cy="912495"/>
            <a:chOff x="360" y="260"/>
            <a:chExt cx="4989" cy="1437"/>
          </a:xfrm>
        </p:grpSpPr>
        <p:pic>
          <p:nvPicPr>
            <p:cNvPr id="23" name="图片 22"/>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24" name="文本框 23"/>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叁</a:t>
              </a:r>
            </a:p>
          </p:txBody>
        </p:sp>
        <p:sp>
          <p:nvSpPr>
            <p:cNvPr id="25" name="文本框 24"/>
            <p:cNvSpPr txBox="1"/>
            <p:nvPr/>
          </p:nvSpPr>
          <p:spPr>
            <a:xfrm>
              <a:off x="1797" y="585"/>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课文讲解</a:t>
              </a:r>
            </a:p>
          </p:txBody>
        </p:sp>
      </p:grpSp>
      <p:grpSp>
        <p:nvGrpSpPr>
          <p:cNvPr id="26" name="组合 25"/>
          <p:cNvGrpSpPr/>
          <p:nvPr/>
        </p:nvGrpSpPr>
        <p:grpSpPr>
          <a:xfrm>
            <a:off x="1403985" y="3940856"/>
            <a:ext cx="3168015" cy="912495"/>
            <a:chOff x="360" y="260"/>
            <a:chExt cx="4989" cy="1437"/>
          </a:xfrm>
        </p:grpSpPr>
        <p:pic>
          <p:nvPicPr>
            <p:cNvPr id="27" name="图片 26"/>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28" name="文本框 27"/>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肆</a:t>
              </a:r>
            </a:p>
          </p:txBody>
        </p:sp>
        <p:sp>
          <p:nvSpPr>
            <p:cNvPr id="29" name="文本框 28"/>
            <p:cNvSpPr txBox="1"/>
            <p:nvPr/>
          </p:nvSpPr>
          <p:spPr>
            <a:xfrm>
              <a:off x="1797" y="585"/>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课堂小结</a:t>
              </a:r>
            </a:p>
          </p:txBody>
        </p:sp>
      </p:grpSp>
      <p:grpSp>
        <p:nvGrpSpPr>
          <p:cNvPr id="30" name="组合 29"/>
          <p:cNvGrpSpPr/>
          <p:nvPr/>
        </p:nvGrpSpPr>
        <p:grpSpPr>
          <a:xfrm>
            <a:off x="1403985" y="4894447"/>
            <a:ext cx="3168015" cy="912495"/>
            <a:chOff x="360" y="260"/>
            <a:chExt cx="4989" cy="1437"/>
          </a:xfrm>
        </p:grpSpPr>
        <p:pic>
          <p:nvPicPr>
            <p:cNvPr id="31" name="图片 30"/>
            <p:cNvPicPr>
              <a:picLocks noChangeAspect="1"/>
            </p:cNvPicPr>
            <p:nvPr/>
          </p:nvPicPr>
          <p:blipFill>
            <a:blip r:embed="rId4" cstate="email">
              <a:grayscl/>
            </a:blip>
            <a:srcRect/>
            <a:stretch>
              <a:fillRect/>
            </a:stretch>
          </p:blipFill>
          <p:spPr>
            <a:xfrm>
              <a:off x="360" y="260"/>
              <a:ext cx="1437" cy="1437"/>
            </a:xfrm>
            <a:prstGeom prst="ellipse">
              <a:avLst/>
            </a:prstGeom>
          </p:spPr>
        </p:pic>
        <p:sp>
          <p:nvSpPr>
            <p:cNvPr id="32" name="文本框 31"/>
            <p:cNvSpPr txBox="1"/>
            <p:nvPr/>
          </p:nvSpPr>
          <p:spPr>
            <a:xfrm>
              <a:off x="983" y="663"/>
              <a:ext cx="191" cy="630"/>
            </a:xfrm>
            <a:prstGeom prst="rect">
              <a:avLst/>
            </a:prstGeom>
            <a:noFill/>
          </p:spPr>
          <p:txBody>
            <a:bodyPr wrap="square" rtlCol="0" anchor="ctr">
              <a:spAutoFit/>
            </a:bodyPr>
            <a:lstStyle/>
            <a:p>
              <a:pPr algn="ctr"/>
              <a:r>
                <a:rPr lang="zh-CN" altLang="en-US" sz="2000" b="1" dirty="0">
                  <a:solidFill>
                    <a:schemeClr val="bg1"/>
                  </a:solidFill>
                  <a:cs typeface="+mn-ea"/>
                  <a:sym typeface="+mn-lt"/>
                </a:rPr>
                <a:t>伍</a:t>
              </a:r>
            </a:p>
          </p:txBody>
        </p:sp>
        <p:sp>
          <p:nvSpPr>
            <p:cNvPr id="33" name="文本框 32"/>
            <p:cNvSpPr txBox="1"/>
            <p:nvPr/>
          </p:nvSpPr>
          <p:spPr>
            <a:xfrm>
              <a:off x="1797" y="585"/>
              <a:ext cx="3552" cy="824"/>
            </a:xfrm>
            <a:prstGeom prst="rect">
              <a:avLst/>
            </a:prstGeom>
            <a:noFill/>
          </p:spPr>
          <p:txBody>
            <a:bodyPr wrap="square" rtlCol="0" anchor="ctr">
              <a:spAutoFit/>
            </a:bodyPr>
            <a:lstStyle/>
            <a:p>
              <a:pPr algn="dist"/>
              <a:r>
                <a:rPr lang="zh-CN" altLang="en-US" sz="2800" b="1" dirty="0">
                  <a:solidFill>
                    <a:schemeClr val="bg1"/>
                  </a:solidFill>
                  <a:cs typeface="+mn-ea"/>
                  <a:sym typeface="+mn-lt"/>
                </a:rPr>
                <a:t>课堂练习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p:cTn id="31" dur="500" fill="hold"/>
                                        <p:tgtEl>
                                          <p:spTgt spid="30"/>
                                        </p:tgtEl>
                                        <p:attrNameLst>
                                          <p:attrName>ppt_w</p:attrName>
                                        </p:attrNameLst>
                                      </p:cBhvr>
                                      <p:tavLst>
                                        <p:tav tm="0">
                                          <p:val>
                                            <p:fltVal val="0"/>
                                          </p:val>
                                        </p:tav>
                                        <p:tav tm="100000">
                                          <p:val>
                                            <p:strVal val="#ppt_w"/>
                                          </p:val>
                                        </p:tav>
                                      </p:tavLst>
                                    </p:anim>
                                    <p:anim calcmode="lin" valueType="num">
                                      <p:cBhvr>
                                        <p:cTn id="32" dur="500" fill="hold"/>
                                        <p:tgtEl>
                                          <p:spTgt spid="30"/>
                                        </p:tgtEl>
                                        <p:attrNameLst>
                                          <p:attrName>ppt_h</p:attrName>
                                        </p:attrNameLst>
                                      </p:cBhvr>
                                      <p:tavLst>
                                        <p:tav tm="0">
                                          <p:val>
                                            <p:fltVal val="0"/>
                                          </p:val>
                                        </p:tav>
                                        <p:tav tm="100000">
                                          <p:val>
                                            <p:strVal val="#ppt_h"/>
                                          </p:val>
                                        </p:tav>
                                      </p:tavLst>
                                    </p:anim>
                                    <p:animEffect transition="in" filter="fade">
                                      <p:cBhvr>
                                        <p:cTn id="3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课堂小结</a:t>
            </a:r>
          </a:p>
        </p:txBody>
      </p:sp>
      <p:sp>
        <p:nvSpPr>
          <p:cNvPr id="4" name="TextBox 44"/>
          <p:cNvSpPr txBox="1"/>
          <p:nvPr/>
        </p:nvSpPr>
        <p:spPr>
          <a:xfrm>
            <a:off x="1092200" y="1804988"/>
            <a:ext cx="6591300" cy="3802772"/>
          </a:xfrm>
          <a:prstGeom prst="rect">
            <a:avLst/>
          </a:prstGeom>
          <a:noFill/>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      </a:t>
            </a:r>
            <a:r>
              <a:rPr kumimoji="1" lang="en-US" altLang="zh-CN" sz="2400" b="1" i="0" u="none" strike="noStrike" kern="1200" cap="none" spc="0" normalizeH="0" baseline="0" noProof="0" dirty="0">
                <a:ln>
                  <a:noFill/>
                </a:ln>
                <a:solidFill>
                  <a:prstClr val="black"/>
                </a:solidFill>
                <a:effectLst/>
                <a:uLnTx/>
                <a:uFillTx/>
                <a:cs typeface="+mn-ea"/>
                <a:sym typeface="+mn-lt"/>
              </a:rPr>
              <a:t>《</a:t>
            </a:r>
            <a:r>
              <a:rPr kumimoji="1" lang="zh-CN" altLang="en-US" sz="2400" b="1" i="0" u="none" strike="noStrike" kern="1200" cap="none" spc="0" normalizeH="0" baseline="0" noProof="0" dirty="0">
                <a:ln>
                  <a:noFill/>
                </a:ln>
                <a:solidFill>
                  <a:prstClr val="black"/>
                </a:solidFill>
                <a:effectLst/>
                <a:uLnTx/>
                <a:uFillTx/>
                <a:cs typeface="+mn-ea"/>
                <a:sym typeface="+mn-lt"/>
              </a:rPr>
              <a:t>海上日出</a:t>
            </a:r>
            <a:r>
              <a:rPr kumimoji="1" lang="en-US" altLang="zh-CN" sz="2400" b="1" i="0" u="none" strike="noStrike" kern="1200" cap="none" spc="0" normalizeH="0" baseline="0" noProof="0" dirty="0">
                <a:ln>
                  <a:noFill/>
                </a:ln>
                <a:solidFill>
                  <a:prstClr val="black"/>
                </a:solidFill>
                <a:effectLst/>
                <a:uLnTx/>
                <a:uFillTx/>
                <a:cs typeface="+mn-ea"/>
                <a:sym typeface="+mn-lt"/>
              </a:rPr>
              <a:t>》</a:t>
            </a:r>
            <a:r>
              <a:rPr kumimoji="1" lang="zh-CN" altLang="en-US" sz="2400" b="1" i="0" u="none" strike="noStrike" kern="1200" cap="none" spc="0" normalizeH="0" baseline="0" noProof="0" dirty="0">
                <a:ln>
                  <a:noFill/>
                </a:ln>
                <a:solidFill>
                  <a:prstClr val="black"/>
                </a:solidFill>
                <a:effectLst/>
                <a:uLnTx/>
                <a:uFillTx/>
                <a:cs typeface="+mn-ea"/>
                <a:sym typeface="+mn-lt"/>
              </a:rPr>
              <a:t>是一篇非常优秀的</a:t>
            </a:r>
            <a:r>
              <a:rPr kumimoji="1" lang="zh-CN" altLang="en-US" sz="2400" b="1" i="0" u="none" strike="noStrike" kern="1200" cap="none" spc="0" normalizeH="0" baseline="0" noProof="0" dirty="0">
                <a:ln>
                  <a:noFill/>
                </a:ln>
                <a:solidFill>
                  <a:srgbClr val="C00000"/>
                </a:solidFill>
                <a:effectLst/>
                <a:uLnTx/>
                <a:uFillTx/>
                <a:cs typeface="+mn-ea"/>
                <a:sym typeface="+mn-lt"/>
              </a:rPr>
              <a:t>写景抒情散文</a:t>
            </a:r>
            <a:r>
              <a:rPr kumimoji="1" lang="zh-CN" altLang="en-US" sz="2400" b="1" i="0" u="none" strike="noStrike" kern="1200" cap="none" spc="0" normalizeH="0" baseline="0" noProof="0" dirty="0">
                <a:ln>
                  <a:noFill/>
                </a:ln>
                <a:solidFill>
                  <a:prstClr val="black"/>
                </a:solidFill>
                <a:effectLst/>
                <a:uLnTx/>
                <a:uFillTx/>
                <a:cs typeface="+mn-ea"/>
                <a:sym typeface="+mn-lt"/>
              </a:rPr>
              <a:t>。文章按</a:t>
            </a:r>
            <a:r>
              <a:rPr kumimoji="1" lang="zh-CN" altLang="en-US" sz="2400" b="1" i="0" u="none" strike="noStrike" kern="1200" cap="none" spc="0" normalizeH="0" baseline="0" noProof="0" dirty="0">
                <a:ln>
                  <a:noFill/>
                </a:ln>
                <a:solidFill>
                  <a:srgbClr val="C00000"/>
                </a:solidFill>
                <a:effectLst/>
                <a:uLnTx/>
                <a:uFillTx/>
                <a:cs typeface="+mn-ea"/>
                <a:sym typeface="+mn-lt"/>
              </a:rPr>
              <a:t>日出前、日出时、日出后的顺序</a:t>
            </a:r>
            <a:r>
              <a:rPr kumimoji="1" lang="zh-CN" altLang="en-US" sz="2400" b="1" i="0" u="none" strike="noStrike" kern="1200" cap="none" spc="0" normalizeH="0" baseline="0" noProof="0" dirty="0">
                <a:ln>
                  <a:noFill/>
                </a:ln>
                <a:solidFill>
                  <a:prstClr val="black"/>
                </a:solidFill>
                <a:effectLst/>
                <a:uLnTx/>
                <a:uFillTx/>
                <a:cs typeface="+mn-ea"/>
                <a:sym typeface="+mn-lt"/>
              </a:rPr>
              <a:t>重点描绘了晴朗天气和有云时海上日出的几种不同景象，展现了日出这一伟大奇观。文章的语言文字优美、易懂。</a:t>
            </a:r>
            <a:endParaRPr kumimoji="1" lang="zh-CN" altLang="en-US" sz="2800" b="1" i="0" u="none" strike="noStrike" kern="1200" cap="none" spc="0" normalizeH="0" baseline="0" noProof="0" dirty="0">
              <a:ln>
                <a:noFill/>
              </a:ln>
              <a:solidFill>
                <a:prstClr val="black"/>
              </a:solidFill>
              <a:effectLst/>
              <a:uLnTx/>
              <a:uFillTx/>
              <a:cs typeface="+mn-ea"/>
              <a:sym typeface="+mn-lt"/>
            </a:endParaRPr>
          </a:p>
        </p:txBody>
      </p:sp>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66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课堂小结</a:t>
            </a:r>
          </a:p>
        </p:txBody>
      </p:sp>
      <p:sp>
        <p:nvSpPr>
          <p:cNvPr id="6" name="TextBox 44"/>
          <p:cNvSpPr txBox="1"/>
          <p:nvPr/>
        </p:nvSpPr>
        <p:spPr>
          <a:xfrm>
            <a:off x="769939" y="1358900"/>
            <a:ext cx="7116762" cy="4928465"/>
          </a:xfrm>
          <a:prstGeom prst="rect">
            <a:avLst/>
          </a:prstGeom>
          <a:noFill/>
        </p:spPr>
        <p:txBody>
          <a:bodyPr wrap="square">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抒情散文是注重</a:t>
            </a:r>
            <a:r>
              <a:rPr kumimoji="0" lang="zh-CN" altLang="en-US" sz="2000" i="0" u="none" strike="noStrike" kern="1200" cap="none" spc="0" normalizeH="0" baseline="0" noProof="0" dirty="0">
                <a:ln>
                  <a:noFill/>
                </a:ln>
                <a:solidFill>
                  <a:srgbClr val="C00000"/>
                </a:solidFill>
                <a:effectLst/>
                <a:uLnTx/>
                <a:uFillTx/>
                <a:cs typeface="+mn-ea"/>
                <a:sym typeface="+mn-lt"/>
              </a:rPr>
              <a:t>表现作者的思想感受</a:t>
            </a:r>
            <a:r>
              <a:rPr kumimoji="0" lang="zh-CN" altLang="en-US"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srgbClr val="C00000"/>
                </a:solidFill>
                <a:effectLst/>
                <a:uLnTx/>
                <a:uFillTx/>
                <a:cs typeface="+mn-ea"/>
                <a:sym typeface="+mn-lt"/>
              </a:rPr>
              <a:t>抒发作者的感情</a:t>
            </a:r>
            <a:r>
              <a:rPr kumimoji="0" lang="zh-CN" altLang="en-US" sz="2000" i="0" u="none" strike="noStrike" kern="1200" cap="none" spc="0" normalizeH="0" baseline="0" noProof="0" dirty="0">
                <a:ln>
                  <a:noFill/>
                </a:ln>
                <a:solidFill>
                  <a:prstClr val="black"/>
                </a:solidFill>
                <a:effectLst/>
                <a:uLnTx/>
                <a:uFillTx/>
                <a:cs typeface="+mn-ea"/>
                <a:sym typeface="+mn-lt"/>
              </a:rPr>
              <a:t>的散文。它虽然也有对具体事物的记叙和描绘，但通常没有贯穿全篇的情节。它或</a:t>
            </a:r>
            <a:r>
              <a:rPr kumimoji="0" lang="zh-CN" altLang="en-US" sz="2000" i="0" u="none" strike="noStrike" kern="1200" cap="none" spc="0" normalizeH="0" baseline="0" noProof="0" dirty="0">
                <a:ln>
                  <a:noFill/>
                </a:ln>
                <a:solidFill>
                  <a:srgbClr val="C00000"/>
                </a:solidFill>
                <a:effectLst/>
                <a:uLnTx/>
                <a:uFillTx/>
                <a:cs typeface="+mn-ea"/>
                <a:sym typeface="+mn-lt"/>
              </a:rPr>
              <a:t>直抒胸臆</a:t>
            </a:r>
            <a:r>
              <a:rPr kumimoji="0" lang="zh-CN" altLang="en-US" sz="2000" i="0" u="none" strike="noStrike" kern="1200" cap="none" spc="0" normalizeH="0" baseline="0" noProof="0" dirty="0">
                <a:ln>
                  <a:noFill/>
                </a:ln>
                <a:solidFill>
                  <a:prstClr val="black"/>
                </a:solidFill>
                <a:effectLst/>
                <a:uLnTx/>
                <a:uFillTx/>
                <a:cs typeface="+mn-ea"/>
                <a:sym typeface="+mn-lt"/>
              </a:rPr>
              <a:t>、或</a:t>
            </a:r>
            <a:r>
              <a:rPr kumimoji="0" lang="zh-CN" altLang="en-US" sz="2000" i="0" u="none" strike="noStrike" kern="1200" cap="none" spc="0" normalizeH="0" baseline="0" noProof="0" dirty="0">
                <a:ln>
                  <a:noFill/>
                </a:ln>
                <a:solidFill>
                  <a:srgbClr val="C00000"/>
                </a:solidFill>
                <a:effectLst/>
                <a:uLnTx/>
                <a:uFillTx/>
                <a:cs typeface="+mn-ea"/>
                <a:sym typeface="+mn-lt"/>
              </a:rPr>
              <a:t>触景生情</a:t>
            </a:r>
            <a:r>
              <a:rPr kumimoji="0" lang="zh-CN" altLang="en-US" sz="2000" i="0" u="none" strike="noStrike" kern="1200" cap="none" spc="0" normalizeH="0" baseline="0" noProof="0" dirty="0">
                <a:ln>
                  <a:noFill/>
                </a:ln>
                <a:solidFill>
                  <a:prstClr val="black"/>
                </a:solidFill>
                <a:effectLst/>
                <a:uLnTx/>
                <a:uFillTx/>
                <a:cs typeface="+mn-ea"/>
                <a:sym typeface="+mn-lt"/>
              </a:rPr>
              <a:t>，一般都洋溢着</a:t>
            </a:r>
            <a:r>
              <a:rPr kumimoji="0" lang="zh-CN" altLang="en-US" sz="2000" i="0" u="none" strike="noStrike" kern="1200" cap="none" spc="0" normalizeH="0" baseline="0" noProof="0" dirty="0">
                <a:ln>
                  <a:noFill/>
                </a:ln>
                <a:solidFill>
                  <a:srgbClr val="C00000"/>
                </a:solidFill>
                <a:effectLst/>
                <a:uLnTx/>
                <a:uFillTx/>
                <a:cs typeface="+mn-ea"/>
                <a:sym typeface="+mn-lt"/>
              </a:rPr>
              <a:t>浓烈的诗情画意</a:t>
            </a:r>
            <a:r>
              <a:rPr kumimoji="0" lang="zh-CN" altLang="en-US" sz="2000" i="0" u="none" strike="noStrike" kern="1200" cap="none" spc="0" normalizeH="0" baseline="0" noProof="0" dirty="0">
                <a:ln>
                  <a:noFill/>
                </a:ln>
                <a:solidFill>
                  <a:prstClr val="black"/>
                </a:solidFill>
                <a:effectLst/>
                <a:uLnTx/>
                <a:uFillTx/>
                <a:cs typeface="+mn-ea"/>
                <a:sym typeface="+mn-lt"/>
              </a:rPr>
              <a:t>。优秀的抒情散文</a:t>
            </a:r>
            <a:r>
              <a:rPr kumimoji="0" lang="zh-CN" altLang="en-US" sz="2000" i="0" u="none" strike="noStrike" kern="1200" cap="none" spc="0" normalizeH="0" baseline="0" noProof="0" dirty="0">
                <a:ln>
                  <a:noFill/>
                </a:ln>
                <a:solidFill>
                  <a:srgbClr val="C00000"/>
                </a:solidFill>
                <a:effectLst/>
                <a:uLnTx/>
                <a:uFillTx/>
                <a:cs typeface="+mn-ea"/>
                <a:sym typeface="+mn-lt"/>
              </a:rPr>
              <a:t>感情真挚、语言生动</a:t>
            </a:r>
            <a:r>
              <a:rPr kumimoji="0" lang="zh-CN" altLang="en-US" sz="2000" i="0" u="none" strike="noStrike" kern="1200" cap="none" spc="0" normalizeH="0" baseline="0" noProof="0" dirty="0">
                <a:ln>
                  <a:noFill/>
                </a:ln>
                <a:solidFill>
                  <a:prstClr val="black"/>
                </a:solidFill>
                <a:effectLst/>
                <a:uLnTx/>
                <a:uFillTx/>
                <a:cs typeface="+mn-ea"/>
                <a:sym typeface="+mn-lt"/>
              </a:rPr>
              <a:t>，作者常常运用象征和比拟的手法，将</a:t>
            </a:r>
            <a:r>
              <a:rPr kumimoji="0" lang="zh-CN" altLang="en-US" sz="2000" i="0" u="none" strike="noStrike" kern="1200" cap="none" spc="0" normalizeH="0" baseline="0" noProof="0" dirty="0">
                <a:ln>
                  <a:noFill/>
                </a:ln>
                <a:solidFill>
                  <a:srgbClr val="C00000"/>
                </a:solidFill>
                <a:effectLst/>
                <a:uLnTx/>
                <a:uFillTx/>
                <a:cs typeface="+mn-ea"/>
                <a:sym typeface="+mn-lt"/>
              </a:rPr>
              <a:t>思想寓于形象之中</a:t>
            </a:r>
            <a:r>
              <a:rPr kumimoji="0" lang="zh-CN" altLang="en-US" sz="2000" i="0" u="none" strike="noStrike" kern="1200" cap="none" spc="0" normalizeH="0" baseline="0" noProof="0" dirty="0">
                <a:ln>
                  <a:noFill/>
                </a:ln>
                <a:solidFill>
                  <a:prstClr val="black"/>
                </a:solidFill>
                <a:effectLst/>
                <a:uLnTx/>
                <a:uFillTx/>
                <a:cs typeface="+mn-ea"/>
                <a:sym typeface="+mn-lt"/>
              </a:rPr>
              <a:t>，因而具有强烈的艺术感染力。它在反映生活的方法上与诗近似，但又不象诗那样讲究节奏和声韵，茅盾的</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白杨礼赞</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和魏巍的</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依依惜别的深情</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是我国当代抒情散文中的优秀作品。</a:t>
            </a:r>
            <a:endParaRPr kumimoji="0" lang="en-US" altLang="zh-CN" i="0" u="none" strike="noStrike" kern="1200" cap="none" spc="0" normalizeH="0" baseline="0" noProof="0" dirty="0">
              <a:ln>
                <a:noFill/>
              </a:ln>
              <a:solidFill>
                <a:prstClr val="black"/>
              </a:solidFill>
              <a:effectLst/>
              <a:uLnTx/>
              <a:uFillTx/>
              <a:cs typeface="+mn-ea"/>
              <a:sym typeface="+mn-lt"/>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566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课堂小结</a:t>
            </a:r>
          </a:p>
        </p:txBody>
      </p:sp>
      <p:sp>
        <p:nvSpPr>
          <p:cNvPr id="5" name="TextBox 76"/>
          <p:cNvSpPr txBox="1">
            <a:spLocks noChangeArrowheads="1"/>
          </p:cNvSpPr>
          <p:nvPr/>
        </p:nvSpPr>
        <p:spPr bwMode="auto">
          <a:xfrm>
            <a:off x="803275" y="1474483"/>
            <a:ext cx="1531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rgbClr val="4697B8"/>
                </a:solidFill>
                <a:effectLst/>
                <a:uLnTx/>
                <a:uFillTx/>
                <a:latin typeface="+mn-lt"/>
                <a:ea typeface="+mn-ea"/>
                <a:cs typeface="+mn-ea"/>
                <a:sym typeface="+mn-lt"/>
              </a:rPr>
              <a:t>板书设计</a:t>
            </a:r>
          </a:p>
        </p:txBody>
      </p:sp>
      <p:grpSp>
        <p:nvGrpSpPr>
          <p:cNvPr id="7" name="组合 54"/>
          <p:cNvGrpSpPr/>
          <p:nvPr/>
        </p:nvGrpSpPr>
        <p:grpSpPr bwMode="auto">
          <a:xfrm>
            <a:off x="2419350" y="2327275"/>
            <a:ext cx="8299450" cy="2902685"/>
            <a:chOff x="3141980" y="2371302"/>
            <a:chExt cx="7909936" cy="2903241"/>
          </a:xfrm>
        </p:grpSpPr>
        <p:sp>
          <p:nvSpPr>
            <p:cNvPr id="8" name="左大括号 7"/>
            <p:cNvSpPr/>
            <p:nvPr/>
          </p:nvSpPr>
          <p:spPr>
            <a:xfrm>
              <a:off x="3141980" y="2450692"/>
              <a:ext cx="506854" cy="2645281"/>
            </a:xfrm>
            <a:prstGeom prst="leftBrace">
              <a:avLst>
                <a:gd name="adj1" fmla="val 106166"/>
                <a:gd name="adj2" fmla="val 50000"/>
              </a:avLst>
            </a:prstGeom>
            <a:ln w="38100">
              <a:solidFill>
                <a:schemeClr val="tx1"/>
              </a:solidFill>
            </a:ln>
          </p:spPr>
          <p:style>
            <a:lnRef idx="1">
              <a:schemeClr val="dk1"/>
            </a:lnRef>
            <a:fillRef idx="0">
              <a:schemeClr val="dk1"/>
            </a:fillRef>
            <a:effectRef idx="0">
              <a:schemeClr val="dk1"/>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9" name="文本框 9"/>
            <p:cNvSpPr txBox="1"/>
            <p:nvPr/>
          </p:nvSpPr>
          <p:spPr>
            <a:xfrm>
              <a:off x="4034647" y="2390356"/>
              <a:ext cx="4076396" cy="461753"/>
            </a:xfrm>
            <a:prstGeom prst="rect">
              <a:avLst/>
            </a:prstGeom>
            <a:solidFill>
              <a:schemeClr val="accent1">
                <a:lumMod val="40000"/>
                <a:lumOff val="60000"/>
              </a:schemeClr>
            </a:solidFill>
            <a:ln>
              <a:solidFill>
                <a:srgbClr val="0B0BAD"/>
              </a:solidFill>
            </a:ln>
          </p:spPr>
          <p:style>
            <a:lnRef idx="3">
              <a:schemeClr val="lt1"/>
            </a:lnRef>
            <a:fillRef idx="1">
              <a:schemeClr val="accent1"/>
            </a:fillRef>
            <a:effectRef idx="1">
              <a:schemeClr val="accent1"/>
            </a:effectRef>
            <a:fontRef idx="minor">
              <a:schemeClr val="lt1"/>
            </a:fontRef>
          </p:style>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日出前：颜色变化 浅蓝→红色</a:t>
              </a:r>
            </a:p>
          </p:txBody>
        </p:sp>
        <p:sp>
          <p:nvSpPr>
            <p:cNvPr id="10" name="文本框 10"/>
            <p:cNvSpPr txBox="1"/>
            <p:nvPr/>
          </p:nvSpPr>
          <p:spPr>
            <a:xfrm>
              <a:off x="4034647" y="3460536"/>
              <a:ext cx="3695981" cy="461753"/>
            </a:xfrm>
            <a:prstGeom prst="rect">
              <a:avLst/>
            </a:prstGeom>
            <a:solidFill>
              <a:schemeClr val="accent1">
                <a:lumMod val="40000"/>
                <a:lumOff val="60000"/>
              </a:schemeClr>
            </a:solidFill>
            <a:ln>
              <a:solidFill>
                <a:srgbClr val="0B0BAD"/>
              </a:solidFill>
            </a:ln>
          </p:spPr>
          <p:style>
            <a:lnRef idx="3">
              <a:schemeClr val="lt1"/>
            </a:lnRef>
            <a:fillRef idx="1">
              <a:schemeClr val="accent1"/>
            </a:fillRef>
            <a:effectRef idx="1">
              <a:schemeClr val="accent1"/>
            </a:effectRef>
            <a:fontRef idx="minor">
              <a:schemeClr val="lt1"/>
            </a:fontRef>
          </p:style>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日出时：上升→冲破→跳出</a:t>
              </a:r>
            </a:p>
          </p:txBody>
        </p:sp>
        <p:sp>
          <p:nvSpPr>
            <p:cNvPr id="11" name="文本框 1"/>
            <p:cNvSpPr txBox="1"/>
            <p:nvPr/>
          </p:nvSpPr>
          <p:spPr>
            <a:xfrm>
              <a:off x="4034647" y="4443387"/>
              <a:ext cx="3741814" cy="831156"/>
            </a:xfrm>
            <a:prstGeom prst="rect">
              <a:avLst/>
            </a:prstGeom>
            <a:solidFill>
              <a:schemeClr val="accent1">
                <a:lumMod val="40000"/>
                <a:lumOff val="60000"/>
              </a:schemeClr>
            </a:solidFill>
            <a:ln>
              <a:solidFill>
                <a:srgbClr val="0B0BAD"/>
              </a:solidFill>
            </a:ln>
          </p:spPr>
          <p:style>
            <a:lnRef idx="3">
              <a:schemeClr val="lt1"/>
            </a:lnRef>
            <a:fillRef idx="1">
              <a:schemeClr val="accent1"/>
            </a:fillRef>
            <a:effectRef idx="1">
              <a:schemeClr val="accent1"/>
            </a:effectRef>
            <a:fontRef idx="minor">
              <a:schemeClr val="lt1"/>
            </a:fontRef>
          </p:style>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prstClr val="black"/>
                  </a:solidFill>
                  <a:effectLst/>
                  <a:uLnTx/>
                  <a:uFillTx/>
                  <a:cs typeface="+mn-ea"/>
                  <a:sym typeface="+mn-lt"/>
                </a:rPr>
                <a:t>日出后：薄云（直射水面）</a:t>
              </a:r>
              <a:endParaRPr kumimoji="0" lang="en-US" altLang="zh-CN" sz="24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black"/>
                  </a:solidFill>
                  <a:effectLst/>
                  <a:uLnTx/>
                  <a:uFillTx/>
                  <a:cs typeface="+mn-ea"/>
                  <a:sym typeface="+mn-lt"/>
                </a:rPr>
                <a:t>              </a:t>
              </a:r>
              <a:r>
                <a:rPr kumimoji="0" lang="zh-CN" altLang="en-US" sz="2400" b="0" i="0" u="none" strike="noStrike" kern="1200" cap="none" spc="0" normalizeH="0" baseline="0" noProof="0" dirty="0">
                  <a:ln>
                    <a:noFill/>
                  </a:ln>
                  <a:solidFill>
                    <a:prstClr val="black"/>
                  </a:solidFill>
                  <a:effectLst/>
                  <a:uLnTx/>
                  <a:uFillTx/>
                  <a:cs typeface="+mn-ea"/>
                  <a:sym typeface="+mn-lt"/>
                </a:rPr>
                <a:t>厚云（镶上金边）</a:t>
              </a:r>
            </a:p>
          </p:txBody>
        </p:sp>
        <p:sp>
          <p:nvSpPr>
            <p:cNvPr id="12" name="文本框 3"/>
            <p:cNvSpPr txBox="1"/>
            <p:nvPr/>
          </p:nvSpPr>
          <p:spPr>
            <a:xfrm>
              <a:off x="9024503" y="3273175"/>
              <a:ext cx="2027413" cy="1309939"/>
            </a:xfrm>
            <a:prstGeom prst="rect">
              <a:avLst/>
            </a:prstGeom>
            <a:solidFill>
              <a:schemeClr val="accent1">
                <a:lumMod val="40000"/>
                <a:lumOff val="60000"/>
              </a:schemeClr>
            </a:solidFill>
            <a:ln w="12700">
              <a:solidFill>
                <a:schemeClr val="tx1"/>
              </a:solidFill>
            </a:ln>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prstClr val="black"/>
                  </a:solidFill>
                  <a:effectLst/>
                  <a:uLnTx/>
                  <a:uFillTx/>
                  <a:cs typeface="+mn-ea"/>
                  <a:sym typeface="+mn-lt"/>
                </a:rPr>
                <a:t>这不是很伟大的奇观吗？</a:t>
              </a:r>
            </a:p>
          </p:txBody>
        </p:sp>
        <p:sp>
          <p:nvSpPr>
            <p:cNvPr id="13" name="右大括号 12"/>
            <p:cNvSpPr/>
            <p:nvPr/>
          </p:nvSpPr>
          <p:spPr>
            <a:xfrm>
              <a:off x="8552449" y="2371302"/>
              <a:ext cx="341937" cy="2865987"/>
            </a:xfrm>
            <a:prstGeom prst="rightBrace">
              <a:avLst>
                <a:gd name="adj1" fmla="val 104361"/>
                <a:gd name="adj2" fmla="val 50624"/>
              </a:avLst>
            </a:prstGeom>
            <a:ln>
              <a:solidFill>
                <a:schemeClr val="tx1"/>
              </a:solidFill>
            </a:ln>
          </p:spPr>
          <p:style>
            <a:lnRef idx="3">
              <a:schemeClr val="accent5"/>
            </a:lnRef>
            <a:fillRef idx="0">
              <a:schemeClr val="accent5"/>
            </a:fillRef>
            <a:effectRef idx="2">
              <a:schemeClr val="accent5"/>
            </a:effectRef>
            <a:fontRef idx="minor">
              <a:schemeClr val="tx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grpSp>
      <p:sp>
        <p:nvSpPr>
          <p:cNvPr id="14" name="TextBox 68"/>
          <p:cNvSpPr txBox="1"/>
          <p:nvPr/>
        </p:nvSpPr>
        <p:spPr>
          <a:xfrm>
            <a:off x="1606550" y="2741613"/>
            <a:ext cx="603250" cy="2062162"/>
          </a:xfrm>
          <a:prstGeom prst="rect">
            <a:avLst/>
          </a:prstGeom>
          <a:solidFill>
            <a:schemeClr val="accent1">
              <a:lumMod val="40000"/>
              <a:lumOff val="60000"/>
            </a:schemeClr>
          </a:solid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solidFill>
                <a:effectLst/>
                <a:uLnTx/>
                <a:uFillTx/>
                <a:cs typeface="+mn-ea"/>
                <a:sym typeface="+mn-lt"/>
              </a:rPr>
              <a:t>海上日出</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课堂练习</a:t>
            </a:r>
          </a:p>
        </p:txBody>
      </p:sp>
      <p:sp>
        <p:nvSpPr>
          <p:cNvPr id="15" name="TextBox 35"/>
          <p:cNvSpPr txBox="1">
            <a:spLocks noChangeArrowheads="1"/>
          </p:cNvSpPr>
          <p:nvPr/>
        </p:nvSpPr>
        <p:spPr bwMode="auto">
          <a:xfrm>
            <a:off x="762000" y="1368425"/>
            <a:ext cx="3521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一、看拼音写词语 </a:t>
            </a:r>
          </a:p>
        </p:txBody>
      </p:sp>
      <p:grpSp>
        <p:nvGrpSpPr>
          <p:cNvPr id="16" name="组合 94"/>
          <p:cNvGrpSpPr/>
          <p:nvPr/>
        </p:nvGrpSpPr>
        <p:grpSpPr bwMode="auto">
          <a:xfrm>
            <a:off x="2049463" y="2005011"/>
            <a:ext cx="6360582" cy="495778"/>
            <a:chOff x="2201662" y="2691412"/>
            <a:chExt cx="6360113" cy="494591"/>
          </a:xfrm>
        </p:grpSpPr>
        <p:sp>
          <p:nvSpPr>
            <p:cNvPr id="17" name="TextBox 48"/>
            <p:cNvSpPr txBox="1">
              <a:spLocks noChangeArrowheads="1"/>
            </p:cNvSpPr>
            <p:nvPr/>
          </p:nvSpPr>
          <p:spPr bwMode="auto">
            <a:xfrm>
              <a:off x="2201662" y="2725444"/>
              <a:ext cx="1498847" cy="460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chà</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nà</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8" name="TextBox 49"/>
            <p:cNvSpPr txBox="1">
              <a:spLocks noChangeArrowheads="1"/>
            </p:cNvSpPr>
            <p:nvPr/>
          </p:nvSpPr>
          <p:spPr bwMode="auto">
            <a:xfrm>
              <a:off x="4483223" y="2691412"/>
              <a:ext cx="1672913" cy="460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fàn</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wén</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9" name="TextBox 50"/>
            <p:cNvSpPr txBox="1">
              <a:spLocks noChangeArrowheads="1"/>
            </p:cNvSpPr>
            <p:nvPr/>
          </p:nvSpPr>
          <p:spPr bwMode="auto">
            <a:xfrm>
              <a:off x="6745275" y="2725444"/>
              <a:ext cx="1816500" cy="460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xiāng</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qiàn</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grpSp>
      <p:grpSp>
        <p:nvGrpSpPr>
          <p:cNvPr id="20" name="组合 95"/>
          <p:cNvGrpSpPr/>
          <p:nvPr/>
        </p:nvGrpSpPr>
        <p:grpSpPr bwMode="auto">
          <a:xfrm>
            <a:off x="1674813" y="3362330"/>
            <a:ext cx="6862762" cy="570371"/>
            <a:chOff x="1826432" y="4048218"/>
            <a:chExt cx="6863652" cy="570900"/>
          </a:xfrm>
        </p:grpSpPr>
        <p:sp>
          <p:nvSpPr>
            <p:cNvPr id="21" name="TextBox 51"/>
            <p:cNvSpPr txBox="1">
              <a:spLocks noChangeArrowheads="1"/>
            </p:cNvSpPr>
            <p:nvPr/>
          </p:nvSpPr>
          <p:spPr bwMode="auto">
            <a:xfrm>
              <a:off x="1826432" y="4157024"/>
              <a:ext cx="2269434" cy="462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guāng</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máng</a:t>
              </a:r>
              <a:r>
                <a:rPr kumimoji="0" lang="en-US" altLang="zh-CN" sz="2400" b="0"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22" name="TextBox 63"/>
            <p:cNvSpPr txBox="1">
              <a:spLocks noChangeArrowheads="1"/>
            </p:cNvSpPr>
            <p:nvPr/>
          </p:nvSpPr>
          <p:spPr bwMode="auto">
            <a:xfrm>
              <a:off x="4447712" y="4101483"/>
              <a:ext cx="16867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prstClr val="black"/>
                  </a:solidFill>
                  <a:effectLst/>
                  <a:uLnTx/>
                  <a:uFillTx/>
                  <a:latin typeface="+mn-lt"/>
                  <a:ea typeface="+mn-ea"/>
                  <a:cs typeface="+mn-ea"/>
                  <a:sym typeface="+mn-lt"/>
                </a:rPr>
                <a:t>  fēn   biàn </a:t>
              </a: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23" name="TextBox 78"/>
            <p:cNvSpPr txBox="1">
              <a:spLocks noChangeArrowheads="1"/>
            </p:cNvSpPr>
            <p:nvPr/>
          </p:nvSpPr>
          <p:spPr bwMode="auto">
            <a:xfrm>
              <a:off x="6986726" y="4048218"/>
              <a:ext cx="170335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prstClr val="black"/>
                  </a:solidFill>
                  <a:effectLst/>
                  <a:uLnTx/>
                  <a:uFillTx/>
                  <a:latin typeface="+mn-lt"/>
                  <a:ea typeface="+mn-ea"/>
                  <a:cs typeface="+mn-ea"/>
                  <a:sym typeface="+mn-lt"/>
                </a:rPr>
                <a:t>máng    lù </a:t>
              </a: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grpSp>
      <p:grpSp>
        <p:nvGrpSpPr>
          <p:cNvPr id="24" name="组合 80"/>
          <p:cNvGrpSpPr/>
          <p:nvPr/>
        </p:nvGrpSpPr>
        <p:grpSpPr bwMode="auto">
          <a:xfrm>
            <a:off x="1674813" y="2628901"/>
            <a:ext cx="6715409" cy="617803"/>
            <a:chOff x="1800294" y="3474802"/>
            <a:chExt cx="6715795" cy="618083"/>
          </a:xfrm>
        </p:grpSpPr>
        <p:sp>
          <p:nvSpPr>
            <p:cNvPr id="25" name="TextBox 82"/>
            <p:cNvSpPr txBox="1">
              <a:spLocks noChangeArrowheads="1"/>
            </p:cNvSpPr>
            <p:nvPr/>
          </p:nvSpPr>
          <p:spPr bwMode="auto">
            <a:xfrm>
              <a:off x="1800294" y="3507845"/>
              <a:ext cx="1992968" cy="58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刹  那</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26" name="TextBox 83"/>
            <p:cNvSpPr txBox="1">
              <a:spLocks noChangeArrowheads="1"/>
            </p:cNvSpPr>
            <p:nvPr/>
          </p:nvSpPr>
          <p:spPr bwMode="auto">
            <a:xfrm>
              <a:off x="4136990" y="3481163"/>
              <a:ext cx="1992968" cy="58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范  文</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27" name="TextBox 84"/>
            <p:cNvSpPr txBox="1">
              <a:spLocks noChangeArrowheads="1"/>
            </p:cNvSpPr>
            <p:nvPr/>
          </p:nvSpPr>
          <p:spPr bwMode="auto">
            <a:xfrm>
              <a:off x="6523121" y="3483679"/>
              <a:ext cx="1992968" cy="58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镶  嵌</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28" name="矩形 86"/>
            <p:cNvSpPr>
              <a:spLocks noChangeArrowheads="1"/>
            </p:cNvSpPr>
            <p:nvPr/>
          </p:nvSpPr>
          <p:spPr bwMode="auto">
            <a:xfrm>
              <a:off x="7435814" y="3474802"/>
              <a:ext cx="383460" cy="523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F0000"/>
                  </a:solidFill>
                  <a:effectLst/>
                  <a:uLnTx/>
                  <a:uFillTx/>
                  <a:latin typeface="+mn-lt"/>
                  <a:ea typeface="+mn-ea"/>
                  <a:cs typeface="+mn-ea"/>
                  <a:sym typeface="+mn-lt"/>
                </a:rPr>
                <a:t>  </a:t>
              </a:r>
              <a:endParaRPr kumimoji="0" lang="zh-CN" altLang="en-US" sz="1800" b="0" i="0" u="none" strike="noStrike" kern="1200" cap="none" spc="0" normalizeH="0" baseline="0" noProof="0">
                <a:ln>
                  <a:noFill/>
                </a:ln>
                <a:solidFill>
                  <a:prstClr val="black"/>
                </a:solidFill>
                <a:effectLst/>
                <a:uLnTx/>
                <a:uFillTx/>
                <a:latin typeface="+mn-lt"/>
                <a:ea typeface="+mn-ea"/>
                <a:cs typeface="+mn-ea"/>
                <a:sym typeface="+mn-lt"/>
              </a:endParaRPr>
            </a:p>
          </p:txBody>
        </p:sp>
      </p:grpSp>
      <p:grpSp>
        <p:nvGrpSpPr>
          <p:cNvPr id="29" name="组合 87"/>
          <p:cNvGrpSpPr/>
          <p:nvPr/>
        </p:nvGrpSpPr>
        <p:grpSpPr bwMode="auto">
          <a:xfrm>
            <a:off x="1693863" y="4103688"/>
            <a:ext cx="6866251" cy="644459"/>
            <a:chOff x="1800294" y="3448168"/>
            <a:chExt cx="6866744" cy="644386"/>
          </a:xfrm>
        </p:grpSpPr>
        <p:sp>
          <p:nvSpPr>
            <p:cNvPr id="30" name="TextBox 88"/>
            <p:cNvSpPr txBox="1">
              <a:spLocks noChangeArrowheads="1"/>
            </p:cNvSpPr>
            <p:nvPr/>
          </p:nvSpPr>
          <p:spPr bwMode="auto">
            <a:xfrm>
              <a:off x="1800294" y="3507845"/>
              <a:ext cx="1992996" cy="58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光  芒</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31" name="TextBox 91"/>
            <p:cNvSpPr txBox="1">
              <a:spLocks noChangeArrowheads="1"/>
            </p:cNvSpPr>
            <p:nvPr/>
          </p:nvSpPr>
          <p:spPr bwMode="auto">
            <a:xfrm>
              <a:off x="4190256" y="3481163"/>
              <a:ext cx="1992996" cy="58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分  辩</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32" name="TextBox 92"/>
            <p:cNvSpPr txBox="1">
              <a:spLocks noChangeArrowheads="1"/>
            </p:cNvSpPr>
            <p:nvPr/>
          </p:nvSpPr>
          <p:spPr bwMode="auto">
            <a:xfrm>
              <a:off x="6674042" y="3448168"/>
              <a:ext cx="1992996" cy="584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r>
                <a:rPr kumimoji="0" lang="zh-CN" altLang="en-US" sz="3200" b="1" i="0" u="none" strike="noStrike" kern="1200" cap="none" spc="0" normalizeH="0" baseline="0" noProof="0">
                  <a:ln>
                    <a:noFill/>
                  </a:ln>
                  <a:solidFill>
                    <a:srgbClr val="C00000"/>
                  </a:solidFill>
                  <a:effectLst/>
                  <a:uLnTx/>
                  <a:uFillTx/>
                  <a:latin typeface="+mn-lt"/>
                  <a:ea typeface="+mn-ea"/>
                  <a:cs typeface="+mn-ea"/>
                  <a:sym typeface="+mn-lt"/>
                </a:rPr>
                <a:t>忙  碌</a:t>
              </a:r>
              <a:r>
                <a:rPr kumimoji="0" lang="zh-CN" altLang="en-US" sz="2800" b="1" i="0" u="none" strike="noStrike" kern="1200" cap="none" spc="0" normalizeH="0" baseline="0" noProof="0">
                  <a:ln>
                    <a:noFill/>
                  </a:ln>
                  <a:solidFill>
                    <a:prstClr val="black"/>
                  </a:solidFill>
                  <a:effectLst/>
                  <a:uLnTx/>
                  <a:uFillTx/>
                  <a:latin typeface="+mn-lt"/>
                  <a:ea typeface="+mn-ea"/>
                  <a:cs typeface="+mn-ea"/>
                  <a:sym typeface="+mn-lt"/>
                </a:rPr>
                <a:t>）</a:t>
              </a:r>
            </a:p>
          </p:txBody>
        </p:sp>
        <p:sp>
          <p:nvSpPr>
            <p:cNvPr id="33" name="矩形 93"/>
            <p:cNvSpPr>
              <a:spLocks noChangeArrowheads="1"/>
            </p:cNvSpPr>
            <p:nvPr/>
          </p:nvSpPr>
          <p:spPr bwMode="auto">
            <a:xfrm>
              <a:off x="7435814" y="3474802"/>
              <a:ext cx="284072" cy="523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a:ln>
                    <a:noFill/>
                  </a:ln>
                  <a:solidFill>
                    <a:srgbClr val="FF0000"/>
                  </a:solidFill>
                  <a:effectLst/>
                  <a:uLnTx/>
                  <a:uFillTx/>
                  <a:latin typeface="+mn-lt"/>
                  <a:ea typeface="+mn-ea"/>
                  <a:cs typeface="+mn-ea"/>
                  <a:sym typeface="+mn-lt"/>
                </a:rPr>
                <a:t> </a:t>
              </a:r>
              <a:endParaRPr kumimoji="0" lang="zh-CN" altLang="en-US" sz="1800" b="0" i="0" u="none" strike="noStrike" kern="1200" cap="none" spc="0" normalizeH="0" baseline="0" noProof="0">
                <a:ln>
                  <a:noFill/>
                </a:ln>
                <a:solidFill>
                  <a:prstClr val="black"/>
                </a:solidFill>
                <a:effectLst/>
                <a:uLnTx/>
                <a:uFillTx/>
                <a:latin typeface="+mn-lt"/>
                <a:ea typeface="+mn-ea"/>
                <a:cs typeface="+mn-ea"/>
                <a:sym typeface="+mn-lt"/>
              </a:endParaRPr>
            </a:p>
          </p:txBody>
        </p:sp>
      </p:gr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721" y="4219662"/>
            <a:ext cx="1992854" cy="2638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additive="base">
                                        <p:cTn id="22" dur="500" fill="hold"/>
                                        <p:tgtEl>
                                          <p:spTgt spid="24"/>
                                        </p:tgtEl>
                                        <p:attrNameLst>
                                          <p:attrName>ppt_x</p:attrName>
                                        </p:attrNameLst>
                                      </p:cBhvr>
                                      <p:tavLst>
                                        <p:tav tm="0">
                                          <p:val>
                                            <p:strVal val="#ppt_x"/>
                                          </p:val>
                                        </p:tav>
                                        <p:tav tm="100000">
                                          <p:val>
                                            <p:strVal val="#ppt_x"/>
                                          </p:val>
                                        </p:tav>
                                      </p:tavLst>
                                    </p:anim>
                                    <p:anim calcmode="lin" valueType="num">
                                      <p:cBhvr additive="base">
                                        <p:cTn id="23"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additive="base">
                                        <p:cTn id="28" dur="500" fill="hold"/>
                                        <p:tgtEl>
                                          <p:spTgt spid="29"/>
                                        </p:tgtEl>
                                        <p:attrNameLst>
                                          <p:attrName>ppt_x</p:attrName>
                                        </p:attrNameLst>
                                      </p:cBhvr>
                                      <p:tavLst>
                                        <p:tav tm="0">
                                          <p:val>
                                            <p:strVal val="#ppt_x"/>
                                          </p:val>
                                        </p:tav>
                                        <p:tav tm="100000">
                                          <p:val>
                                            <p:strVal val="#ppt_x"/>
                                          </p:val>
                                        </p:tav>
                                      </p:tavLst>
                                    </p:anim>
                                    <p:anim calcmode="lin" valueType="num">
                                      <p:cBhvr additive="base">
                                        <p:cTn id="29"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课堂练习</a:t>
            </a:r>
          </a:p>
        </p:txBody>
      </p:sp>
      <p:sp>
        <p:nvSpPr>
          <p:cNvPr id="34" name="矩形 87"/>
          <p:cNvSpPr>
            <a:spLocks noChangeArrowheads="1"/>
          </p:cNvSpPr>
          <p:nvPr/>
        </p:nvSpPr>
        <p:spPr bwMode="auto">
          <a:xfrm>
            <a:off x="915988" y="1284288"/>
            <a:ext cx="2339102" cy="671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rPr>
              <a:t>二、词语辨析</a:t>
            </a:r>
          </a:p>
        </p:txBody>
      </p:sp>
      <p:sp>
        <p:nvSpPr>
          <p:cNvPr id="35" name="文本框 2"/>
          <p:cNvSpPr txBox="1">
            <a:spLocks noChangeArrowheads="1"/>
          </p:cNvSpPr>
          <p:nvPr/>
        </p:nvSpPr>
        <p:spPr bwMode="auto">
          <a:xfrm>
            <a:off x="915988" y="2105025"/>
            <a:ext cx="10058400" cy="4197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1.</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范围、领域</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在这块荒无人烟、不毛之地</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曾经产生过数次小（</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范围</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）的战斗。</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几乎在任何（</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领域</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成功更多是依靠精力和动力</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而不是智力。</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2.</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奇观、壮观</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海市蜃楼是世界上的一大（ </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奇观</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 ）。</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国庆大阅兵的（ </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壮观</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 ）场面让人印象深刻。</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3.</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争辩、分辨</a:t>
            </a:r>
            <a:endParaRPr kumimoji="0" lang="en-US" altLang="zh-CN" sz="28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他认识到自己有些理屈</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就不再（ </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争辩 </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）了。 </a:t>
            </a:r>
            <a:endPar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网络上的东西良莠不齐</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我们要学会（ </a:t>
            </a:r>
            <a:r>
              <a:rPr kumimoji="0" lang="zh-CN" altLang="en-US" sz="2000" b="1" i="0" u="none" strike="noStrike" kern="1200" cap="none" spc="0" normalizeH="0" baseline="0" noProof="0" dirty="0">
                <a:ln>
                  <a:noFill/>
                </a:ln>
                <a:solidFill>
                  <a:srgbClr val="FF0000"/>
                </a:solidFill>
                <a:effectLst/>
                <a:uLnTx/>
                <a:uFillTx/>
                <a:latin typeface="+mn-lt"/>
                <a:ea typeface="+mn-ea"/>
                <a:cs typeface="+mn-ea"/>
                <a:sym typeface="+mn-lt"/>
              </a:rPr>
              <a:t>分辨</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 ）</a:t>
            </a:r>
            <a:r>
              <a:rPr kumimoji="0" lang="en-US" altLang="zh-CN" sz="2000" b="1" i="0" u="none" strike="noStrike" kern="1200" cap="none" spc="0" normalizeH="0" baseline="0" noProof="0" dirty="0">
                <a:ln>
                  <a:noFill/>
                </a:ln>
                <a:solidFill>
                  <a:prstClr val="black"/>
                </a:solidFill>
                <a:effectLst/>
                <a:uLnTx/>
                <a:uFillTx/>
                <a:latin typeface="+mn-lt"/>
                <a:ea typeface="+mn-ea"/>
                <a:cs typeface="+mn-ea"/>
                <a:sym typeface="+mn-lt"/>
              </a:rPr>
              <a:t>,</a:t>
            </a:r>
            <a:r>
              <a:rPr kumimoji="0" lang="zh-CN" altLang="en-US" sz="2000" b="1" i="0" u="none" strike="noStrike" kern="1200" cap="none" spc="0" normalizeH="0" baseline="0" noProof="0" dirty="0">
                <a:ln>
                  <a:noFill/>
                </a:ln>
                <a:solidFill>
                  <a:prstClr val="black"/>
                </a:solidFill>
                <a:effectLst/>
                <a:uLnTx/>
                <a:uFillTx/>
                <a:latin typeface="+mn-lt"/>
                <a:ea typeface="+mn-ea"/>
                <a:cs typeface="+mn-ea"/>
                <a:sym typeface="+mn-lt"/>
              </a:rPr>
              <a:t>理性上网。</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721" y="4219662"/>
            <a:ext cx="1992854" cy="2638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5">
                                            <p:txEl>
                                              <p:pRg st="1" end="1"/>
                                            </p:txEl>
                                          </p:spTgt>
                                        </p:tgtEl>
                                        <p:attrNameLst>
                                          <p:attrName>style.visibility</p:attrName>
                                        </p:attrNameLst>
                                      </p:cBhvr>
                                      <p:to>
                                        <p:strVal val="visible"/>
                                      </p:to>
                                    </p:set>
                                    <p:animEffect transition="in" filter="wipe(down)">
                                      <p:cBhvr>
                                        <p:cTn id="7" dur="500"/>
                                        <p:tgtEl>
                                          <p:spTgt spid="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课堂练习</a:t>
            </a:r>
          </a:p>
        </p:txBody>
      </p:sp>
      <p:sp>
        <p:nvSpPr>
          <p:cNvPr id="5" name="矩形 20"/>
          <p:cNvSpPr>
            <a:spLocks noChangeArrowheads="1"/>
          </p:cNvSpPr>
          <p:nvPr/>
        </p:nvSpPr>
        <p:spPr bwMode="auto">
          <a:xfrm>
            <a:off x="812800" y="1593850"/>
            <a:ext cx="10061575" cy="551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rPr>
              <a:t>三、学习课文结尾所运用的反问句，将下列句子改写成反问句。</a:t>
            </a:r>
          </a:p>
        </p:txBody>
      </p:sp>
      <p:sp>
        <p:nvSpPr>
          <p:cNvPr id="6" name="矩形 20"/>
          <p:cNvSpPr/>
          <p:nvPr/>
        </p:nvSpPr>
        <p:spPr>
          <a:xfrm>
            <a:off x="1076325" y="2705100"/>
            <a:ext cx="8653463" cy="551561"/>
          </a:xfrm>
          <a:prstGeom prst="rect">
            <a:avLst/>
          </a:prstGeom>
          <a:noFill/>
          <a:ln w="9525">
            <a:noFill/>
          </a:ln>
        </p:spPr>
        <p:txBody>
          <a:bodyPr lIns="68580" tIns="34290" rIns="68580" bIns="34290">
            <a:spAutoFit/>
          </a:body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en-US" altLang="zh-CN" sz="2800" b="0" i="0" u="none" strike="noStrike" kern="1200" cap="none" spc="0" normalizeH="0" baseline="0" noProof="0" dirty="0">
                <a:ln>
                  <a:noFill/>
                </a:ln>
                <a:solidFill>
                  <a:srgbClr val="990000"/>
                </a:solidFill>
                <a:effectLst/>
                <a:uLnTx/>
                <a:uFillTx/>
                <a:cs typeface="+mn-ea"/>
                <a:sym typeface="+mn-lt"/>
              </a:rPr>
              <a:t>1.</a:t>
            </a:r>
            <a:r>
              <a:rPr kumimoji="0" lang="zh-CN" altLang="en-US" sz="2800" b="0" i="0" u="none" strike="noStrike" kern="1200" cap="none" spc="0" normalizeH="0" baseline="0" noProof="0" dirty="0">
                <a:ln>
                  <a:noFill/>
                </a:ln>
                <a:solidFill>
                  <a:srgbClr val="990000"/>
                </a:solidFill>
                <a:effectLst/>
                <a:uLnTx/>
                <a:uFillTx/>
                <a:cs typeface="+mn-ea"/>
                <a:sym typeface="+mn-lt"/>
              </a:rPr>
              <a:t>大海的浩瀚真是令人震撼啊！</a:t>
            </a:r>
            <a:endParaRPr kumimoji="0" lang="en-US" altLang="zh-CN" sz="2800" b="0" i="0" u="none" strike="noStrike" kern="1200" cap="none" spc="0" normalizeH="0" baseline="0" noProof="0" dirty="0">
              <a:ln>
                <a:noFill/>
              </a:ln>
              <a:solidFill>
                <a:srgbClr val="990000"/>
              </a:solidFill>
              <a:effectLst/>
              <a:uLnTx/>
              <a:uFillTx/>
              <a:cs typeface="+mn-ea"/>
              <a:sym typeface="+mn-lt"/>
            </a:endParaRPr>
          </a:p>
        </p:txBody>
      </p:sp>
      <p:sp>
        <p:nvSpPr>
          <p:cNvPr id="7" name="矩形 20"/>
          <p:cNvSpPr/>
          <p:nvPr/>
        </p:nvSpPr>
        <p:spPr>
          <a:xfrm>
            <a:off x="1173163" y="4436809"/>
            <a:ext cx="8653462" cy="551561"/>
          </a:xfrm>
          <a:prstGeom prst="rect">
            <a:avLst/>
          </a:prstGeom>
          <a:noFill/>
          <a:ln w="9525">
            <a:noFill/>
          </a:ln>
        </p:spPr>
        <p:txBody>
          <a:bodyPr lIns="68580" tIns="34290" rIns="68580" bIns="34290">
            <a:spAutoFit/>
          </a:bodyPr>
          <a:lstStyle/>
          <a:p>
            <a:pPr marL="0" marR="0" lvl="0" indent="0" algn="l" defTabSz="914400" rtl="0" eaLnBrk="1" fontAlgn="auto" latinLnBrk="0" hangingPunct="1">
              <a:lnSpc>
                <a:spcPct val="120000"/>
              </a:lnSpc>
              <a:spcBef>
                <a:spcPts val="0"/>
              </a:spcBef>
              <a:spcAft>
                <a:spcPts val="0"/>
              </a:spcAft>
              <a:buClrTx/>
              <a:buSzTx/>
              <a:buFont typeface="Arial" panose="020B0604020202020204" pitchFamily="34" charset="0"/>
              <a:buNone/>
              <a:defRPr/>
            </a:pPr>
            <a:r>
              <a:rPr kumimoji="0" lang="en-US" altLang="zh-CN" sz="2800" b="0" i="0" u="none" strike="noStrike" kern="1200" cap="none" spc="0" normalizeH="0" baseline="0" noProof="0" dirty="0">
                <a:ln>
                  <a:noFill/>
                </a:ln>
                <a:solidFill>
                  <a:srgbClr val="990000"/>
                </a:solidFill>
                <a:effectLst/>
                <a:uLnTx/>
                <a:uFillTx/>
                <a:cs typeface="+mn-ea"/>
                <a:sym typeface="+mn-lt"/>
              </a:rPr>
              <a:t>2.</a:t>
            </a:r>
            <a:r>
              <a:rPr kumimoji="0" lang="zh-CN" altLang="en-US" sz="2800" b="0" i="0" u="none" strike="noStrike" kern="1200" cap="none" spc="0" normalizeH="0" baseline="0" noProof="0" dirty="0">
                <a:ln>
                  <a:noFill/>
                </a:ln>
                <a:solidFill>
                  <a:srgbClr val="990000"/>
                </a:solidFill>
                <a:effectLst/>
                <a:uLnTx/>
                <a:uFillTx/>
                <a:cs typeface="+mn-ea"/>
                <a:sym typeface="+mn-lt"/>
              </a:rPr>
              <a:t>我们应该学习他的精神。</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721" y="4219662"/>
            <a:ext cx="1992854" cy="2638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0-#ppt_w/2"/>
                                          </p:val>
                                        </p:tav>
                                        <p:tav tm="100000">
                                          <p:val>
                                            <p:strVal val="#ppt_x"/>
                                          </p:val>
                                        </p:tav>
                                      </p:tavLst>
                                    </p:anim>
                                    <p:anim calcmode="lin" valueType="num">
                                      <p:cBhvr additive="base">
                                        <p:cTn id="14"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0" y="0"/>
            <a:ext cx="12192000" cy="6858000"/>
          </a:xfrm>
          <a:prstGeom prst="rect">
            <a:avLst/>
          </a:prstGeom>
        </p:spPr>
      </p:pic>
      <p:grpSp>
        <p:nvGrpSpPr>
          <p:cNvPr id="6" name="组合 5"/>
          <p:cNvGrpSpPr/>
          <p:nvPr/>
        </p:nvGrpSpPr>
        <p:grpSpPr>
          <a:xfrm>
            <a:off x="662795" y="1927904"/>
            <a:ext cx="5989932" cy="2225603"/>
            <a:chOff x="369758" y="2641768"/>
            <a:chExt cx="5130646" cy="2225603"/>
          </a:xfrm>
        </p:grpSpPr>
        <p:sp>
          <p:nvSpPr>
            <p:cNvPr id="7" name="文本框 6"/>
            <p:cNvSpPr txBox="1"/>
            <p:nvPr/>
          </p:nvSpPr>
          <p:spPr>
            <a:xfrm>
              <a:off x="369758" y="2641768"/>
              <a:ext cx="5130646" cy="1015663"/>
            </a:xfrm>
            <a:prstGeom prst="rect">
              <a:avLst/>
            </a:prstGeom>
            <a:noFill/>
          </p:spPr>
          <p:txBody>
            <a:bodyPr wrap="square" rtlCol="0">
              <a:spAutoFit/>
            </a:bodyPr>
            <a:lstStyle/>
            <a:p>
              <a:pPr lvl="0" algn="ctr">
                <a:defRPr/>
              </a:pPr>
              <a:r>
                <a:rPr kumimoji="0" lang="zh-CN" altLang="en-US" sz="6000" b="1" i="0" u="none" strike="noStrike" kern="1200" cap="none" spc="0" normalizeH="0" baseline="0" noProof="0" dirty="0">
                  <a:ln>
                    <a:noFill/>
                  </a:ln>
                  <a:solidFill>
                    <a:schemeClr val="bg1"/>
                  </a:solidFill>
                  <a:effectLst/>
                  <a:uLnTx/>
                  <a:uFillTx/>
                  <a:cs typeface="+mn-ea"/>
                  <a:sym typeface="+mn-lt"/>
                </a:rPr>
                <a:t>感谢各位的聆听</a:t>
              </a:r>
              <a:endParaRPr kumimoji="0" lang="en-US" altLang="zh-CN" sz="6000" b="1" i="0" u="none" strike="noStrike" kern="1200" cap="none" spc="0" normalizeH="0" baseline="0" noProof="0" dirty="0">
                <a:ln>
                  <a:noFill/>
                </a:ln>
                <a:solidFill>
                  <a:schemeClr val="bg1"/>
                </a:solidFill>
                <a:effectLst/>
                <a:uLnTx/>
                <a:uFillTx/>
                <a:cs typeface="+mn-ea"/>
                <a:sym typeface="+mn-lt"/>
              </a:endParaRPr>
            </a:p>
          </p:txBody>
        </p:sp>
        <p:sp>
          <p:nvSpPr>
            <p:cNvPr id="8" name="文本框 7"/>
            <p:cNvSpPr txBox="1"/>
            <p:nvPr/>
          </p:nvSpPr>
          <p:spPr>
            <a:xfrm>
              <a:off x="752564" y="3750784"/>
              <a:ext cx="4557018"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chemeClr val="bg1"/>
                  </a:solidFill>
                  <a:effectLst/>
                  <a:uLnTx/>
                  <a:uFillTx/>
                  <a:cs typeface="+mn-ea"/>
                  <a:sym typeface="+mn-lt"/>
                </a:rPr>
                <a:t>语文精品课件 四年级下册</a:t>
              </a:r>
            </a:p>
          </p:txBody>
        </p:sp>
        <p:sp>
          <p:nvSpPr>
            <p:cNvPr id="9" name="文本框 8"/>
            <p:cNvSpPr txBox="1"/>
            <p:nvPr/>
          </p:nvSpPr>
          <p:spPr>
            <a:xfrm>
              <a:off x="766529" y="4528817"/>
              <a:ext cx="4529088"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chemeClr val="bg1"/>
                  </a:solidFill>
                  <a:effectLst/>
                  <a:uLnTx/>
                  <a:uFillTx/>
                  <a:cs typeface="+mn-ea"/>
                  <a:sym typeface="+mn-lt"/>
                </a:rPr>
                <a:t>授课老师：某某 </a:t>
              </a:r>
              <a:r>
                <a:rPr kumimoji="0" lang="en-US" altLang="zh-CN" sz="1600" b="0" i="0" u="none" strike="noStrike" kern="1200" cap="none" spc="0" normalizeH="0" baseline="0" noProof="0" dirty="0">
                  <a:ln>
                    <a:noFill/>
                  </a:ln>
                  <a:solidFill>
                    <a:schemeClr val="bg1"/>
                  </a:solidFill>
                  <a:effectLst/>
                  <a:uLnTx/>
                  <a:uFillTx/>
                  <a:cs typeface="+mn-ea"/>
                  <a:sym typeface="+mn-lt"/>
                </a:rPr>
                <a:t>| </a:t>
              </a:r>
              <a:r>
                <a:rPr kumimoji="0" lang="zh-CN" altLang="en-US" sz="1600" b="0" i="0" u="none" strike="noStrike" kern="1200" cap="none" spc="0" normalizeH="0" baseline="0" noProof="0" dirty="0">
                  <a:ln>
                    <a:noFill/>
                  </a:ln>
                  <a:solidFill>
                    <a:schemeClr val="bg1"/>
                  </a:solidFill>
                  <a:effectLst/>
                  <a:uLnTx/>
                  <a:uFillTx/>
                  <a:cs typeface="+mn-ea"/>
                  <a:sym typeface="+mn-lt"/>
                </a:rPr>
                <a:t>授课时间：</a:t>
              </a:r>
              <a:r>
                <a:rPr kumimoji="0" lang="en-US" altLang="zh-CN" sz="1600" b="0" i="0" u="none" strike="noStrike" kern="1200" cap="none" spc="0" normalizeH="0" baseline="0" noProof="0" dirty="0">
                  <a:ln>
                    <a:noFill/>
                  </a:ln>
                  <a:solidFill>
                    <a:schemeClr val="bg1"/>
                  </a:solidFill>
                  <a:effectLst/>
                  <a:uLnTx/>
                  <a:uFillTx/>
                  <a:cs typeface="+mn-ea"/>
                  <a:sym typeface="+mn-lt"/>
                </a:rPr>
                <a:t>20XX.XX</a:t>
              </a:r>
              <a:endParaRPr kumimoji="0" lang="zh-CN" altLang="en-US" sz="1600" b="0" i="0" u="none" strike="noStrike" kern="1200" cap="none" spc="0" normalizeH="0" baseline="0" noProof="0" dirty="0">
                <a:ln>
                  <a:noFill/>
                </a:ln>
                <a:solidFill>
                  <a:schemeClr val="bg1"/>
                </a:solidFill>
                <a:effectLst/>
                <a:uLnTx/>
                <a:uFillTx/>
                <a:cs typeface="+mn-ea"/>
                <a:sym typeface="+mn-lt"/>
              </a:endParaRPr>
            </a:p>
          </p:txBody>
        </p:sp>
        <p:sp>
          <p:nvSpPr>
            <p:cNvPr id="10" name="矩形: 圆角 9"/>
            <p:cNvSpPr/>
            <p:nvPr/>
          </p:nvSpPr>
          <p:spPr>
            <a:xfrm rot="10800000" flipH="1" flipV="1">
              <a:off x="828764" y="4388395"/>
              <a:ext cx="4404619" cy="4706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cs typeface="+mn-ea"/>
                <a:sym typeface="+mn-lt"/>
              </a:endParaRPr>
            </a:p>
          </p:txBody>
        </p:sp>
      </p:grpSp>
      <p:grpSp>
        <p:nvGrpSpPr>
          <p:cNvPr id="11" name="组合 10"/>
          <p:cNvGrpSpPr/>
          <p:nvPr/>
        </p:nvGrpSpPr>
        <p:grpSpPr>
          <a:xfrm flipH="1">
            <a:off x="2648310" y="4971364"/>
            <a:ext cx="2467179" cy="321642"/>
            <a:chOff x="10185400" y="5731858"/>
            <a:chExt cx="1384360" cy="321642"/>
          </a:xfrm>
        </p:grpSpPr>
        <p:sp>
          <p:nvSpPr>
            <p:cNvPr id="12" name="矩形 11"/>
            <p:cNvSpPr/>
            <p:nvPr/>
          </p:nvSpPr>
          <p:spPr>
            <a:xfrm flipH="1">
              <a:off x="10185400" y="5731858"/>
              <a:ext cx="1384360" cy="321642"/>
            </a:xfrm>
            <a:prstGeom prst="rect">
              <a:avLst/>
            </a:prstGeom>
            <a:noFill/>
            <a:ln w="19050" cap="flat" cmpd="sng" algn="ctr">
              <a:solidFill>
                <a:schemeClr val="bg1"/>
              </a:solidFill>
              <a:prstDash val="solid"/>
              <a:miter lim="800000"/>
            </a:ln>
            <a:effectLst>
              <a:outerShdw blurRad="381000" algn="ctr" rotWithShape="0">
                <a:prstClr val="black">
                  <a:alpha val="25000"/>
                </a:prstClr>
              </a:outerShdw>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schemeClr val="bg1"/>
                </a:solidFill>
                <a:effectLst/>
                <a:uLnTx/>
                <a:uFillTx/>
                <a:cs typeface="+mn-ea"/>
                <a:sym typeface="+mn-lt"/>
              </a:endParaRPr>
            </a:p>
          </p:txBody>
        </p:sp>
        <p:sp>
          <p:nvSpPr>
            <p:cNvPr id="13" name="文本框 12"/>
            <p:cNvSpPr txBox="1"/>
            <p:nvPr/>
          </p:nvSpPr>
          <p:spPr>
            <a:xfrm flipH="1">
              <a:off x="10458064" y="5731858"/>
              <a:ext cx="839033"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chemeClr val="bg1"/>
                  </a:solidFill>
                  <a:effectLst/>
                  <a:uLnTx/>
                  <a:uFillTx/>
                  <a:cs typeface="+mn-ea"/>
                  <a:sym typeface="+mn-lt"/>
                </a:rPr>
                <a:t>某某小学</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课前导读</a:t>
            </a:r>
          </a:p>
        </p:txBody>
      </p:sp>
      <p:sp>
        <p:nvSpPr>
          <p:cNvPr id="4" name="TextBox 63"/>
          <p:cNvSpPr txBox="1"/>
          <p:nvPr/>
        </p:nvSpPr>
        <p:spPr>
          <a:xfrm>
            <a:off x="1333500" y="5227261"/>
            <a:ext cx="923290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prstClr val="black"/>
                </a:solidFill>
                <a:effectLst/>
                <a:uLnTx/>
                <a:uFillTx/>
                <a:cs typeface="+mn-ea"/>
                <a:sym typeface="+mn-lt"/>
              </a:rPr>
              <a:t>同学们观察过日出吗？那么海上的日出又是什么样的呢？</a:t>
            </a:r>
            <a:endParaRPr kumimoji="0" lang="en-US" altLang="zh-CN" sz="2800" b="1" i="0" u="none" strike="noStrike" kern="1200" cap="none" spc="0" normalizeH="0" baseline="0" noProof="0" dirty="0">
              <a:ln>
                <a:noFill/>
              </a:ln>
              <a:solidFill>
                <a:prstClr val="black"/>
              </a:solidFill>
              <a:effectLst/>
              <a:uLnTx/>
              <a:uFillTx/>
              <a:cs typeface="+mn-ea"/>
              <a:sym typeface="+mn-lt"/>
            </a:endParaRPr>
          </a:p>
        </p:txBody>
      </p:sp>
      <p:sp>
        <p:nvSpPr>
          <p:cNvPr id="7" name="TextBox 62"/>
          <p:cNvSpPr txBox="1"/>
          <p:nvPr/>
        </p:nvSpPr>
        <p:spPr>
          <a:xfrm>
            <a:off x="5892535" y="2610117"/>
            <a:ext cx="560388" cy="1323439"/>
          </a:xfrm>
          <a:prstGeom prst="rect">
            <a:avLst/>
          </a:prstGeom>
          <a:noFill/>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000" b="1" i="0" u="none" strike="noStrike" kern="1200" cap="none" spc="0" normalizeH="0" baseline="0" noProof="0" dirty="0">
                <a:ln>
                  <a:noFill/>
                </a:ln>
                <a:solidFill>
                  <a:prstClr val="black"/>
                </a:solidFill>
                <a:effectLst/>
                <a:uLnTx/>
                <a:uFillTx/>
                <a:cs typeface="+mn-ea"/>
                <a:sym typeface="+mn-lt"/>
              </a:rPr>
              <a:t>日出</a:t>
            </a:r>
            <a:endParaRPr kumimoji="0" lang="en-US" altLang="zh-CN" sz="4000" b="1" i="0" u="none" strike="noStrike" kern="1200" cap="none" spc="0" normalizeH="0" baseline="0" noProof="0" dirty="0">
              <a:ln>
                <a:noFill/>
              </a:ln>
              <a:solidFill>
                <a:prstClr val="black"/>
              </a:solidFill>
              <a:effectLst/>
              <a:uLnTx/>
              <a:uFillTx/>
              <a:cs typeface="+mn-ea"/>
              <a:sym typeface="+mn-lt"/>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t="22822" r="16231" b="6592"/>
          <a:stretch>
            <a:fillRect/>
          </a:stretch>
        </p:blipFill>
        <p:spPr>
          <a:xfrm>
            <a:off x="1574800" y="2224087"/>
            <a:ext cx="3725333" cy="209550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图片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5326" y="2224087"/>
            <a:ext cx="3143250" cy="2095500"/>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课前导读</a:t>
            </a:r>
          </a:p>
        </p:txBody>
      </p:sp>
      <p:sp>
        <p:nvSpPr>
          <p:cNvPr id="8" name="TextBox 63"/>
          <p:cNvSpPr txBox="1"/>
          <p:nvPr/>
        </p:nvSpPr>
        <p:spPr>
          <a:xfrm>
            <a:off x="1017588" y="1561084"/>
            <a:ext cx="6889750" cy="3735831"/>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cs typeface="+mn-ea"/>
                <a:sym typeface="+mn-lt"/>
              </a:rPr>
              <a:t>1</a:t>
            </a:r>
            <a:r>
              <a:rPr kumimoji="0" lang="zh-CN" altLang="en-US" sz="2000" i="0" u="none" strike="noStrike" kern="1200" cap="none" spc="0" normalizeH="0" baseline="0" noProof="0" dirty="0">
                <a:ln>
                  <a:noFill/>
                </a:ln>
                <a:solidFill>
                  <a:prstClr val="black"/>
                </a:solidFill>
                <a:effectLst/>
                <a:uLnTx/>
                <a:uFillTx/>
                <a:cs typeface="+mn-ea"/>
                <a:sym typeface="+mn-lt"/>
              </a:rPr>
              <a:t>、天际霞光入水中，水中天际一时红。</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出自：唐代韩偓</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晓日</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a:t>
            </a:r>
            <a:endParaRPr kumimoji="0" lang="en-US" altLang="zh-CN" sz="200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cs typeface="+mn-ea"/>
                <a:sym typeface="+mn-lt"/>
              </a:rPr>
              <a:t>2</a:t>
            </a:r>
            <a:r>
              <a:rPr kumimoji="0" lang="zh-CN" altLang="en-US" sz="2000" i="0" u="none" strike="noStrike" kern="1200" cap="none" spc="0" normalizeH="0" baseline="0" noProof="0" dirty="0">
                <a:ln>
                  <a:noFill/>
                </a:ln>
                <a:solidFill>
                  <a:prstClr val="black"/>
                </a:solidFill>
                <a:effectLst/>
                <a:uLnTx/>
                <a:uFillTx/>
                <a:cs typeface="+mn-ea"/>
                <a:sym typeface="+mn-lt"/>
              </a:rPr>
              <a:t>、日出雾露馀，青松如膏沐。</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出自：唐代柳宗元</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晨诣超师院读禅经</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a:t>
            </a:r>
            <a:endParaRPr kumimoji="0" lang="en-US" altLang="zh-CN" sz="200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cs typeface="+mn-ea"/>
                <a:sym typeface="+mn-lt"/>
              </a:rPr>
              <a:t>3</a:t>
            </a:r>
            <a:r>
              <a:rPr kumimoji="0" lang="zh-CN" altLang="en-US" sz="2000" i="0" u="none" strike="noStrike" kern="1200" cap="none" spc="0" normalizeH="0" baseline="0" noProof="0" dirty="0">
                <a:ln>
                  <a:noFill/>
                </a:ln>
                <a:solidFill>
                  <a:prstClr val="black"/>
                </a:solidFill>
                <a:effectLst/>
                <a:uLnTx/>
                <a:uFillTx/>
                <a:cs typeface="+mn-ea"/>
                <a:sym typeface="+mn-lt"/>
              </a:rPr>
              <a:t>、早起见日出，暮见栖鸟还。</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出自：唐代李白</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望木瓜山</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a:t>
            </a:r>
            <a:endParaRPr kumimoji="0" lang="en-US" altLang="zh-CN" sz="200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2000" i="0" u="none" strike="noStrike" kern="1200" cap="none" spc="0" normalizeH="0" baseline="0" noProof="0" dirty="0">
                <a:ln>
                  <a:noFill/>
                </a:ln>
                <a:solidFill>
                  <a:prstClr val="black"/>
                </a:solidFill>
                <a:effectLst/>
                <a:uLnTx/>
                <a:uFillTx/>
                <a:cs typeface="+mn-ea"/>
                <a:sym typeface="+mn-lt"/>
              </a:rPr>
              <a:t>4</a:t>
            </a:r>
            <a:r>
              <a:rPr kumimoji="0" lang="zh-CN" altLang="en-US" sz="2000" i="0" u="none" strike="noStrike" kern="1200" cap="none" spc="0" normalizeH="0" baseline="0" noProof="0" dirty="0">
                <a:ln>
                  <a:noFill/>
                </a:ln>
                <a:solidFill>
                  <a:prstClr val="black"/>
                </a:solidFill>
                <a:effectLst/>
                <a:uLnTx/>
                <a:uFillTx/>
                <a:cs typeface="+mn-ea"/>
                <a:sym typeface="+mn-lt"/>
              </a:rPr>
              <a:t>、日出江花红胜火，春来江水绿如蓝。</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i="0" u="none" strike="noStrike" kern="1200" cap="none" spc="0" normalizeH="0" baseline="0" noProof="0" dirty="0">
                <a:ln>
                  <a:noFill/>
                </a:ln>
                <a:solidFill>
                  <a:prstClr val="black"/>
                </a:solidFill>
                <a:effectLst/>
                <a:uLnTx/>
                <a:uFillTx/>
                <a:cs typeface="+mn-ea"/>
                <a:sym typeface="+mn-lt"/>
              </a:rPr>
              <a:t>     出自：唐代白居易</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忆江南</a:t>
            </a:r>
            <a:r>
              <a:rPr kumimoji="0" lang="en-US" altLang="zh-CN" sz="2000" i="0" u="none" strike="noStrike" kern="1200" cap="none" spc="0" normalizeH="0" baseline="0" noProof="0" dirty="0">
                <a:ln>
                  <a:noFill/>
                </a:ln>
                <a:solidFill>
                  <a:prstClr val="black"/>
                </a:solidFill>
                <a:effectLst/>
                <a:uLnTx/>
                <a:uFillTx/>
                <a:cs typeface="+mn-ea"/>
                <a:sym typeface="+mn-lt"/>
              </a:rPr>
              <a:t>》</a:t>
            </a:r>
            <a:r>
              <a:rPr kumimoji="0" lang="zh-CN" altLang="en-US" sz="2000" i="0" u="none" strike="noStrike" kern="1200" cap="none" spc="0" normalizeH="0" baseline="0" noProof="0" dirty="0">
                <a:ln>
                  <a:noFill/>
                </a:ln>
                <a:solidFill>
                  <a:prstClr val="black"/>
                </a:solidFill>
                <a:effectLst/>
                <a:uLnTx/>
                <a:uFillTx/>
                <a:cs typeface="+mn-ea"/>
                <a:sym typeface="+mn-lt"/>
              </a:rPr>
              <a:t>。</a:t>
            </a:r>
          </a:p>
        </p:txBody>
      </p:sp>
      <p:sp>
        <p:nvSpPr>
          <p:cNvPr id="9" name="TextBox 62"/>
          <p:cNvSpPr txBox="1"/>
          <p:nvPr/>
        </p:nvSpPr>
        <p:spPr>
          <a:xfrm>
            <a:off x="1017588" y="5708610"/>
            <a:ext cx="4629150" cy="461665"/>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我也来描述一下日出的景象</a:t>
            </a:r>
            <a:endParaRPr kumimoji="0" lang="en-US" altLang="zh-CN" sz="2400" b="1" i="0" u="none" strike="noStrike" kern="1200" cap="none" spc="0" normalizeH="0" baseline="0" noProof="0" dirty="0">
              <a:ln>
                <a:noFill/>
              </a:ln>
              <a:solidFill>
                <a:prstClr val="black"/>
              </a:solidFill>
              <a:effectLst/>
              <a:uLnTx/>
              <a:uFillTx/>
              <a:cs typeface="+mn-ea"/>
              <a:sym typeface="+mn-lt"/>
            </a:endParaRPr>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8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课前导读</a:t>
            </a:r>
          </a:p>
        </p:txBody>
      </p:sp>
      <p:sp>
        <p:nvSpPr>
          <p:cNvPr id="7" name="TextBox 63"/>
          <p:cNvSpPr txBox="1"/>
          <p:nvPr/>
        </p:nvSpPr>
        <p:spPr>
          <a:xfrm>
            <a:off x="4216422" y="1732641"/>
            <a:ext cx="6888162" cy="3679662"/>
          </a:xfrm>
          <a:prstGeom prst="rect">
            <a:avLst/>
          </a:prstGeom>
          <a:noFill/>
        </p:spPr>
        <p:txBody>
          <a:bodyPr>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prstClr val="black"/>
                </a:solidFill>
                <a:effectLst/>
                <a:uLnTx/>
                <a:uFillTx/>
                <a:cs typeface="+mn-ea"/>
                <a:sym typeface="+mn-lt"/>
              </a:rPr>
              <a:t>        巴金（</a:t>
            </a:r>
            <a:r>
              <a:rPr kumimoji="0" lang="en-US" altLang="zh-CN" sz="2400" b="1" i="0" u="none" strike="noStrike" kern="1200" cap="none" spc="0" normalizeH="0" baseline="0" noProof="0" dirty="0">
                <a:ln>
                  <a:noFill/>
                </a:ln>
                <a:solidFill>
                  <a:prstClr val="black"/>
                </a:solidFill>
                <a:effectLst/>
                <a:uLnTx/>
                <a:uFillTx/>
                <a:cs typeface="+mn-ea"/>
                <a:sym typeface="+mn-lt"/>
              </a:rPr>
              <a:t>1904</a:t>
            </a:r>
            <a:r>
              <a:rPr kumimoji="0" lang="zh-CN" altLang="en-US" sz="2400" b="1" i="0" u="none" strike="noStrike" kern="1200" cap="none" spc="0" normalizeH="0" baseline="0" noProof="0" dirty="0">
                <a:ln>
                  <a:noFill/>
                </a:ln>
                <a:solidFill>
                  <a:prstClr val="black"/>
                </a:solidFill>
                <a:effectLst/>
                <a:uLnTx/>
                <a:uFillTx/>
                <a:cs typeface="+mn-ea"/>
                <a:sym typeface="+mn-lt"/>
              </a:rPr>
              <a:t>年</a:t>
            </a:r>
            <a:r>
              <a:rPr kumimoji="0" lang="en-US" altLang="zh-CN" sz="2400" b="1" i="0" u="none" strike="noStrike" kern="1200" cap="none" spc="0" normalizeH="0" baseline="0" noProof="0" dirty="0">
                <a:ln>
                  <a:noFill/>
                </a:ln>
                <a:solidFill>
                  <a:prstClr val="black"/>
                </a:solidFill>
                <a:effectLst/>
                <a:uLnTx/>
                <a:uFillTx/>
                <a:cs typeface="+mn-ea"/>
                <a:sym typeface="+mn-lt"/>
              </a:rPr>
              <a:t>11</a:t>
            </a:r>
            <a:r>
              <a:rPr kumimoji="0" lang="zh-CN" altLang="en-US" sz="2400" b="1" i="0" u="none" strike="noStrike" kern="1200" cap="none" spc="0" normalizeH="0" baseline="0" noProof="0" dirty="0">
                <a:ln>
                  <a:noFill/>
                </a:ln>
                <a:solidFill>
                  <a:prstClr val="black"/>
                </a:solidFill>
                <a:effectLst/>
                <a:uLnTx/>
                <a:uFillTx/>
                <a:cs typeface="+mn-ea"/>
                <a:sym typeface="+mn-lt"/>
              </a:rPr>
              <a:t>月</a:t>
            </a:r>
            <a:r>
              <a:rPr kumimoji="0" lang="en-US" altLang="zh-CN" sz="2400" b="1" i="0" u="none" strike="noStrike" kern="1200" cap="none" spc="0" normalizeH="0" baseline="0" noProof="0" dirty="0">
                <a:ln>
                  <a:noFill/>
                </a:ln>
                <a:solidFill>
                  <a:prstClr val="black"/>
                </a:solidFill>
                <a:effectLst/>
                <a:uLnTx/>
                <a:uFillTx/>
                <a:cs typeface="+mn-ea"/>
                <a:sym typeface="+mn-lt"/>
              </a:rPr>
              <a:t>25</a:t>
            </a:r>
            <a:r>
              <a:rPr kumimoji="0" lang="zh-CN" altLang="en-US" sz="2400" b="1" i="0" u="none" strike="noStrike" kern="1200" cap="none" spc="0" normalizeH="0" baseline="0" noProof="0" dirty="0">
                <a:ln>
                  <a:noFill/>
                </a:ln>
                <a:solidFill>
                  <a:prstClr val="black"/>
                </a:solidFill>
                <a:effectLst/>
                <a:uLnTx/>
                <a:uFillTx/>
                <a:cs typeface="+mn-ea"/>
                <a:sym typeface="+mn-lt"/>
              </a:rPr>
              <a:t>日</a:t>
            </a:r>
            <a:r>
              <a:rPr kumimoji="0" lang="en-US" altLang="zh-CN" sz="2400" b="1" i="0" u="none" strike="noStrike" kern="1200" cap="none" spc="0" normalizeH="0" baseline="0" noProof="0" dirty="0">
                <a:ln>
                  <a:noFill/>
                </a:ln>
                <a:solidFill>
                  <a:prstClr val="black"/>
                </a:solidFill>
                <a:effectLst/>
                <a:uLnTx/>
                <a:uFillTx/>
                <a:cs typeface="+mn-ea"/>
                <a:sym typeface="+mn-lt"/>
              </a:rPr>
              <a:t>—2005</a:t>
            </a:r>
            <a:r>
              <a:rPr kumimoji="0" lang="zh-CN" altLang="en-US" sz="2400" b="1" i="0" u="none" strike="noStrike" kern="1200" cap="none" spc="0" normalizeH="0" baseline="0" noProof="0" dirty="0">
                <a:ln>
                  <a:noFill/>
                </a:ln>
                <a:solidFill>
                  <a:prstClr val="black"/>
                </a:solidFill>
                <a:effectLst/>
                <a:uLnTx/>
                <a:uFillTx/>
                <a:cs typeface="+mn-ea"/>
                <a:sym typeface="+mn-lt"/>
              </a:rPr>
              <a:t>年</a:t>
            </a:r>
            <a:r>
              <a:rPr kumimoji="0" lang="en-US" altLang="zh-CN" sz="2400" b="1" i="0" u="none" strike="noStrike" kern="1200" cap="none" spc="0" normalizeH="0" baseline="0" noProof="0" dirty="0">
                <a:ln>
                  <a:noFill/>
                </a:ln>
                <a:solidFill>
                  <a:prstClr val="black"/>
                </a:solidFill>
                <a:effectLst/>
                <a:uLnTx/>
                <a:uFillTx/>
                <a:cs typeface="+mn-ea"/>
                <a:sym typeface="+mn-lt"/>
              </a:rPr>
              <a:t>10</a:t>
            </a:r>
            <a:r>
              <a:rPr kumimoji="0" lang="zh-CN" altLang="en-US" sz="2400" b="1" i="0" u="none" strike="noStrike" kern="1200" cap="none" spc="0" normalizeH="0" baseline="0" noProof="0" dirty="0">
                <a:ln>
                  <a:noFill/>
                </a:ln>
                <a:solidFill>
                  <a:prstClr val="black"/>
                </a:solidFill>
                <a:effectLst/>
                <a:uLnTx/>
                <a:uFillTx/>
                <a:cs typeface="+mn-ea"/>
                <a:sym typeface="+mn-lt"/>
              </a:rPr>
              <a:t>月</a:t>
            </a:r>
            <a:r>
              <a:rPr kumimoji="0" lang="en-US" altLang="zh-CN" sz="2400" b="1" i="0" u="none" strike="noStrike" kern="1200" cap="none" spc="0" normalizeH="0" baseline="0" noProof="0" dirty="0">
                <a:ln>
                  <a:noFill/>
                </a:ln>
                <a:solidFill>
                  <a:prstClr val="black"/>
                </a:solidFill>
                <a:effectLst/>
                <a:uLnTx/>
                <a:uFillTx/>
                <a:cs typeface="+mn-ea"/>
                <a:sym typeface="+mn-lt"/>
              </a:rPr>
              <a:t>17</a:t>
            </a:r>
            <a:r>
              <a:rPr kumimoji="0" lang="zh-CN" altLang="en-US" sz="2400" b="1" i="0" u="none" strike="noStrike" kern="1200" cap="none" spc="0" normalizeH="0" baseline="0" noProof="0" dirty="0">
                <a:ln>
                  <a:noFill/>
                </a:ln>
                <a:solidFill>
                  <a:prstClr val="black"/>
                </a:solidFill>
                <a:effectLst/>
                <a:uLnTx/>
                <a:uFillTx/>
                <a:cs typeface="+mn-ea"/>
                <a:sym typeface="+mn-lt"/>
              </a:rPr>
              <a:t>日），男，汉族，四川成都人，原名李尧棠，字芾甘。</a:t>
            </a:r>
            <a:r>
              <a:rPr kumimoji="0" lang="en-US" altLang="zh-CN" sz="2400" b="1" i="0" u="none" strike="noStrike" kern="1200" cap="none" spc="0" normalizeH="0" baseline="0" noProof="0" dirty="0">
                <a:ln>
                  <a:noFill/>
                </a:ln>
                <a:solidFill>
                  <a:prstClr val="black"/>
                </a:solidFill>
                <a:effectLst/>
                <a:uLnTx/>
                <a:uFillTx/>
                <a:cs typeface="+mn-ea"/>
                <a:sym typeface="+mn-lt"/>
              </a:rPr>
              <a:t>1921</a:t>
            </a:r>
            <a:r>
              <a:rPr kumimoji="0" lang="zh-CN" altLang="en-US" sz="2400" b="1" i="0" u="none" strike="noStrike" kern="1200" cap="none" spc="0" normalizeH="0" baseline="0" noProof="0" dirty="0">
                <a:ln>
                  <a:noFill/>
                </a:ln>
                <a:solidFill>
                  <a:prstClr val="black"/>
                </a:solidFill>
                <a:effectLst/>
                <a:uLnTx/>
                <a:uFillTx/>
                <a:cs typeface="+mn-ea"/>
                <a:sym typeface="+mn-lt"/>
              </a:rPr>
              <a:t>年于成都外语专门学校肄业，是享誉海内外的文学大师，杰出的社会活动家。代表作品有</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家</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春</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秋</a:t>
            </a:r>
            <a:r>
              <a:rPr kumimoji="0" lang="en-US" altLang="zh-CN" sz="2400" b="1" i="0" u="none" strike="noStrike" kern="1200" cap="none" spc="0" normalizeH="0" baseline="0" noProof="0" dirty="0">
                <a:ln>
                  <a:noFill/>
                </a:ln>
                <a:solidFill>
                  <a:prstClr val="black"/>
                </a:solidFill>
                <a:effectLst/>
                <a:uLnTx/>
                <a:uFillTx/>
                <a:cs typeface="+mn-ea"/>
                <a:sym typeface="+mn-lt"/>
              </a:rPr>
              <a:t>》</a:t>
            </a:r>
            <a:r>
              <a:rPr kumimoji="0" lang="zh-CN" altLang="en-US" sz="2400" b="1" i="0" u="none" strike="noStrike" kern="1200" cap="none" spc="0" normalizeH="0" baseline="0" noProof="0" dirty="0">
                <a:ln>
                  <a:noFill/>
                </a:ln>
                <a:solidFill>
                  <a:prstClr val="black"/>
                </a:solidFill>
                <a:effectLst/>
                <a:uLnTx/>
                <a:uFillTx/>
                <a:cs typeface="+mn-ea"/>
                <a:sym typeface="+mn-lt"/>
              </a:rPr>
              <a:t>等。</a:t>
            </a:r>
          </a:p>
        </p:txBody>
      </p:sp>
      <p:pic>
        <p:nvPicPr>
          <p:cNvPr id="10" name="图片 9"/>
          <p:cNvPicPr>
            <a:picLocks noChangeAspect="1"/>
          </p:cNvPicPr>
          <p:nvPr/>
        </p:nvPicPr>
        <p:blipFill>
          <a:blip r:embed="rId3"/>
          <a:stretch>
            <a:fillRect/>
          </a:stretch>
        </p:blipFill>
        <p:spPr>
          <a:xfrm>
            <a:off x="1087416" y="2067875"/>
            <a:ext cx="2315207" cy="3212394"/>
          </a:xfrm>
          <a:prstGeom prst="rect">
            <a:avLst/>
          </a:prstGeom>
          <a:solidFill>
            <a:srgbClr val="FFFFFF">
              <a:shade val="85000"/>
            </a:srgbClr>
          </a:solidFill>
          <a:ln w="88900" cap="sq">
            <a:solidFill>
              <a:srgbClr val="FFFFFF"/>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课前导读</a:t>
            </a:r>
          </a:p>
        </p:txBody>
      </p:sp>
      <p:sp>
        <p:nvSpPr>
          <p:cNvPr id="5" name="矩形 4"/>
          <p:cNvSpPr>
            <a:spLocks noChangeArrowheads="1"/>
          </p:cNvSpPr>
          <p:nvPr/>
        </p:nvSpPr>
        <p:spPr bwMode="auto">
          <a:xfrm>
            <a:off x="1289050" y="2420938"/>
            <a:ext cx="6286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rPr>
              <a:t>默读课文，找出不认识不理解的字词</a:t>
            </a:r>
            <a:r>
              <a:rPr kumimoji="0" lang="zh-CN" altLang="zh-CN" sz="2800" b="0" i="0" u="none" strike="noStrike" kern="1200" cap="none" spc="0" normalizeH="0" baseline="0" noProof="0" dirty="0">
                <a:ln>
                  <a:noFill/>
                </a:ln>
                <a:solidFill>
                  <a:prstClr val="black"/>
                </a:solidFill>
                <a:effectLst/>
                <a:uLnTx/>
                <a:uFillTx/>
                <a:latin typeface="+mn-lt"/>
                <a:ea typeface="+mn-ea"/>
                <a:cs typeface="+mn-ea"/>
                <a:sym typeface="+mn-lt"/>
              </a:rPr>
              <a:t>。</a:t>
            </a:r>
            <a:endPar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endParaRP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8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6" name="文本框 5"/>
          <p:cNvSpPr txBox="1">
            <a:spLocks noChangeArrowheads="1"/>
          </p:cNvSpPr>
          <p:nvPr/>
        </p:nvSpPr>
        <p:spPr bwMode="auto">
          <a:xfrm>
            <a:off x="895350" y="1579563"/>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我会认</a:t>
            </a:r>
          </a:p>
        </p:txBody>
      </p:sp>
      <p:sp>
        <p:nvSpPr>
          <p:cNvPr id="7" name="文本框 6"/>
          <p:cNvSpPr txBox="1">
            <a:spLocks noChangeArrowheads="1"/>
          </p:cNvSpPr>
          <p:nvPr/>
        </p:nvSpPr>
        <p:spPr bwMode="auto">
          <a:xfrm>
            <a:off x="2795588" y="2012950"/>
            <a:ext cx="7078662"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a:ln>
                  <a:noFill/>
                </a:ln>
                <a:solidFill>
                  <a:prstClr val="black"/>
                </a:solidFill>
                <a:effectLst/>
                <a:uLnTx/>
                <a:uFillTx/>
                <a:latin typeface="+mn-lt"/>
                <a:ea typeface="+mn-ea"/>
                <a:cs typeface="+mn-ea"/>
                <a:sym typeface="+mn-lt"/>
              </a:rPr>
              <a:t> </a:t>
            </a:r>
            <a:endParaRPr kumimoji="0" lang="en-US" altLang="zh-CN" sz="4000" b="0" i="0" u="none" strike="noStrike" kern="1200" cap="none" spc="0" normalizeH="0" baseline="0" noProof="0">
              <a:ln>
                <a:noFill/>
              </a:ln>
              <a:solidFill>
                <a:prstClr val="black"/>
              </a:solidFill>
              <a:effectLst/>
              <a:uLnTx/>
              <a:uFillTx/>
              <a:latin typeface="+mn-lt"/>
              <a:ea typeface="+mn-ea"/>
              <a:cs typeface="+mn-ea"/>
              <a:sym typeface="+mn-lt"/>
            </a:endParaRPr>
          </a:p>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扩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大</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 负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荷</a:t>
            </a:r>
            <a:endParaRPr kumimoji="0" lang="en-US" altLang="zh-CN" sz="2400" b="0" i="0" u="none" strike="noStrike" kern="1200" cap="none" spc="0" normalizeH="0" baseline="0" noProof="0">
              <a:ln>
                <a:noFill/>
              </a:ln>
              <a:solidFill>
                <a:srgbClr val="990000"/>
              </a:solidFill>
              <a:effectLst/>
              <a:uLnTx/>
              <a:uFillTx/>
              <a:latin typeface="+mn-lt"/>
              <a:ea typeface="+mn-ea"/>
              <a:cs typeface="+mn-ea"/>
              <a:sym typeface="+mn-lt"/>
            </a:endParaRPr>
          </a:p>
        </p:txBody>
      </p:sp>
      <p:grpSp>
        <p:nvGrpSpPr>
          <p:cNvPr id="8" name="组合 71"/>
          <p:cNvGrpSpPr/>
          <p:nvPr/>
        </p:nvGrpSpPr>
        <p:grpSpPr bwMode="auto">
          <a:xfrm>
            <a:off x="3273425" y="3243263"/>
            <a:ext cx="3749675" cy="485993"/>
            <a:chOff x="2676045" y="4003574"/>
            <a:chExt cx="3749826" cy="484556"/>
          </a:xfrm>
        </p:grpSpPr>
        <p:sp>
          <p:nvSpPr>
            <p:cNvPr id="9" name="矩形 61"/>
            <p:cNvSpPr>
              <a:spLocks noChangeArrowheads="1"/>
            </p:cNvSpPr>
            <p:nvPr/>
          </p:nvSpPr>
          <p:spPr bwMode="auto">
            <a:xfrm>
              <a:off x="2676045" y="4003574"/>
              <a:ext cx="70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chà</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10" name="矩形 67"/>
            <p:cNvSpPr>
              <a:spLocks noChangeArrowheads="1"/>
            </p:cNvSpPr>
            <p:nvPr/>
          </p:nvSpPr>
          <p:spPr bwMode="auto">
            <a:xfrm>
              <a:off x="4678605" y="4005229"/>
              <a:ext cx="9498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11" name="矩形 69"/>
            <p:cNvSpPr>
              <a:spLocks noChangeArrowheads="1"/>
            </p:cNvSpPr>
            <p:nvPr/>
          </p:nvSpPr>
          <p:spPr bwMode="auto">
            <a:xfrm>
              <a:off x="5312022" y="4027830"/>
              <a:ext cx="1113849" cy="46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dirty="0" err="1">
                  <a:ln>
                    <a:noFill/>
                  </a:ln>
                  <a:solidFill>
                    <a:prstClr val="black"/>
                  </a:solidFill>
                  <a:effectLst/>
                  <a:uLnTx/>
                  <a:uFillTx/>
                  <a:latin typeface="+mn-lt"/>
                  <a:ea typeface="+mn-ea"/>
                  <a:cs typeface="+mn-ea"/>
                  <a:sym typeface="+mn-lt"/>
                </a:rPr>
                <a:t>xiāng</a:t>
              </a:r>
              <a:endParaRPr kumimoji="0" lang="zh-CN" altLang="en-US" sz="2400" b="0" i="0" u="none" strike="noStrike" kern="1200" cap="none" spc="0" normalizeH="0" baseline="0" noProof="0" dirty="0">
                <a:ln>
                  <a:noFill/>
                </a:ln>
                <a:solidFill>
                  <a:prstClr val="black"/>
                </a:solidFill>
                <a:effectLst/>
                <a:uLnTx/>
                <a:uFillTx/>
                <a:latin typeface="+mn-lt"/>
                <a:ea typeface="+mn-ea"/>
                <a:cs typeface="+mn-ea"/>
                <a:sym typeface="+mn-lt"/>
              </a:endParaRPr>
            </a:p>
          </p:txBody>
        </p:sp>
      </p:grpSp>
      <p:grpSp>
        <p:nvGrpSpPr>
          <p:cNvPr id="12" name="组合 62"/>
          <p:cNvGrpSpPr/>
          <p:nvPr/>
        </p:nvGrpSpPr>
        <p:grpSpPr bwMode="auto">
          <a:xfrm>
            <a:off x="2763838" y="2190750"/>
            <a:ext cx="4410075" cy="473075"/>
            <a:chOff x="2130944" y="2266570"/>
            <a:chExt cx="4409878" cy="474719"/>
          </a:xfrm>
        </p:grpSpPr>
        <p:sp>
          <p:nvSpPr>
            <p:cNvPr id="13" name="矩形 43"/>
            <p:cNvSpPr>
              <a:spLocks noChangeArrowheads="1"/>
            </p:cNvSpPr>
            <p:nvPr/>
          </p:nvSpPr>
          <p:spPr bwMode="auto">
            <a:xfrm>
              <a:off x="2130944" y="2266570"/>
              <a:ext cx="1198183" cy="47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prstClr val="black"/>
                  </a:solidFill>
                  <a:effectLst/>
                  <a:uLnTx/>
                  <a:uFillTx/>
                  <a:latin typeface="+mn-lt"/>
                  <a:ea typeface="+mn-ea"/>
                  <a:cs typeface="+mn-ea"/>
                  <a:sym typeface="+mn-lt"/>
                </a:rPr>
                <a:t>kuò      </a:t>
              </a: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14" name="矩形 57"/>
            <p:cNvSpPr>
              <a:spLocks noChangeArrowheads="1"/>
            </p:cNvSpPr>
            <p:nvPr/>
          </p:nvSpPr>
          <p:spPr bwMode="auto">
            <a:xfrm>
              <a:off x="4597204" y="2269401"/>
              <a:ext cx="8270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sp>
          <p:nvSpPr>
            <p:cNvPr id="15" name="矩形 60"/>
            <p:cNvSpPr>
              <a:spLocks noChangeArrowheads="1"/>
            </p:cNvSpPr>
            <p:nvPr/>
          </p:nvSpPr>
          <p:spPr bwMode="auto">
            <a:xfrm>
              <a:off x="5795147" y="2279624"/>
              <a:ext cx="745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400" b="0" i="0" u="none" strike="noStrike" kern="1200" cap="none" spc="0" normalizeH="0" baseline="0" noProof="0">
                  <a:ln>
                    <a:noFill/>
                  </a:ln>
                  <a:solidFill>
                    <a:prstClr val="black"/>
                  </a:solidFill>
                  <a:effectLst/>
                  <a:uLnTx/>
                  <a:uFillTx/>
                  <a:latin typeface="+mn-lt"/>
                  <a:ea typeface="+mn-ea"/>
                  <a:cs typeface="+mn-ea"/>
                  <a:sym typeface="+mn-lt"/>
                </a:rPr>
                <a:t>  hè</a:t>
              </a:r>
              <a:endParaRPr kumimoji="0" lang="zh-CN" altLang="en-US" sz="2400" b="0" i="0" u="none" strike="noStrike" kern="1200" cap="none" spc="0" normalizeH="0" baseline="0" noProof="0">
                <a:ln>
                  <a:noFill/>
                </a:ln>
                <a:solidFill>
                  <a:prstClr val="black"/>
                </a:solidFill>
                <a:effectLst/>
                <a:uLnTx/>
                <a:uFillTx/>
                <a:latin typeface="+mn-lt"/>
                <a:ea typeface="+mn-ea"/>
                <a:cs typeface="+mn-ea"/>
                <a:sym typeface="+mn-lt"/>
              </a:endParaRPr>
            </a:p>
          </p:txBody>
        </p:sp>
      </p:grpSp>
      <p:sp>
        <p:nvSpPr>
          <p:cNvPr id="16" name="文本框 5"/>
          <p:cNvSpPr txBox="1">
            <a:spLocks noChangeArrowheads="1"/>
          </p:cNvSpPr>
          <p:nvPr/>
        </p:nvSpPr>
        <p:spPr bwMode="auto">
          <a:xfrm>
            <a:off x="2517775" y="3567113"/>
            <a:ext cx="7078663"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a:ln>
                  <a:noFill/>
                </a:ln>
                <a:solidFill>
                  <a:prstClr val="black"/>
                </a:solidFill>
                <a:effectLst/>
                <a:uLnTx/>
                <a:uFillTx/>
                <a:latin typeface="+mn-lt"/>
                <a:ea typeface="+mn-ea"/>
                <a:cs typeface="+mn-ea"/>
                <a:sym typeface="+mn-lt"/>
              </a:rPr>
              <a:t>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 一</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  刹  </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那                 </a:t>
            </a:r>
            <a:r>
              <a:rPr kumimoji="0" lang="zh-CN" altLang="en-US" sz="2800" b="0" i="0" u="none" strike="noStrike" kern="1200" cap="none" spc="0" normalizeH="0" baseline="0" noProof="0">
                <a:ln>
                  <a:noFill/>
                </a:ln>
                <a:solidFill>
                  <a:srgbClr val="990000"/>
                </a:solidFill>
                <a:effectLst/>
                <a:uLnTx/>
                <a:uFillTx/>
                <a:latin typeface="+mn-lt"/>
                <a:ea typeface="+mn-ea"/>
                <a:cs typeface="+mn-ea"/>
                <a:sym typeface="+mn-lt"/>
              </a:rPr>
              <a:t>镶</a:t>
            </a:r>
            <a:r>
              <a:rPr kumimoji="0" lang="zh-CN" altLang="en-US" sz="2800" b="0" i="0" u="none" strike="noStrike" kern="1200" cap="none" spc="0" normalizeH="0" baseline="0" noProof="0">
                <a:ln>
                  <a:noFill/>
                </a:ln>
                <a:solidFill>
                  <a:prstClr val="black"/>
                </a:solidFill>
                <a:effectLst/>
                <a:uLnTx/>
                <a:uFillTx/>
                <a:latin typeface="+mn-lt"/>
                <a:ea typeface="+mn-ea"/>
                <a:cs typeface="+mn-ea"/>
                <a:sym typeface="+mn-lt"/>
              </a:rPr>
              <a:t>   边</a:t>
            </a:r>
            <a:endParaRPr kumimoji="0" lang="en-US" altLang="zh-CN" sz="2400" b="0" i="0" u="none" strike="noStrike" kern="1200" cap="none" spc="0" normalizeH="0" baseline="0" noProof="0">
              <a:ln>
                <a:noFill/>
              </a:ln>
              <a:solidFill>
                <a:srgbClr val="990000"/>
              </a:solidFill>
              <a:effectLst/>
              <a:uLnTx/>
              <a:uFillTx/>
              <a:latin typeface="+mn-lt"/>
              <a:ea typeface="+mn-ea"/>
              <a:cs typeface="+mn-ea"/>
              <a:sym typeface="+mn-lt"/>
            </a:endParaRP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8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1000" fill="hold"/>
                                        <p:tgtEl>
                                          <p:spTgt spid="7"/>
                                        </p:tgtEl>
                                        <p:attrNameLst>
                                          <p:attrName>ppt_x</p:attrName>
                                        </p:attrNameLst>
                                      </p:cBhvr>
                                      <p:tavLst>
                                        <p:tav tm="0">
                                          <p:val>
                                            <p:strVal val="#ppt_x"/>
                                          </p:val>
                                        </p:tav>
                                        <p:tav tm="100000">
                                          <p:val>
                                            <p:strVal val="#ppt_x"/>
                                          </p:val>
                                        </p:tav>
                                      </p:tavLst>
                                    </p:anim>
                                    <p:anim calcmode="lin" valueType="num">
                                      <p:cBhvr additive="base">
                                        <p:cTn id="13"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1000" fill="hold"/>
                                        <p:tgtEl>
                                          <p:spTgt spid="16"/>
                                        </p:tgtEl>
                                        <p:attrNameLst>
                                          <p:attrName>ppt_x</p:attrName>
                                        </p:attrNameLst>
                                      </p:cBhvr>
                                      <p:tavLst>
                                        <p:tav tm="0">
                                          <p:val>
                                            <p:strVal val="#ppt_x"/>
                                          </p:val>
                                        </p:tav>
                                        <p:tav tm="100000">
                                          <p:val>
                                            <p:strVal val="#ppt_x"/>
                                          </p:val>
                                        </p:tav>
                                      </p:tavLst>
                                    </p:anim>
                                    <p:anim calcmode="lin" valueType="num">
                                      <p:cBhvr additive="base">
                                        <p:cTn id="19" dur="1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graphicFrame>
        <p:nvGraphicFramePr>
          <p:cNvPr id="17" name="Group 47"/>
          <p:cNvGraphicFramePr>
            <a:graphicFrameLocks noGrp="1"/>
          </p:cNvGraphicFramePr>
          <p:nvPr/>
        </p:nvGraphicFramePr>
        <p:xfrm>
          <a:off x="5180002" y="248285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8" name="Group 47"/>
          <p:cNvGraphicFramePr>
            <a:graphicFrameLocks noGrp="1"/>
          </p:cNvGraphicFramePr>
          <p:nvPr/>
        </p:nvGraphicFramePr>
        <p:xfrm>
          <a:off x="6129327" y="3424238"/>
          <a:ext cx="900113" cy="900112"/>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9" name="Group 47"/>
          <p:cNvGraphicFramePr>
            <a:graphicFrameLocks noGrp="1"/>
          </p:cNvGraphicFramePr>
          <p:nvPr/>
        </p:nvGraphicFramePr>
        <p:xfrm>
          <a:off x="4249727" y="2486025"/>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0" name="Group 47"/>
          <p:cNvGraphicFramePr>
            <a:graphicFrameLocks noGrp="1"/>
          </p:cNvGraphicFramePr>
          <p:nvPr/>
        </p:nvGraphicFramePr>
        <p:xfrm>
          <a:off x="4252902" y="34290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21" name="Group 47"/>
          <p:cNvGraphicFramePr>
            <a:graphicFrameLocks noGrp="1"/>
          </p:cNvGraphicFramePr>
          <p:nvPr/>
        </p:nvGraphicFramePr>
        <p:xfrm>
          <a:off x="6111865" y="2493963"/>
          <a:ext cx="900112" cy="895350"/>
        </p:xfrm>
        <a:graphic>
          <a:graphicData uri="http://schemas.openxmlformats.org/drawingml/2006/table">
            <a:tbl>
              <a:tblPr/>
              <a:tblGrid>
                <a:gridCol w="446230">
                  <a:extLst>
                    <a:ext uri="{9D8B030D-6E8A-4147-A177-3AD203B41FA5}">
                      <a16:colId xmlns:a16="http://schemas.microsoft.com/office/drawing/2014/main" val="20000"/>
                    </a:ext>
                  </a:extLst>
                </a:gridCol>
                <a:gridCol w="453882">
                  <a:extLst>
                    <a:ext uri="{9D8B030D-6E8A-4147-A177-3AD203B41FA5}">
                      <a16:colId xmlns:a16="http://schemas.microsoft.com/office/drawing/2014/main" val="20001"/>
                    </a:ext>
                  </a:extLst>
                </a:gridCol>
              </a:tblGrid>
              <a:tr h="447973">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5" marB="343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5" marB="34305"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47377">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5" marB="343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5" marB="34305"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2" name="Group 47"/>
          <p:cNvGraphicFramePr>
            <a:graphicFrameLocks noGrp="1"/>
          </p:cNvGraphicFramePr>
          <p:nvPr/>
        </p:nvGraphicFramePr>
        <p:xfrm>
          <a:off x="5191115" y="3432175"/>
          <a:ext cx="900112"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2">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3" name="Group 47"/>
          <p:cNvGraphicFramePr>
            <a:graphicFrameLocks noGrp="1"/>
          </p:cNvGraphicFramePr>
          <p:nvPr/>
        </p:nvGraphicFramePr>
        <p:xfrm>
          <a:off x="3317865" y="3432175"/>
          <a:ext cx="900112"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2">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24" name="Group 47"/>
          <p:cNvGraphicFramePr>
            <a:graphicFrameLocks noGrp="1"/>
          </p:cNvGraphicFramePr>
          <p:nvPr/>
        </p:nvGraphicFramePr>
        <p:xfrm>
          <a:off x="3317865" y="2486025"/>
          <a:ext cx="900112"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2">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25" name="文本框 24"/>
          <p:cNvSpPr txBox="1">
            <a:spLocks noChangeArrowheads="1"/>
          </p:cNvSpPr>
          <p:nvPr/>
        </p:nvSpPr>
        <p:spPr bwMode="auto">
          <a:xfrm>
            <a:off x="766752" y="191611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sp>
        <p:nvSpPr>
          <p:cNvPr id="26" name="矩形 25"/>
          <p:cNvSpPr/>
          <p:nvPr/>
        </p:nvSpPr>
        <p:spPr>
          <a:xfrm>
            <a:off x="3359164" y="2471642"/>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扩 </a:t>
            </a:r>
          </a:p>
        </p:txBody>
      </p:sp>
      <p:sp>
        <p:nvSpPr>
          <p:cNvPr id="27" name="矩形 26"/>
          <p:cNvSpPr/>
          <p:nvPr/>
        </p:nvSpPr>
        <p:spPr>
          <a:xfrm>
            <a:off x="4262086" y="2475640"/>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范 </a:t>
            </a:r>
          </a:p>
        </p:txBody>
      </p:sp>
      <p:sp>
        <p:nvSpPr>
          <p:cNvPr id="28" name="矩形 27"/>
          <p:cNvSpPr/>
          <p:nvPr/>
        </p:nvSpPr>
        <p:spPr>
          <a:xfrm>
            <a:off x="5180402" y="2460038"/>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努 </a:t>
            </a:r>
          </a:p>
        </p:txBody>
      </p:sp>
      <p:sp>
        <p:nvSpPr>
          <p:cNvPr id="29" name="矩形 28"/>
          <p:cNvSpPr/>
          <p:nvPr/>
        </p:nvSpPr>
        <p:spPr>
          <a:xfrm>
            <a:off x="6100351" y="2475640"/>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刹 </a:t>
            </a:r>
          </a:p>
        </p:txBody>
      </p:sp>
      <p:sp>
        <p:nvSpPr>
          <p:cNvPr id="30" name="矩形 29"/>
          <p:cNvSpPr/>
          <p:nvPr/>
        </p:nvSpPr>
        <p:spPr>
          <a:xfrm>
            <a:off x="3314325" y="3402592"/>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烂 </a:t>
            </a:r>
          </a:p>
        </p:txBody>
      </p:sp>
      <p:sp>
        <p:nvSpPr>
          <p:cNvPr id="31" name="矩形 30"/>
          <p:cNvSpPr/>
          <p:nvPr/>
        </p:nvSpPr>
        <p:spPr>
          <a:xfrm>
            <a:off x="4260158" y="3407827"/>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替 </a:t>
            </a:r>
          </a:p>
        </p:txBody>
      </p:sp>
      <p:sp>
        <p:nvSpPr>
          <p:cNvPr id="32" name="矩形 31"/>
          <p:cNvSpPr/>
          <p:nvPr/>
        </p:nvSpPr>
        <p:spPr>
          <a:xfrm>
            <a:off x="5203431" y="3390053"/>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镶 </a:t>
            </a:r>
          </a:p>
        </p:txBody>
      </p:sp>
      <p:sp>
        <p:nvSpPr>
          <p:cNvPr id="33" name="矩形 32"/>
          <p:cNvSpPr/>
          <p:nvPr/>
        </p:nvSpPr>
        <p:spPr>
          <a:xfrm>
            <a:off x="6133821" y="3409530"/>
            <a:ext cx="874946"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仅 </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1825" y="2847975"/>
            <a:ext cx="3028950" cy="4010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20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20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2000"/>
                                        <p:tgtEl>
                                          <p:spTgt spid="20"/>
                                        </p:tgtEl>
                                      </p:cBhvr>
                                    </p:animEffect>
                                  </p:childTnLst>
                                </p:cTn>
                              </p:par>
                              <p:par>
                                <p:cTn id="17" presetID="10"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2000"/>
                                        <p:tgtEl>
                                          <p:spTgt spid="21"/>
                                        </p:tgtEl>
                                      </p:cBhvr>
                                    </p:animEffect>
                                  </p:childTnLst>
                                </p:cTn>
                              </p:par>
                              <p:par>
                                <p:cTn id="20" presetID="10"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2000"/>
                                        <p:tgtEl>
                                          <p:spTgt spid="26"/>
                                        </p:tgtEl>
                                      </p:cBhvr>
                                    </p:animEffect>
                                  </p:childTnLst>
                                </p:cTn>
                              </p:par>
                              <p:par>
                                <p:cTn id="23" presetID="10"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2000"/>
                                        <p:tgtEl>
                                          <p:spTgt spid="22"/>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2000"/>
                                        <p:tgtEl>
                                          <p:spTgt spid="17"/>
                                        </p:tgtEl>
                                      </p:cBhvr>
                                    </p:animEffect>
                                  </p:childTnLst>
                                </p:cTn>
                              </p:par>
                              <p:par>
                                <p:cTn id="29" presetID="10"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2000"/>
                                        <p:tgtEl>
                                          <p:spTgt spid="23"/>
                                        </p:tgtEl>
                                      </p:cBhvr>
                                    </p:animEffect>
                                  </p:childTnLst>
                                </p:cTn>
                              </p:par>
                              <p:par>
                                <p:cTn id="32" presetID="10" presetClass="entr" presetSubtype="0"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2000"/>
                                        <p:tgtEl>
                                          <p:spTgt spid="24"/>
                                        </p:tgtEl>
                                      </p:cBhvr>
                                    </p:animEffect>
                                  </p:childTnLst>
                                </p:cTn>
                              </p:par>
                              <p:par>
                                <p:cTn id="35" presetID="10"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2000"/>
                                        <p:tgtEl>
                                          <p:spTgt spid="27"/>
                                        </p:tgtEl>
                                      </p:cBhvr>
                                    </p:animEffect>
                                  </p:childTnLst>
                                </p:cTn>
                              </p:par>
                              <p:par>
                                <p:cTn id="38" presetID="10" presetClass="entr" presetSubtype="0" fill="hold" nodeType="with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2000"/>
                                        <p:tgtEl>
                                          <p:spTgt spid="28"/>
                                        </p:tgtEl>
                                      </p:cBhvr>
                                    </p:animEffect>
                                  </p:childTnLst>
                                </p:cTn>
                              </p:par>
                              <p:par>
                                <p:cTn id="41" presetID="10"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2000"/>
                                        <p:tgtEl>
                                          <p:spTgt spid="29"/>
                                        </p:tgtEl>
                                      </p:cBhvr>
                                    </p:animEffect>
                                  </p:childTnLst>
                                </p:cTn>
                              </p:par>
                              <p:par>
                                <p:cTn id="44" presetID="10" presetClass="entr" presetSubtype="0"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fade">
                                      <p:cBhvr>
                                        <p:cTn id="46" dur="2000"/>
                                        <p:tgtEl>
                                          <p:spTgt spid="30"/>
                                        </p:tgtEl>
                                      </p:cBhvr>
                                    </p:animEffect>
                                  </p:childTnLst>
                                </p:cTn>
                              </p:par>
                              <p:par>
                                <p:cTn id="47" presetID="10" presetClass="entr" presetSubtype="0"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fade">
                                      <p:cBhvr>
                                        <p:cTn id="49" dur="2000"/>
                                        <p:tgtEl>
                                          <p:spTgt spid="31"/>
                                        </p:tgtEl>
                                      </p:cBhvr>
                                    </p:animEffect>
                                  </p:childTnLst>
                                </p:cTn>
                              </p:par>
                              <p:par>
                                <p:cTn id="50" presetID="10" presetClass="entr" presetSubtype="0" fill="hold" nodeType="with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2000"/>
                                        <p:tgtEl>
                                          <p:spTgt spid="32"/>
                                        </p:tgtEl>
                                      </p:cBhvr>
                                    </p:animEffect>
                                  </p:childTnLst>
                                </p:cTn>
                              </p:par>
                              <p:par>
                                <p:cTn id="53" presetID="10"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77999" y="333781"/>
            <a:ext cx="412496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prstClr val="black">
                    <a:lumMod val="75000"/>
                    <a:lumOff val="25000"/>
                  </a:prstClr>
                </a:solidFill>
                <a:effectLst/>
                <a:uLnTx/>
                <a:uFillTx/>
                <a:cs typeface="+mn-ea"/>
                <a:sym typeface="+mn-lt"/>
              </a:rPr>
              <a:t>字词揭秘</a:t>
            </a:r>
          </a:p>
        </p:txBody>
      </p:sp>
      <p:sp>
        <p:nvSpPr>
          <p:cNvPr id="34" name="文本框 33"/>
          <p:cNvSpPr txBox="1">
            <a:spLocks noChangeArrowheads="1"/>
          </p:cNvSpPr>
          <p:nvPr/>
        </p:nvSpPr>
        <p:spPr bwMode="auto">
          <a:xfrm>
            <a:off x="869950" y="2100263"/>
            <a:ext cx="1108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a:ln>
                  <a:noFill/>
                </a:ln>
                <a:solidFill>
                  <a:srgbClr val="5B9BD5"/>
                </a:solidFill>
                <a:effectLst/>
                <a:uLnTx/>
                <a:uFillTx/>
                <a:latin typeface="+mn-lt"/>
                <a:ea typeface="+mn-ea"/>
                <a:cs typeface="+mn-ea"/>
                <a:sym typeface="+mn-lt"/>
              </a:rPr>
              <a:t>我会写</a:t>
            </a:r>
          </a:p>
        </p:txBody>
      </p:sp>
      <p:graphicFrame>
        <p:nvGraphicFramePr>
          <p:cNvPr id="35" name="Group 47"/>
          <p:cNvGraphicFramePr>
            <a:graphicFrameLocks noGrp="1"/>
          </p:cNvGraphicFramePr>
          <p:nvPr/>
        </p:nvGraphicFramePr>
        <p:xfrm>
          <a:off x="1571625" y="3695700"/>
          <a:ext cx="900113" cy="900113"/>
        </p:xfrm>
        <a:graphic>
          <a:graphicData uri="http://schemas.openxmlformats.org/drawingml/2006/table">
            <a:tbl>
              <a:tblPr/>
              <a:tblGrid>
                <a:gridCol w="446230">
                  <a:extLst>
                    <a:ext uri="{9D8B030D-6E8A-4147-A177-3AD203B41FA5}">
                      <a16:colId xmlns:a16="http://schemas.microsoft.com/office/drawing/2014/main" val="20000"/>
                    </a:ext>
                  </a:extLst>
                </a:gridCol>
                <a:gridCol w="453883">
                  <a:extLst>
                    <a:ext uri="{9D8B030D-6E8A-4147-A177-3AD203B41FA5}">
                      <a16:colId xmlns:a16="http://schemas.microsoft.com/office/drawing/2014/main" val="20001"/>
                    </a:ext>
                  </a:extLst>
                </a:gridCol>
              </a:tblGrid>
              <a:tr h="447941">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1" i="0" u="none" strike="noStrike" cap="none" normalizeH="0" baseline="0" dirty="0">
                        <a:ln>
                          <a:noFill/>
                        </a:ln>
                        <a:solidFill>
                          <a:srgbClr val="FFFFFF"/>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0"/>
                  </a:ext>
                </a:extLst>
              </a:tr>
              <a:tr h="452172">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pPr>
                      <a:endParaRPr kumimoji="0" lang="zh-CN" altLang="en-US" sz="600" b="0" i="0" u="none" strike="noStrike" cap="none" normalizeH="0" baseline="0" dirty="0">
                        <a:ln>
                          <a:noFill/>
                        </a:ln>
                        <a:solidFill>
                          <a:srgbClr val="000000"/>
                        </a:solidFill>
                        <a:effectLst/>
                        <a:latin typeface="+mn-lt"/>
                        <a:ea typeface="+mn-ea"/>
                        <a:cs typeface="+mn-ea"/>
                        <a:sym typeface="+mn-lt"/>
                      </a:endParaRPr>
                    </a:p>
                  </a:txBody>
                  <a:tcPr marL="91460" marR="91460" marT="34303" marB="3430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36" name="矩形 35"/>
          <p:cNvSpPr/>
          <p:nvPr/>
        </p:nvSpPr>
        <p:spPr>
          <a:xfrm>
            <a:off x="1588783" y="3657956"/>
            <a:ext cx="896399" cy="92333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5400" b="1" i="0" u="none" strike="noStrike" kern="1200" cap="none" spc="0" normalizeH="0" baseline="0" noProof="0" dirty="0">
                <a:ln>
                  <a:solidFill>
                    <a:prstClr val="white"/>
                  </a:solidFill>
                </a:ln>
                <a:solidFill>
                  <a:srgbClr val="C00000"/>
                </a:solidFill>
                <a:effectLst/>
                <a:uLnTx/>
                <a:uFillTx/>
                <a:cs typeface="+mn-ea"/>
                <a:sym typeface="+mn-lt"/>
              </a:rPr>
              <a:t>扩</a:t>
            </a:r>
          </a:p>
        </p:txBody>
      </p:sp>
      <p:sp>
        <p:nvSpPr>
          <p:cNvPr id="37" name="TextBox 46"/>
          <p:cNvSpPr txBox="1">
            <a:spLocks noChangeArrowheads="1"/>
          </p:cNvSpPr>
          <p:nvPr/>
        </p:nvSpPr>
        <p:spPr bwMode="auto">
          <a:xfrm>
            <a:off x="1552575" y="2930525"/>
            <a:ext cx="8509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eaLnBrk="0" fontAlgn="base" hangingPunct="0">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0" i="0" u="none" strike="noStrike" kern="1200" cap="none" spc="0" normalizeH="0" baseline="0" noProof="0" dirty="0" err="1">
                <a:ln>
                  <a:noFill/>
                </a:ln>
                <a:solidFill>
                  <a:prstClr val="black"/>
                </a:solidFill>
                <a:effectLst/>
                <a:uLnTx/>
                <a:uFillTx/>
                <a:latin typeface="+mn-lt"/>
                <a:ea typeface="+mn-ea"/>
                <a:cs typeface="+mn-ea"/>
                <a:sym typeface="+mn-lt"/>
              </a:rPr>
              <a:t>kuò</a:t>
            </a:r>
            <a:endParaRPr kumimoji="0" lang="zh-CN" altLang="en-US" sz="2800" b="0" i="0" u="none" strike="noStrike" kern="1200" cap="none" spc="0" normalizeH="0" baseline="0" noProof="0" dirty="0">
              <a:ln>
                <a:noFill/>
              </a:ln>
              <a:solidFill>
                <a:prstClr val="black"/>
              </a:solidFill>
              <a:effectLst/>
              <a:uLnTx/>
              <a:uFillTx/>
              <a:latin typeface="+mn-lt"/>
              <a:ea typeface="+mn-ea"/>
              <a:cs typeface="+mn-ea"/>
              <a:sym typeface="+mn-lt"/>
            </a:endParaRPr>
          </a:p>
        </p:txBody>
      </p:sp>
      <p:sp>
        <p:nvSpPr>
          <p:cNvPr id="38" name="TextBox 47"/>
          <p:cNvSpPr txBox="1"/>
          <p:nvPr/>
        </p:nvSpPr>
        <p:spPr>
          <a:xfrm>
            <a:off x="3311525" y="2562225"/>
            <a:ext cx="6800850" cy="2678113"/>
          </a:xfrm>
          <a:prstGeom prst="rect">
            <a:avLst/>
          </a:prstGeom>
          <a:noFill/>
        </p:spPr>
        <p:txBody>
          <a:bodyPr>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结构</a:t>
            </a:r>
            <a:r>
              <a:rPr kumimoji="0" lang="zh-CN" altLang="en-US" sz="2800" b="0" i="0" u="none" strike="noStrike" kern="1200" cap="none" spc="0" normalizeH="0" baseline="0" noProof="0" dirty="0">
                <a:ln>
                  <a:noFill/>
                </a:ln>
                <a:solidFill>
                  <a:prstClr val="black"/>
                </a:solidFill>
                <a:effectLst/>
                <a:uLnTx/>
                <a:uFillTx/>
                <a:cs typeface="+mn-ea"/>
                <a:sym typeface="+mn-lt"/>
              </a:rPr>
              <a:t>：左右</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部首</a:t>
            </a:r>
            <a:r>
              <a:rPr kumimoji="0" lang="zh-CN" altLang="en-US" sz="2800" b="0" i="0" u="none" strike="noStrike" kern="1200" cap="none" spc="0" normalizeH="0" baseline="0" noProof="0" dirty="0">
                <a:ln>
                  <a:noFill/>
                </a:ln>
                <a:solidFill>
                  <a:prstClr val="black"/>
                </a:solidFill>
                <a:effectLst/>
                <a:uLnTx/>
                <a:uFillTx/>
                <a:cs typeface="+mn-ea"/>
                <a:sym typeface="+mn-lt"/>
              </a:rPr>
              <a:t>：扌</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组词</a:t>
            </a:r>
            <a:r>
              <a:rPr kumimoji="0" lang="zh-CN" altLang="en-US" sz="2800" b="0" i="0" u="none" strike="noStrike" kern="1200" cap="none" spc="0" normalizeH="0" baseline="0" noProof="0" dirty="0">
                <a:ln>
                  <a:noFill/>
                </a:ln>
                <a:solidFill>
                  <a:prstClr val="black"/>
                </a:solidFill>
                <a:effectLst/>
                <a:uLnTx/>
                <a:uFillTx/>
                <a:cs typeface="+mn-ea"/>
                <a:sym typeface="+mn-lt"/>
              </a:rPr>
              <a:t>：扩大、扩充、扩张</a:t>
            </a:r>
            <a:endParaRPr kumimoji="0" lang="en-US" altLang="zh-CN" sz="2800" b="0" i="0" u="none" strike="noStrike" kern="1200" cap="none" spc="0" normalizeH="0" baseline="0" noProof="0" dirty="0">
              <a:ln>
                <a:noFill/>
              </a:ln>
              <a:solidFill>
                <a:prstClr val="black"/>
              </a:solidFill>
              <a:effectLst/>
              <a:uLnTx/>
              <a:uFillTx/>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800" b="0" i="0" u="none" strike="noStrike" kern="1200" cap="none" spc="0" normalizeH="0" baseline="0" noProof="0" dirty="0">
                <a:ln>
                  <a:noFill/>
                </a:ln>
                <a:solidFill>
                  <a:srgbClr val="5B9BD5">
                    <a:lumMod val="75000"/>
                  </a:srgbClr>
                </a:solidFill>
                <a:effectLst/>
                <a:uLnTx/>
                <a:uFillTx/>
                <a:cs typeface="+mn-ea"/>
                <a:sym typeface="+mn-lt"/>
              </a:rPr>
              <a:t>造句</a:t>
            </a:r>
            <a:r>
              <a:rPr kumimoji="0" lang="zh-CN" altLang="en-US" sz="2800" b="0" i="0" u="none" strike="noStrike" kern="1200" cap="none" spc="0" normalizeH="0" baseline="0" noProof="0" dirty="0">
                <a:ln>
                  <a:noFill/>
                </a:ln>
                <a:solidFill>
                  <a:prstClr val="black"/>
                </a:solidFill>
                <a:effectLst/>
                <a:uLnTx/>
                <a:uFillTx/>
                <a:cs typeface="+mn-ea"/>
                <a:sym typeface="+mn-lt"/>
              </a:rPr>
              <a:t>：多读书有利于扩大见闻</a:t>
            </a:r>
            <a:r>
              <a:rPr kumimoji="0" lang="en-US" altLang="zh-CN" sz="2800" b="0" i="0" u="none" strike="noStrike" kern="1200" cap="none" spc="0" normalizeH="0" baseline="0" noProof="0" dirty="0">
                <a:ln>
                  <a:noFill/>
                </a:ln>
                <a:solidFill>
                  <a:prstClr val="black"/>
                </a:solidFill>
                <a:effectLst/>
                <a:uLnTx/>
                <a:uFillTx/>
                <a:cs typeface="+mn-ea"/>
                <a:sym typeface="+mn-lt"/>
              </a:rPr>
              <a:t>,</a:t>
            </a:r>
            <a:r>
              <a:rPr kumimoji="0" lang="zh-CN" altLang="en-US" sz="2800" b="0" i="0" u="none" strike="noStrike" kern="1200" cap="none" spc="0" normalizeH="0" baseline="0" noProof="0" dirty="0">
                <a:ln>
                  <a:noFill/>
                </a:ln>
                <a:solidFill>
                  <a:prstClr val="black"/>
                </a:solidFill>
                <a:effectLst/>
                <a:uLnTx/>
                <a:uFillTx/>
                <a:cs typeface="+mn-ea"/>
                <a:sym typeface="+mn-lt"/>
              </a:rPr>
              <a:t>增长知识。</a:t>
            </a:r>
            <a:endParaRPr kumimoji="0" lang="en-US" altLang="zh-CN" sz="2800" b="0" i="0" u="none" strike="noStrike" kern="1200" cap="none" spc="0" normalizeH="0" baseline="0" noProof="0" dirty="0">
              <a:ln>
                <a:noFill/>
              </a:ln>
              <a:solidFill>
                <a:prstClr val="black"/>
              </a:solidFill>
              <a:effectLst/>
              <a:uLnTx/>
              <a:uFillTx/>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2000"/>
                                        <p:tgtEl>
                                          <p:spTgt spid="34"/>
                                        </p:tgtEl>
                                      </p:cBhvr>
                                    </p:animEffect>
                                  </p:childTnLst>
                                </p:cTn>
                              </p:par>
                              <p:par>
                                <p:cTn id="8" presetID="10" presetClass="entr" presetSubtype="0" fill="hold"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20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fill="hold"/>
                                        <p:tgtEl>
                                          <p:spTgt spid="37"/>
                                        </p:tgtEl>
                                        <p:attrNameLst>
                                          <p:attrName>ppt_x</p:attrName>
                                        </p:attrNameLst>
                                      </p:cBhvr>
                                      <p:tavLst>
                                        <p:tav tm="0">
                                          <p:val>
                                            <p:strVal val="#ppt_x"/>
                                          </p:val>
                                        </p:tav>
                                        <p:tav tm="100000">
                                          <p:val>
                                            <p:strVal val="#ppt_x"/>
                                          </p:val>
                                        </p:tav>
                                      </p:tavLst>
                                    </p:anim>
                                    <p:anim calcmode="lin" valueType="num">
                                      <p:cBhvr additive="base">
                                        <p:cTn id="16" dur="500" fill="hold"/>
                                        <p:tgtEl>
                                          <p:spTgt spid="37"/>
                                        </p:tgtEl>
                                        <p:attrNameLst>
                                          <p:attrName>ppt_y</p:attrName>
                                        </p:attrNameLst>
                                      </p:cBhvr>
                                      <p:tavLst>
                                        <p:tav tm="0">
                                          <p:val>
                                            <p:strVal val="1+#ppt_h/2"/>
                                          </p:val>
                                        </p:tav>
                                        <p:tav tm="100000">
                                          <p:val>
                                            <p:strVal val="#ppt_y"/>
                                          </p:val>
                                        </p:tav>
                                      </p:tavLst>
                                    </p:anim>
                                  </p:childTnLst>
                                </p:cTn>
                              </p:par>
                              <p:par>
                                <p:cTn id="17" presetID="10" presetClass="entr" presetSubtype="0" fill="hold"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fade">
                                      <p:cBhvr>
                                        <p:cTn id="19" dur="2000"/>
                                        <p:tgtEl>
                                          <p:spTgt spid="3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additive="base">
                                        <p:cTn id="24" dur="500" fill="hold"/>
                                        <p:tgtEl>
                                          <p:spTgt spid="38"/>
                                        </p:tgtEl>
                                        <p:attrNameLst>
                                          <p:attrName>ppt_x</p:attrName>
                                        </p:attrNameLst>
                                      </p:cBhvr>
                                      <p:tavLst>
                                        <p:tav tm="0">
                                          <p:val>
                                            <p:strVal val="1+#ppt_w/2"/>
                                          </p:val>
                                        </p:tav>
                                        <p:tav tm="100000">
                                          <p:val>
                                            <p:strVal val="#ppt_x"/>
                                          </p:val>
                                        </p:tav>
                                      </p:tavLst>
                                    </p:anim>
                                    <p:anim calcmode="lin" valueType="num">
                                      <p:cBhvr additive="base">
                                        <p:cTn id="25" dur="500" fill="hold"/>
                                        <p:tgtEl>
                                          <p:spTgt spid="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7" grpId="0"/>
      <p:bldP spid="38"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dkkjtbu">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1398</Words>
  <Application>Microsoft Office PowerPoint</Application>
  <PresentationFormat>宽屏</PresentationFormat>
  <Paragraphs>194</Paragraphs>
  <Slides>27</Slides>
  <Notes>27</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27</vt:i4>
      </vt:variant>
    </vt:vector>
  </HeadingPairs>
  <TitlesOfParts>
    <vt:vector size="31" baseType="lpstr">
      <vt:lpstr>思源黑体 CN Light</vt:lpstr>
      <vt:lpstr>Arial</vt:lpstr>
      <vt:lpstr>FandolFang R</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28</cp:revision>
  <dcterms:created xsi:type="dcterms:W3CDTF">2020-08-05T18:31:00Z</dcterms:created>
  <dcterms:modified xsi:type="dcterms:W3CDTF">2021-01-08T23:36:41Z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