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58" r:id="rId2"/>
    <p:sldId id="256" r:id="rId3"/>
    <p:sldId id="259" r:id="rId4"/>
    <p:sldId id="495" r:id="rId5"/>
    <p:sldId id="496" r:id="rId6"/>
    <p:sldId id="497" r:id="rId7"/>
    <p:sldId id="498" r:id="rId8"/>
    <p:sldId id="500" r:id="rId9"/>
    <p:sldId id="499" r:id="rId10"/>
    <p:sldId id="501" r:id="rId11"/>
    <p:sldId id="502" r:id="rId12"/>
    <p:sldId id="503" r:id="rId13"/>
    <p:sldId id="504" r:id="rId14"/>
    <p:sldId id="505" r:id="rId15"/>
    <p:sldId id="506" r:id="rId16"/>
    <p:sldId id="507" r:id="rId17"/>
    <p:sldId id="508" r:id="rId18"/>
    <p:sldId id="509" r:id="rId19"/>
    <p:sldId id="510" r:id="rId20"/>
    <p:sldId id="511" r:id="rId21"/>
    <p:sldId id="512" r:id="rId22"/>
    <p:sldId id="513" r:id="rId23"/>
    <p:sldId id="514" r:id="rId24"/>
    <p:sldId id="515" r:id="rId25"/>
    <p:sldId id="516" r:id="rId26"/>
    <p:sldId id="287" r:id="rId27"/>
    <p:sldId id="257" r:id="rId28"/>
  </p:sldIdLst>
  <p:sldSz cx="12192000" cy="6858000"/>
  <p:notesSz cx="6858000" cy="9144000"/>
  <p:embeddedFontLst>
    <p:embeddedFont>
      <p:font typeface="FandolFang R" panose="02010600030101010101" charset="-122"/>
      <p:regular r:id="rId30"/>
    </p:embeddedFont>
    <p:embeddedFont>
      <p:font typeface="思源黑体 CN Light" panose="02010600030101010101" charset="-122"/>
      <p:regular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0068DA9-1C19-4169-ACF1-F75DD31E0EBD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1988FC9-C6A7-4366-9AF5-EE4975D2321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88FC9-C6A7-4366-9AF5-EE4975D2321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88FC9-C6A7-4366-9AF5-EE4975D2321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88FC9-C6A7-4366-9AF5-EE4975D2321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88FC9-C6A7-4366-9AF5-EE4975D2321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88FC9-C6A7-4366-9AF5-EE4975D2321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88FC9-C6A7-4366-9AF5-EE4975D2321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88FC9-C6A7-4366-9AF5-EE4975D2321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88FC9-C6A7-4366-9AF5-EE4975D2321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88FC9-C6A7-4366-9AF5-EE4975D2321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88FC9-C6A7-4366-9AF5-EE4975D2321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88FC9-C6A7-4366-9AF5-EE4975D2321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88FC9-C6A7-4366-9AF5-EE4975D2321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88FC9-C6A7-4366-9AF5-EE4975D2321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88FC9-C6A7-4366-9AF5-EE4975D2321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88FC9-C6A7-4366-9AF5-EE4975D2321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88FC9-C6A7-4366-9AF5-EE4975D23210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88FC9-C6A7-4366-9AF5-EE4975D23210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88FC9-C6A7-4366-9AF5-EE4975D23210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88FC9-C6A7-4366-9AF5-EE4975D23210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88FC9-C6A7-4366-9AF5-EE4975D2321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88FC9-C6A7-4366-9AF5-EE4975D2321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88FC9-C6A7-4366-9AF5-EE4975D2321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88FC9-C6A7-4366-9AF5-EE4975D2321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88FC9-C6A7-4366-9AF5-EE4975D2321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88FC9-C6A7-4366-9AF5-EE4975D2321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88FC9-C6A7-4366-9AF5-EE4975D2321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1518860" y="6235700"/>
            <a:ext cx="673139" cy="424814"/>
            <a:chOff x="11449050" y="6191643"/>
            <a:chExt cx="742950" cy="468871"/>
          </a:xfrm>
        </p:grpSpPr>
        <p:sp>
          <p:nvSpPr>
            <p:cNvPr id="9" name="箭头: 五边形 8"/>
            <p:cNvSpPr/>
            <p:nvPr userDrawn="1"/>
          </p:nvSpPr>
          <p:spPr>
            <a:xfrm rot="10800000">
              <a:off x="11449050" y="6378705"/>
              <a:ext cx="742950" cy="281809"/>
            </a:xfrm>
            <a:prstGeom prst="homePlate">
              <a:avLst/>
            </a:prstGeom>
            <a:solidFill>
              <a:srgbClr val="403836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箭头: 五边形 9"/>
            <p:cNvSpPr/>
            <p:nvPr userDrawn="1"/>
          </p:nvSpPr>
          <p:spPr>
            <a:xfrm rot="10800000">
              <a:off x="11610402" y="6191643"/>
              <a:ext cx="581598" cy="220607"/>
            </a:xfrm>
            <a:prstGeom prst="homePlate">
              <a:avLst/>
            </a:pr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12" name="任意多边形: 形状 11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403836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618483" y="2056395"/>
            <a:ext cx="6318532" cy="2097112"/>
            <a:chOff x="410134" y="2770259"/>
            <a:chExt cx="5412107" cy="2097112"/>
          </a:xfrm>
        </p:grpSpPr>
        <p:sp>
          <p:nvSpPr>
            <p:cNvPr id="7" name="文本框 6"/>
            <p:cNvSpPr txBox="1"/>
            <p:nvPr/>
          </p:nvSpPr>
          <p:spPr>
            <a:xfrm>
              <a:off x="410134" y="2770259"/>
              <a:ext cx="541210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5400" b="1" dirty="0">
                  <a:solidFill>
                    <a:srgbClr val="403836"/>
                  </a:solidFill>
                  <a:cs typeface="+mn-ea"/>
                  <a:sym typeface="+mn-lt"/>
                </a:rPr>
                <a:t>《</a:t>
              </a:r>
              <a:r>
                <a:rPr lang="zh-CN" altLang="en-US" sz="5400" b="1" dirty="0">
                  <a:solidFill>
                    <a:srgbClr val="403836"/>
                  </a:solidFill>
                  <a:cs typeface="+mn-ea"/>
                  <a:sym typeface="+mn-lt"/>
                </a:rPr>
                <a:t>我们家的男子汉</a:t>
              </a:r>
              <a:r>
                <a:rPr lang="en-US" altLang="zh-CN" sz="5400" b="1" dirty="0">
                  <a:solidFill>
                    <a:srgbClr val="403836"/>
                  </a:solidFill>
                  <a:cs typeface="+mn-ea"/>
                  <a:sym typeface="+mn-lt"/>
                </a:rPr>
                <a:t>》</a:t>
              </a:r>
              <a:endPara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038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四年级下册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556860" y="4971364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知识梳理</a:t>
            </a:r>
          </a:p>
        </p:txBody>
      </p:sp>
      <p:grpSp>
        <p:nvGrpSpPr>
          <p:cNvPr id="4" name="组合 46"/>
          <p:cNvGrpSpPr/>
          <p:nvPr/>
        </p:nvGrpSpPr>
        <p:grpSpPr>
          <a:xfrm>
            <a:off x="2810189" y="2084230"/>
            <a:ext cx="2387067" cy="641179"/>
            <a:chOff x="1722474" y="3710763"/>
            <a:chExt cx="7644810" cy="1105786"/>
          </a:xfrm>
        </p:grpSpPr>
        <p:sp>
          <p:nvSpPr>
            <p:cNvPr id="5" name="矩形 4"/>
            <p:cNvSpPr/>
            <p:nvPr/>
          </p:nvSpPr>
          <p:spPr>
            <a:xfrm>
              <a:off x="1916791" y="3784613"/>
              <a:ext cx="7162637" cy="10085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“我们家”</a:t>
              </a:r>
            </a:p>
          </p:txBody>
        </p:sp>
        <p:sp>
          <p:nvSpPr>
            <p:cNvPr id="6" name="圆角矩形 45"/>
            <p:cNvSpPr/>
            <p:nvPr/>
          </p:nvSpPr>
          <p:spPr>
            <a:xfrm>
              <a:off x="1722474" y="3710763"/>
              <a:ext cx="7644810" cy="1105786"/>
            </a:xfrm>
            <a:prstGeom prst="roundRect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5891097" y="2767789"/>
            <a:ext cx="5059687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“我们”不仅指作者王安忆，还包括她的亲属等人，体现了作者一家人对这个男子汉的深深喜爱的感情。</a:t>
            </a:r>
          </a:p>
        </p:txBody>
      </p:sp>
      <p:pic>
        <p:nvPicPr>
          <p:cNvPr id="8" name="图片 7" descr="851091_20151206235954097400_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175" b="7725"/>
          <a:stretch>
            <a:fillRect/>
          </a:stretch>
        </p:blipFill>
        <p:spPr>
          <a:xfrm>
            <a:off x="973669" y="3421946"/>
            <a:ext cx="4468086" cy="2517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知识梳理</a:t>
            </a:r>
          </a:p>
        </p:txBody>
      </p:sp>
      <p:grpSp>
        <p:nvGrpSpPr>
          <p:cNvPr id="9" name="组合 46"/>
          <p:cNvGrpSpPr/>
          <p:nvPr/>
        </p:nvGrpSpPr>
        <p:grpSpPr>
          <a:xfrm>
            <a:off x="3341312" y="1495199"/>
            <a:ext cx="3975777" cy="641179"/>
            <a:chOff x="1722474" y="3710763"/>
            <a:chExt cx="7900077" cy="1105786"/>
          </a:xfrm>
        </p:grpSpPr>
        <p:sp>
          <p:nvSpPr>
            <p:cNvPr id="10" name="矩形 9"/>
            <p:cNvSpPr/>
            <p:nvPr/>
          </p:nvSpPr>
          <p:spPr>
            <a:xfrm>
              <a:off x="1916792" y="3784613"/>
              <a:ext cx="7705759" cy="10085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“男子汉是指谁？”</a:t>
              </a:r>
            </a:p>
          </p:txBody>
        </p:sp>
        <p:sp>
          <p:nvSpPr>
            <p:cNvPr id="11" name="圆角矩形 43"/>
            <p:cNvSpPr/>
            <p:nvPr/>
          </p:nvSpPr>
          <p:spPr>
            <a:xfrm>
              <a:off x="1722474" y="3710763"/>
              <a:ext cx="7644810" cy="1105786"/>
            </a:xfrm>
            <a:prstGeom prst="roundRect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586841" y="3614733"/>
            <a:ext cx="4339650" cy="8370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王安忆姐姐家的儿子</a:t>
            </a:r>
          </a:p>
        </p:txBody>
      </p:sp>
      <p:pic>
        <p:nvPicPr>
          <p:cNvPr id="13" name="图片 12" descr="7cbac48251484d88ad03bea333b6c972_th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5222" y="2810707"/>
            <a:ext cx="2994753" cy="3245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8" name="矩形 7"/>
          <p:cNvSpPr/>
          <p:nvPr/>
        </p:nvSpPr>
        <p:spPr>
          <a:xfrm>
            <a:off x="3813421" y="1921004"/>
            <a:ext cx="3775393" cy="671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根据要求，默读课文。</a:t>
            </a:r>
          </a:p>
        </p:txBody>
      </p:sp>
      <p:sp>
        <p:nvSpPr>
          <p:cNvPr id="14" name="矩形 13"/>
          <p:cNvSpPr/>
          <p:nvPr/>
        </p:nvSpPr>
        <p:spPr>
          <a:xfrm>
            <a:off x="3748162" y="2808546"/>
            <a:ext cx="7704856" cy="2601546"/>
          </a:xfrm>
          <a:prstGeom prst="rect">
            <a:avLst/>
          </a:prstGeom>
          <a:ln w="28575">
            <a:solidFill>
              <a:srgbClr val="0070C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默读要求：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用较快的速度浏览，不要发出声音，不要点读和指读。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把课文中的小标题用横线画出来。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       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06" y="2592598"/>
            <a:ext cx="3858153" cy="4265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4" name="圆角矩形 41"/>
          <p:cNvSpPr/>
          <p:nvPr/>
        </p:nvSpPr>
        <p:spPr>
          <a:xfrm>
            <a:off x="4945835" y="1439280"/>
            <a:ext cx="5272221" cy="4561367"/>
          </a:xfrm>
          <a:prstGeom prst="roundRec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967218" y="2111611"/>
            <a:ext cx="3135940" cy="754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他对食物的兴趣</a:t>
            </a:r>
          </a:p>
        </p:txBody>
      </p:sp>
      <p:sp>
        <p:nvSpPr>
          <p:cNvPr id="6" name="矩形 5"/>
          <p:cNvSpPr/>
          <p:nvPr/>
        </p:nvSpPr>
        <p:spPr>
          <a:xfrm>
            <a:off x="5991266" y="3273381"/>
            <a:ext cx="3377704" cy="754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他对独立的要求</a:t>
            </a:r>
          </a:p>
        </p:txBody>
      </p:sp>
      <p:sp>
        <p:nvSpPr>
          <p:cNvPr id="7" name="矩形 6"/>
          <p:cNvSpPr/>
          <p:nvPr/>
        </p:nvSpPr>
        <p:spPr>
          <a:xfrm>
            <a:off x="5343910" y="4399343"/>
            <a:ext cx="4612890" cy="751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他面对生活挑战的沉着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26" y="2488798"/>
            <a:ext cx="3858153" cy="4265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4" name="矩形 3"/>
          <p:cNvSpPr/>
          <p:nvPr/>
        </p:nvSpPr>
        <p:spPr>
          <a:xfrm>
            <a:off x="4702959" y="2451392"/>
            <a:ext cx="6475520" cy="1955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请你结合课文中的小标题，说说为什么称这个孩子为“男子汉”，作者对他有着怎样的情感？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26" y="2488798"/>
            <a:ext cx="3858153" cy="4265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4" name="矩形 3"/>
          <p:cNvSpPr/>
          <p:nvPr/>
        </p:nvSpPr>
        <p:spPr>
          <a:xfrm>
            <a:off x="2317627" y="2361832"/>
            <a:ext cx="906986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“他吃饭很爽气。”带他的保姆这么说他。确实，他吃饭吃得很好，量很多，范围很广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什么都要吃，而且吃得极有滋味。叫人看了不由得也会嘴馋起来。</a:t>
            </a:r>
          </a:p>
        </p:txBody>
      </p:sp>
      <p:sp>
        <p:nvSpPr>
          <p:cNvPr id="5" name="矩形 4"/>
          <p:cNvSpPr/>
          <p:nvPr/>
        </p:nvSpPr>
        <p:spPr>
          <a:xfrm>
            <a:off x="5231903" y="1533581"/>
            <a:ext cx="3135940" cy="754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他对食物的兴趣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367167" y="3088201"/>
            <a:ext cx="25922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344750" y="3742371"/>
            <a:ext cx="577605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6135348" y="4912242"/>
            <a:ext cx="2328167" cy="85162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爽气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07" y="2883129"/>
            <a:ext cx="3614911" cy="3996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9" name="矩形 8"/>
          <p:cNvSpPr/>
          <p:nvPr/>
        </p:nvSpPr>
        <p:spPr>
          <a:xfrm>
            <a:off x="1317670" y="2542175"/>
            <a:ext cx="95566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当然，和所有的孩子一样，他不爱吃青菜。可是我对他说：“不吃青菜会死的。”他便吃了，吃得很多。他不愿死，似乎是深感活着的乐趣的。他对所有的滋味都有兴趣，为了吃一客小笼包子，他可以耐心地等上三刻钟；他会为喜欢吃的东西编儿歌一样的谜语。当实在不再能吃了的时候，他便吃自己的大拇指，吃得十分专心，以至前边的嘴唇都有些翘了起来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3807505" y="3685138"/>
            <a:ext cx="286490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578776" y="4217581"/>
            <a:ext cx="4167299" cy="1751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1294106" y="4738577"/>
            <a:ext cx="9410102" cy="1604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1281023" y="5334000"/>
            <a:ext cx="5659260" cy="1458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7030269" y="1346791"/>
            <a:ext cx="3471921" cy="104652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率真爽气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15" name="文本框 99"/>
          <p:cNvSpPr txBox="1"/>
          <p:nvPr/>
        </p:nvSpPr>
        <p:spPr>
          <a:xfrm>
            <a:off x="1412213" y="1777781"/>
            <a:ext cx="9367571" cy="2677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他向往着去少林寺当和尚。可是我们告诉他，当和尚不能吃荤。他说：“用肉汤拌饭可以吗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?”“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不可以。”“那么棒冰可以吃吗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?”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他小心地问，是问“棒冰”，而不是冰淇淋，甚至不是雪糕。</a:t>
            </a:r>
          </a:p>
        </p:txBody>
      </p:sp>
      <p:sp>
        <p:nvSpPr>
          <p:cNvPr id="16" name="圆角矩形 45"/>
          <p:cNvSpPr/>
          <p:nvPr/>
        </p:nvSpPr>
        <p:spPr>
          <a:xfrm>
            <a:off x="7873059" y="2604966"/>
            <a:ext cx="962595" cy="411894"/>
          </a:xfrm>
          <a:prstGeom prst="roundRect">
            <a:avLst/>
          </a:prstGeom>
          <a:grp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Box 48"/>
          <p:cNvSpPr txBox="1"/>
          <p:nvPr/>
        </p:nvSpPr>
        <p:spPr>
          <a:xfrm>
            <a:off x="425961" y="4820717"/>
            <a:ext cx="11340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表现了他希望得到肯定回答的心态和神情，愿意在吃上作一些牺牲。</a:t>
            </a:r>
          </a:p>
        </p:txBody>
      </p:sp>
      <p:sp>
        <p:nvSpPr>
          <p:cNvPr id="18" name="矩形 17"/>
          <p:cNvSpPr/>
          <p:nvPr/>
        </p:nvSpPr>
        <p:spPr>
          <a:xfrm>
            <a:off x="425961" y="5709217"/>
            <a:ext cx="74879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向往少林寺却惦记着食物</a:t>
            </a:r>
          </a:p>
        </p:txBody>
      </p:sp>
      <p:sp>
        <p:nvSpPr>
          <p:cNvPr id="19" name="椭圆 18"/>
          <p:cNvSpPr/>
          <p:nvPr/>
        </p:nvSpPr>
        <p:spPr>
          <a:xfrm>
            <a:off x="8021877" y="1041991"/>
            <a:ext cx="2249174" cy="87640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率真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8" name="矩形 7"/>
          <p:cNvSpPr/>
          <p:nvPr/>
        </p:nvSpPr>
        <p:spPr>
          <a:xfrm>
            <a:off x="4437225" y="1653350"/>
            <a:ext cx="3377704" cy="754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他对独立的要求</a:t>
            </a:r>
          </a:p>
        </p:txBody>
      </p:sp>
      <p:sp>
        <p:nvSpPr>
          <p:cNvPr id="9" name="文本框 99"/>
          <p:cNvSpPr txBox="1"/>
          <p:nvPr/>
        </p:nvSpPr>
        <p:spPr>
          <a:xfrm>
            <a:off x="3189767" y="2812265"/>
            <a:ext cx="7786712" cy="11350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不知从什么时候起，和他出去，他不愿让人牵他的手了。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他一只胖胖的手像一条倔强的活鱼一样挣扎着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76329" y="4566757"/>
            <a:ext cx="6588396" cy="606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表现出他要独立的愿望之坚决。</a:t>
            </a:r>
          </a:p>
        </p:txBody>
      </p:sp>
      <p:sp>
        <p:nvSpPr>
          <p:cNvPr id="11" name="椭圆 10"/>
          <p:cNvSpPr/>
          <p:nvPr/>
        </p:nvSpPr>
        <p:spPr>
          <a:xfrm>
            <a:off x="8054543" y="1222744"/>
            <a:ext cx="2960787" cy="1288409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自主自立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07" y="2883129"/>
            <a:ext cx="3614911" cy="3996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4" name="矩形 3"/>
          <p:cNvSpPr/>
          <p:nvPr/>
        </p:nvSpPr>
        <p:spPr>
          <a:xfrm>
            <a:off x="4110626" y="1907670"/>
            <a:ext cx="7411185" cy="1317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他一只胖胖的手像一条倔强的活鱼一样挣扎着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圆角矩形 41"/>
          <p:cNvSpPr/>
          <p:nvPr/>
        </p:nvSpPr>
        <p:spPr>
          <a:xfrm>
            <a:off x="6311863" y="2044493"/>
            <a:ext cx="393401" cy="510360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5929086" y="2661177"/>
            <a:ext cx="446567" cy="34024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99"/>
          <p:cNvSpPr txBox="1"/>
          <p:nvPr/>
        </p:nvSpPr>
        <p:spPr>
          <a:xfrm>
            <a:off x="5191189" y="3081232"/>
            <a:ext cx="939915" cy="523220"/>
          </a:xfrm>
          <a:prstGeom prst="rect">
            <a:avLst/>
          </a:prstGeom>
          <a:noFill/>
          <a:ln w="22225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本体</a:t>
            </a:r>
          </a:p>
        </p:txBody>
      </p:sp>
      <p:sp>
        <p:nvSpPr>
          <p:cNvPr id="8" name="椭圆 7"/>
          <p:cNvSpPr/>
          <p:nvPr/>
        </p:nvSpPr>
        <p:spPr>
          <a:xfrm>
            <a:off x="3127788" y="3072438"/>
            <a:ext cx="1512168" cy="7920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比喻</a:t>
            </a:r>
          </a:p>
        </p:txBody>
      </p:sp>
      <p:sp>
        <p:nvSpPr>
          <p:cNvPr id="9" name="圆角矩形 48"/>
          <p:cNvSpPr/>
          <p:nvPr/>
        </p:nvSpPr>
        <p:spPr>
          <a:xfrm>
            <a:off x="6705263" y="2048031"/>
            <a:ext cx="372139" cy="510360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6932091" y="2654088"/>
            <a:ext cx="60251" cy="38986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99"/>
          <p:cNvSpPr txBox="1"/>
          <p:nvPr/>
        </p:nvSpPr>
        <p:spPr>
          <a:xfrm>
            <a:off x="6640075" y="3082699"/>
            <a:ext cx="1266667" cy="954107"/>
          </a:xfrm>
          <a:prstGeom prst="rect">
            <a:avLst/>
          </a:prstGeom>
          <a:noFill/>
          <a:ln w="22225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比喻词</a:t>
            </a:r>
          </a:p>
        </p:txBody>
      </p:sp>
      <p:sp>
        <p:nvSpPr>
          <p:cNvPr id="12" name="圆角矩形 52"/>
          <p:cNvSpPr/>
          <p:nvPr/>
        </p:nvSpPr>
        <p:spPr>
          <a:xfrm>
            <a:off x="8824686" y="2051575"/>
            <a:ext cx="719470" cy="510360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9200370" y="2636366"/>
            <a:ext cx="60251" cy="38986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99"/>
          <p:cNvSpPr txBox="1"/>
          <p:nvPr/>
        </p:nvSpPr>
        <p:spPr>
          <a:xfrm>
            <a:off x="9014434" y="3059966"/>
            <a:ext cx="923126" cy="523220"/>
          </a:xfrm>
          <a:prstGeom prst="rect">
            <a:avLst/>
          </a:prstGeom>
          <a:noFill/>
          <a:ln w="22225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喻体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889765" y="4532508"/>
            <a:ext cx="1986158" cy="1336654"/>
            <a:chOff x="758781" y="3004542"/>
            <a:chExt cx="1607975" cy="1082000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0000" l="992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58781" y="3004542"/>
              <a:ext cx="1532902" cy="9249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文本框 99"/>
            <p:cNvSpPr txBox="1"/>
            <p:nvPr/>
          </p:nvSpPr>
          <p:spPr>
            <a:xfrm>
              <a:off x="758781" y="3712831"/>
              <a:ext cx="1607975" cy="3737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胖胖的手</a:t>
              </a:r>
            </a:p>
          </p:txBody>
        </p:sp>
      </p:grpSp>
      <p:sp>
        <p:nvSpPr>
          <p:cNvPr id="18" name="文本框 99"/>
          <p:cNvSpPr txBox="1"/>
          <p:nvPr/>
        </p:nvSpPr>
        <p:spPr>
          <a:xfrm>
            <a:off x="6259693" y="4997574"/>
            <a:ext cx="1368152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比作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7906827" y="4359621"/>
            <a:ext cx="2385151" cy="1491818"/>
            <a:chOff x="7006941" y="4228993"/>
            <a:chExt cx="2385151" cy="1491818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3778">
                          <a14:backgroundMark x1="7556" y1="62500" x2="7556" y2="62500"/>
                          <a14:backgroundMark x1="6222" y1="81875" x2="6222" y2="81875"/>
                          <a14:backgroundMark x1="28444" y1="88750" x2="28444" y2="88750"/>
                          <a14:backgroundMark x1="34667" y1="94375" x2="34667" y2="94375"/>
                          <a14:backgroundMark x1="42667" y1="94375" x2="42667" y2="94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6941" y="4228993"/>
              <a:ext cx="1589509" cy="1130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文本框 99"/>
            <p:cNvSpPr txBox="1"/>
            <p:nvPr/>
          </p:nvSpPr>
          <p:spPr>
            <a:xfrm>
              <a:off x="7405934" y="5259146"/>
              <a:ext cx="198615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活鱼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07" y="2883129"/>
            <a:ext cx="3614911" cy="3996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4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6954157" y="1080086"/>
            <a:ext cx="3168015" cy="912495"/>
            <a:chOff x="360" y="260"/>
            <a:chExt cx="4989" cy="1437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403836"/>
                  </a:solidFill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403836"/>
                  </a:solidFill>
                  <a:cs typeface="+mn-ea"/>
                  <a:sym typeface="+mn-lt"/>
                </a:rPr>
                <a:t>课前导读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954157" y="2033676"/>
            <a:ext cx="3168015" cy="912495"/>
            <a:chOff x="360" y="260"/>
            <a:chExt cx="4989" cy="143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403836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403836"/>
                  </a:solidFill>
                  <a:cs typeface="+mn-ea"/>
                  <a:sym typeface="+mn-lt"/>
                </a:rPr>
                <a:t>字词揭秘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954157" y="2987266"/>
            <a:ext cx="3168015" cy="912495"/>
            <a:chOff x="360" y="260"/>
            <a:chExt cx="4989" cy="1437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403836"/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403836"/>
                  </a:solidFill>
                  <a:cs typeface="+mn-ea"/>
                  <a:sym typeface="+mn-lt"/>
                </a:rPr>
                <a:t>课文讲解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954157" y="3940856"/>
            <a:ext cx="3168015" cy="912495"/>
            <a:chOff x="360" y="260"/>
            <a:chExt cx="4989" cy="1437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403836"/>
                  </a:solidFill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403836"/>
                  </a:solidFill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954157" y="4894447"/>
            <a:ext cx="3168015" cy="912495"/>
            <a:chOff x="360" y="260"/>
            <a:chExt cx="4989" cy="1437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403836"/>
                  </a:solidFill>
                  <a:cs typeface="+mn-ea"/>
                  <a:sym typeface="+mn-lt"/>
                </a:rPr>
                <a:t>伍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403836"/>
                  </a:solidFill>
                  <a:cs typeface="+mn-ea"/>
                  <a:sym typeface="+mn-lt"/>
                </a:rPr>
                <a:t>课堂练习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grpSp>
        <p:nvGrpSpPr>
          <p:cNvPr id="4" name="组合 44"/>
          <p:cNvGrpSpPr/>
          <p:nvPr/>
        </p:nvGrpSpPr>
        <p:grpSpPr>
          <a:xfrm>
            <a:off x="1245360" y="2318743"/>
            <a:ext cx="8739962" cy="2966484"/>
            <a:chOff x="2190307" y="1743741"/>
            <a:chExt cx="8197702" cy="2966484"/>
          </a:xfrm>
        </p:grpSpPr>
        <p:sp>
          <p:nvSpPr>
            <p:cNvPr id="5" name="矩形 4"/>
            <p:cNvSpPr/>
            <p:nvPr/>
          </p:nvSpPr>
          <p:spPr>
            <a:xfrm>
              <a:off x="2691723" y="1957795"/>
              <a:ext cx="7368655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zh-CN" altLang="en-US" sz="3200" b="0" i="0" u="sng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比喻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指用跟甲事物有相似之点的乙事物来描写或说明甲事物。</a:t>
              </a:r>
              <a:endPara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zh-CN" altLang="en-US" sz="3200" b="0" i="0" u="sng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好处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是使事物形象，生动，突出特点。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圆角矩形 42"/>
            <p:cNvSpPr/>
            <p:nvPr/>
          </p:nvSpPr>
          <p:spPr>
            <a:xfrm>
              <a:off x="2190307" y="1743741"/>
              <a:ext cx="8197702" cy="2966484"/>
            </a:xfrm>
            <a:prstGeom prst="roundRect">
              <a:avLst/>
            </a:prstGeom>
            <a:ln w="28575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椭圆 6"/>
          <p:cNvSpPr/>
          <p:nvPr/>
        </p:nvSpPr>
        <p:spPr>
          <a:xfrm>
            <a:off x="7960201" y="1698646"/>
            <a:ext cx="1512168" cy="7920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比喻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4" name="矩形 3"/>
          <p:cNvSpPr/>
          <p:nvPr/>
        </p:nvSpPr>
        <p:spPr>
          <a:xfrm>
            <a:off x="4702959" y="1932524"/>
            <a:ext cx="6336704" cy="3679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有的同学认为男子汉应该是男性的成年人，应该是健壮的、刚强的，而文中写的是男孩，不能称他为男子汉；有的同学则同意作者的观点，认为他可以算是男子汉。你认为本文的小男孩是男子汉吗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说说你的理由。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07" y="2883129"/>
            <a:ext cx="3614911" cy="3996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6" name="矩形 5"/>
          <p:cNvSpPr/>
          <p:nvPr/>
        </p:nvSpPr>
        <p:spPr>
          <a:xfrm>
            <a:off x="3984640" y="1396344"/>
            <a:ext cx="7386242" cy="4556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其实不论年龄长幼、地位尊卑、事业大小，只要在勇敢地乐观的拼搏、追求积极的人生都应当被视为男子汉或女强人。文章描写的是一个男孩的成长经历，他的成长经历也正是一个男子汉的成长经历，所以我们说他就是一个男子汉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04" y="1950811"/>
            <a:ext cx="2322744" cy="400235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课堂小结</a:t>
            </a:r>
          </a:p>
        </p:txBody>
      </p:sp>
      <p:sp>
        <p:nvSpPr>
          <p:cNvPr id="5" name="矩形 4"/>
          <p:cNvSpPr/>
          <p:nvPr/>
        </p:nvSpPr>
        <p:spPr>
          <a:xfrm>
            <a:off x="2703707" y="1586461"/>
            <a:ext cx="8697433" cy="2547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本文通过描写一个男孩子成长的过程，刻画了一个小“</a:t>
            </a:r>
            <a:r>
              <a:rPr kumimoji="0" lang="zh-CN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”的形象，体现作者对“小小男子汉”的无限</a:t>
            </a:r>
            <a:r>
              <a:rPr kumimoji="0" lang="zh-CN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和</a:t>
            </a:r>
            <a:r>
              <a:rPr kumimoji="0" lang="zh-CN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之情。</a:t>
            </a:r>
          </a:p>
        </p:txBody>
      </p:sp>
      <p:sp>
        <p:nvSpPr>
          <p:cNvPr id="7" name="矩形 6"/>
          <p:cNvSpPr/>
          <p:nvPr/>
        </p:nvSpPr>
        <p:spPr>
          <a:xfrm>
            <a:off x="3964220" y="2652314"/>
            <a:ext cx="1290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男子汉</a:t>
            </a:r>
          </a:p>
        </p:txBody>
      </p:sp>
      <p:sp>
        <p:nvSpPr>
          <p:cNvPr id="9" name="矩形 8"/>
          <p:cNvSpPr/>
          <p:nvPr/>
        </p:nvSpPr>
        <p:spPr>
          <a:xfrm>
            <a:off x="3958958" y="3529145"/>
            <a:ext cx="922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疼爱</a:t>
            </a:r>
          </a:p>
        </p:txBody>
      </p:sp>
      <p:sp>
        <p:nvSpPr>
          <p:cNvPr id="10" name="矩形 9"/>
          <p:cNvSpPr/>
          <p:nvPr/>
        </p:nvSpPr>
        <p:spPr>
          <a:xfrm>
            <a:off x="5531560" y="3534304"/>
            <a:ext cx="922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赞美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07" y="2883129"/>
            <a:ext cx="3614911" cy="3996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课堂练习</a:t>
            </a:r>
          </a:p>
        </p:txBody>
      </p:sp>
      <p:sp>
        <p:nvSpPr>
          <p:cNvPr id="8" name="矩形 7"/>
          <p:cNvSpPr/>
          <p:nvPr/>
        </p:nvSpPr>
        <p:spPr>
          <a:xfrm>
            <a:off x="981214" y="1642869"/>
            <a:ext cx="39789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一、按意思写词语。</a:t>
            </a:r>
          </a:p>
        </p:txBody>
      </p:sp>
      <p:sp>
        <p:nvSpPr>
          <p:cNvPr id="11" name="TextBox 49"/>
          <p:cNvSpPr txBox="1"/>
          <p:nvPr/>
        </p:nvSpPr>
        <p:spPr>
          <a:xfrm>
            <a:off x="1008522" y="2720494"/>
            <a:ext cx="7223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指精神不能集中，打不起精神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。（          ）</a:t>
            </a:r>
          </a:p>
        </p:txBody>
      </p:sp>
      <p:sp>
        <p:nvSpPr>
          <p:cNvPr id="12" name="TextBox 50"/>
          <p:cNvSpPr txBox="1"/>
          <p:nvPr/>
        </p:nvSpPr>
        <p:spPr>
          <a:xfrm>
            <a:off x="1001466" y="3493041"/>
            <a:ext cx="4450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感到不自在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。（           ）</a:t>
            </a:r>
          </a:p>
        </p:txBody>
      </p:sp>
      <p:sp>
        <p:nvSpPr>
          <p:cNvPr id="13" name="TextBox 51"/>
          <p:cNvSpPr txBox="1"/>
          <p:nvPr/>
        </p:nvSpPr>
        <p:spPr>
          <a:xfrm>
            <a:off x="1008522" y="4363572"/>
            <a:ext cx="4289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3.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形容人多。（             ）</a:t>
            </a:r>
          </a:p>
        </p:txBody>
      </p:sp>
      <p:sp>
        <p:nvSpPr>
          <p:cNvPr id="14" name="TextBox 79"/>
          <p:cNvSpPr txBox="1"/>
          <p:nvPr/>
        </p:nvSpPr>
        <p:spPr>
          <a:xfrm>
            <a:off x="6735878" y="2720494"/>
            <a:ext cx="92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恍惚</a:t>
            </a:r>
          </a:p>
        </p:txBody>
      </p:sp>
      <p:sp>
        <p:nvSpPr>
          <p:cNvPr id="15" name="TextBox 80"/>
          <p:cNvSpPr txBox="1"/>
          <p:nvPr/>
        </p:nvSpPr>
        <p:spPr>
          <a:xfrm>
            <a:off x="3936871" y="3506312"/>
            <a:ext cx="92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拘束</a:t>
            </a:r>
          </a:p>
        </p:txBody>
      </p:sp>
      <p:sp>
        <p:nvSpPr>
          <p:cNvPr id="16" name="TextBox 83"/>
          <p:cNvSpPr txBox="1"/>
          <p:nvPr/>
        </p:nvSpPr>
        <p:spPr>
          <a:xfrm>
            <a:off x="3682812" y="4363576"/>
            <a:ext cx="92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拥挤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课堂练习</a:t>
            </a:r>
          </a:p>
        </p:txBody>
      </p:sp>
      <p:sp>
        <p:nvSpPr>
          <p:cNvPr id="4" name="矩形 3"/>
          <p:cNvSpPr/>
          <p:nvPr/>
        </p:nvSpPr>
        <p:spPr>
          <a:xfrm>
            <a:off x="982745" y="1908512"/>
            <a:ext cx="67104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2000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二、观察句子的特点并仿写句子。</a:t>
            </a:r>
          </a:p>
        </p:txBody>
      </p:sp>
      <p:sp>
        <p:nvSpPr>
          <p:cNvPr id="5" name="矩形 4"/>
          <p:cNvSpPr/>
          <p:nvPr/>
        </p:nvSpPr>
        <p:spPr>
          <a:xfrm>
            <a:off x="932119" y="2680651"/>
            <a:ext cx="8988058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1.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一只胖胖的小手在我的手掌里，像一条倔强的活鱼一样挣扎着。        </a:t>
            </a: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2.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他个子那么矮，营业员怎么能看得到呢？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81"/>
          <p:cNvSpPr txBox="1"/>
          <p:nvPr/>
        </p:nvSpPr>
        <p:spPr>
          <a:xfrm>
            <a:off x="1470817" y="3489659"/>
            <a:ext cx="5594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她的嘴角上翘着，像一弯月牙儿。</a:t>
            </a:r>
          </a:p>
        </p:txBody>
      </p:sp>
      <p:sp>
        <p:nvSpPr>
          <p:cNvPr id="7" name="矩形 6"/>
          <p:cNvSpPr/>
          <p:nvPr/>
        </p:nvSpPr>
        <p:spPr>
          <a:xfrm>
            <a:off x="882653" y="5054313"/>
            <a:ext cx="8622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妈妈每天工作那么辛苦，你怎么能这样对待妈妈呢？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618483" y="2056395"/>
            <a:ext cx="6318532" cy="2097112"/>
            <a:chOff x="410134" y="2770259"/>
            <a:chExt cx="5412107" cy="2097112"/>
          </a:xfrm>
        </p:grpSpPr>
        <p:sp>
          <p:nvSpPr>
            <p:cNvPr id="7" name="文本框 6"/>
            <p:cNvSpPr txBox="1"/>
            <p:nvPr/>
          </p:nvSpPr>
          <p:spPr>
            <a:xfrm>
              <a:off x="410134" y="2770259"/>
              <a:ext cx="541210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kumimoji="0" lang="zh-CN" alt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403836"/>
                  </a:solidFill>
                  <a:effectLst/>
                  <a:uLnTx/>
                  <a:uFillTx/>
                  <a:cs typeface="+mn-ea"/>
                  <a:sym typeface="+mn-lt"/>
                </a:rPr>
                <a:t>感谢各位的聆听</a:t>
              </a:r>
              <a:endPara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038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四年级下册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556860" y="4971364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4" name="矩形 3"/>
          <p:cNvSpPr/>
          <p:nvPr/>
        </p:nvSpPr>
        <p:spPr>
          <a:xfrm>
            <a:off x="1191802" y="2285197"/>
            <a:ext cx="57329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一提到“男子汉”，我们的头脑中就会马上联想到：顶天立地、敢说敢为、正直无私、胸怀宽广等词。今天，我们一起来学习著名作家王安忆写的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我们家的男子汉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，看一看和我们印象中的男子汉有什么不同。</a:t>
            </a:r>
          </a:p>
        </p:txBody>
      </p:sp>
      <p:pic>
        <p:nvPicPr>
          <p:cNvPr id="2" name="图片 1" descr="7cbac48251484d88ad03bea333b6c972_th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67468" y="2162080"/>
            <a:ext cx="3548946" cy="3846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32114" y="2088996"/>
            <a:ext cx="9927772" cy="314650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王安忆，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1954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年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月生于江苏南京，原籍福建省同安县，当代作家、文学家、中国作协副主席、复旦大学教授。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代表作：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长恨歌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流逝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等。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91452" y="1792571"/>
            <a:ext cx="1402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我会认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712840" y="3059298"/>
            <a:ext cx="11595596" cy="5324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安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徽   谜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语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拇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指    嘴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唇 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和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尚   倔 强   嘱 咐   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沮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丧   情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绪    嘹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亮    熟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悉    妨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碍    人才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济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济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13557" y="2486007"/>
            <a:ext cx="930063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 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huī</a:t>
            </a:r>
            <a:endParaRPr kumimoji="0" lang="zh-CN" altLang="en-US" sz="32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40166" y="2485690"/>
            <a:ext cx="904415" cy="15696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mí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78876" y="2486007"/>
            <a:ext cx="938077" cy="15696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mǔ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19937" y="2468142"/>
            <a:ext cx="1495922" cy="107721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shàng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51235" y="2461792"/>
            <a:ext cx="1279517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jiàng</a:t>
            </a:r>
            <a:endParaRPr kumimoji="0" lang="zh-CN" altLang="en-US" sz="32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412052" y="2467468"/>
            <a:ext cx="806631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jué</a:t>
            </a:r>
            <a:endParaRPr kumimoji="0" lang="zh-CN" altLang="en-US" sz="32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507753" y="2478202"/>
            <a:ext cx="1287532" cy="15696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chún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947556" y="2459562"/>
            <a:ext cx="1011815" cy="107721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zhǔ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716397" y="2457849"/>
            <a:ext cx="691215" cy="107721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fù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08419" y="3799386"/>
            <a:ext cx="670376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 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jǔ</a:t>
            </a:r>
            <a:endParaRPr kumimoji="0" lang="zh-CN" altLang="en-US" sz="32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577496" y="3799069"/>
            <a:ext cx="776175" cy="15696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xù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728534" y="3799386"/>
            <a:ext cx="889987" cy="15696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liáo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743567" y="3781521"/>
            <a:ext cx="1167884" cy="107721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fáng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661745" y="3780847"/>
            <a:ext cx="412292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jǐ</a:t>
            </a:r>
            <a:endParaRPr kumimoji="0" lang="zh-CN" altLang="en-US" sz="32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845083" y="3791581"/>
            <a:ext cx="639919" cy="15696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xī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5" name="文本框 5"/>
          <p:cNvSpPr txBox="1"/>
          <p:nvPr/>
        </p:nvSpPr>
        <p:spPr>
          <a:xfrm>
            <a:off x="4203788" y="2300671"/>
            <a:ext cx="7351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我们的心要足够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强大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，才能战胜困难。</a:t>
            </a:r>
          </a:p>
        </p:txBody>
      </p:sp>
      <p:sp>
        <p:nvSpPr>
          <p:cNvPr id="6" name="文本框 34"/>
          <p:cNvSpPr txBox="1"/>
          <p:nvPr/>
        </p:nvSpPr>
        <p:spPr>
          <a:xfrm>
            <a:off x="4056583" y="4491308"/>
            <a:ext cx="7773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他的脾气很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倔强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，从来不听别人的劝告。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77999" y="3365118"/>
            <a:ext cx="5699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强</a:t>
            </a:r>
          </a:p>
        </p:txBody>
      </p:sp>
      <p:grpSp>
        <p:nvGrpSpPr>
          <p:cNvPr id="8" name="组合 20"/>
          <p:cNvGrpSpPr/>
          <p:nvPr/>
        </p:nvGrpSpPr>
        <p:grpSpPr>
          <a:xfrm>
            <a:off x="1147911" y="2134169"/>
            <a:ext cx="3511549" cy="3046988"/>
            <a:chOff x="2196323" y="2842914"/>
            <a:chExt cx="3058986" cy="1789051"/>
          </a:xfrm>
        </p:grpSpPr>
        <p:sp>
          <p:nvSpPr>
            <p:cNvPr id="9" name="左大括号 8"/>
            <p:cNvSpPr/>
            <p:nvPr/>
          </p:nvSpPr>
          <p:spPr>
            <a:xfrm>
              <a:off x="2196323" y="3111361"/>
              <a:ext cx="232328" cy="1251633"/>
            </a:xfrm>
            <a:prstGeom prst="lef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TextBox 59"/>
            <p:cNvSpPr txBox="1"/>
            <p:nvPr/>
          </p:nvSpPr>
          <p:spPr>
            <a:xfrm>
              <a:off x="2428421" y="2842914"/>
              <a:ext cx="2826888" cy="17890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qiáng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（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强大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）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jiàng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（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倔强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）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5"/>
          <p:cNvSpPr txBox="1"/>
          <p:nvPr/>
        </p:nvSpPr>
        <p:spPr>
          <a:xfrm>
            <a:off x="4702959" y="2300671"/>
            <a:ext cx="5665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我们组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人才济济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，各有分工。</a:t>
            </a:r>
          </a:p>
        </p:txBody>
      </p:sp>
      <p:sp>
        <p:nvSpPr>
          <p:cNvPr id="5" name="文本框 34"/>
          <p:cNvSpPr txBox="1"/>
          <p:nvPr/>
        </p:nvSpPr>
        <p:spPr>
          <a:xfrm>
            <a:off x="3970370" y="4490471"/>
            <a:ext cx="7773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全校师生积极捐钱捐物，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救济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受灾群众。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956088" y="3365118"/>
            <a:ext cx="5699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济</a:t>
            </a:r>
          </a:p>
        </p:txBody>
      </p:sp>
      <p:grpSp>
        <p:nvGrpSpPr>
          <p:cNvPr id="7" name="组合 20"/>
          <p:cNvGrpSpPr/>
          <p:nvPr/>
        </p:nvGrpSpPr>
        <p:grpSpPr>
          <a:xfrm>
            <a:off x="1526000" y="2134169"/>
            <a:ext cx="3511549" cy="3046988"/>
            <a:chOff x="2196323" y="2842914"/>
            <a:chExt cx="3058986" cy="1789051"/>
          </a:xfrm>
        </p:grpSpPr>
        <p:sp>
          <p:nvSpPr>
            <p:cNvPr id="8" name="左大括号 7"/>
            <p:cNvSpPr/>
            <p:nvPr/>
          </p:nvSpPr>
          <p:spPr>
            <a:xfrm>
              <a:off x="2196323" y="3111361"/>
              <a:ext cx="232328" cy="1251633"/>
            </a:xfrm>
            <a:prstGeom prst="lef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TextBox 59"/>
            <p:cNvSpPr txBox="1"/>
            <p:nvPr/>
          </p:nvSpPr>
          <p:spPr>
            <a:xfrm>
              <a:off x="2428421" y="2842914"/>
              <a:ext cx="2826888" cy="17890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jǐ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（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人才济济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）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jì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（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救济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）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68587" y="1912231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词语学习：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532091" y="2287029"/>
            <a:ext cx="1925638" cy="296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风靡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】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恍惚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沮丧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轮廓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】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087135" y="2834399"/>
            <a:ext cx="1096962" cy="7921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032556" y="3504710"/>
            <a:ext cx="1182688" cy="8191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4299293" y="4752741"/>
            <a:ext cx="6508111" cy="4616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灰心，失望，伤心，灰心丧气。</a:t>
            </a:r>
          </a:p>
        </p:txBody>
      </p:sp>
      <p:sp>
        <p:nvSpPr>
          <p:cNvPr id="9" name="矩形 5"/>
          <p:cNvSpPr>
            <a:spLocks noChangeArrowheads="1"/>
          </p:cNvSpPr>
          <p:nvPr/>
        </p:nvSpPr>
        <p:spPr bwMode="auto">
          <a:xfrm>
            <a:off x="4258197" y="3304299"/>
            <a:ext cx="6181487" cy="4616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像风吹倒草木一样。形容事物流行得快。</a:t>
            </a:r>
          </a:p>
        </p:txBody>
      </p:sp>
      <p:sp>
        <p:nvSpPr>
          <p:cNvPr id="10" name="矩形 5"/>
          <p:cNvSpPr>
            <a:spLocks noChangeArrowheads="1"/>
          </p:cNvSpPr>
          <p:nvPr/>
        </p:nvSpPr>
        <p:spPr bwMode="auto">
          <a:xfrm>
            <a:off x="4276612" y="4071061"/>
            <a:ext cx="6594587" cy="4616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指精神游离在外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好像在想什么事情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打不起精神。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5"/>
          <p:cNvSpPr>
            <a:spLocks noChangeArrowheads="1"/>
          </p:cNvSpPr>
          <p:nvPr/>
        </p:nvSpPr>
        <p:spPr bwMode="auto">
          <a:xfrm>
            <a:off x="4258197" y="2441969"/>
            <a:ext cx="6549207" cy="4616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指界定表现对象形体范围的边缘线。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2980647" y="4208654"/>
            <a:ext cx="1244546" cy="7850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2898454" y="2801095"/>
            <a:ext cx="1325366" cy="20651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知识梳理</a:t>
            </a:r>
          </a:p>
        </p:txBody>
      </p:sp>
      <p:sp>
        <p:nvSpPr>
          <p:cNvPr id="2" name="矩形 5"/>
          <p:cNvSpPr/>
          <p:nvPr/>
        </p:nvSpPr>
        <p:spPr>
          <a:xfrm>
            <a:off x="1097087" y="1530350"/>
            <a:ext cx="9392285" cy="13176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题目“我们家的男子汉”中的“我们家”指的是谁家？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男子汉是指谁？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782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adwysls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1363</Words>
  <Application>Microsoft Office PowerPoint</Application>
  <PresentationFormat>宽屏</PresentationFormat>
  <Paragraphs>180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1" baseType="lpstr"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19</cp:revision>
  <dcterms:created xsi:type="dcterms:W3CDTF">2020-08-05T18:38:00Z</dcterms:created>
  <dcterms:modified xsi:type="dcterms:W3CDTF">2021-01-08T23:38:47Z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