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8" r:id="rId2"/>
    <p:sldId id="256" r:id="rId3"/>
    <p:sldId id="259" r:id="rId4"/>
    <p:sldId id="542" r:id="rId5"/>
    <p:sldId id="543" r:id="rId6"/>
    <p:sldId id="544" r:id="rId7"/>
    <p:sldId id="545" r:id="rId8"/>
    <p:sldId id="546" r:id="rId9"/>
    <p:sldId id="547" r:id="rId10"/>
    <p:sldId id="548" r:id="rId11"/>
    <p:sldId id="549" r:id="rId12"/>
    <p:sldId id="550" r:id="rId13"/>
    <p:sldId id="551" r:id="rId14"/>
    <p:sldId id="552" r:id="rId15"/>
    <p:sldId id="553" r:id="rId16"/>
    <p:sldId id="554" r:id="rId17"/>
    <p:sldId id="287" r:id="rId18"/>
    <p:sldId id="257" r:id="rId19"/>
  </p:sldIdLst>
  <p:sldSz cx="12192000" cy="6858000"/>
  <p:notesSz cx="6858000" cy="9144000"/>
  <p:embeddedFontLst>
    <p:embeddedFont>
      <p:font typeface="FandolFang R" panose="02010600030101010101" charset="-122"/>
      <p:regular r:id="rId21"/>
    </p:embeddedFont>
    <p:embeddedFont>
      <p:font typeface="思源黑体 CN Light" panose="02010600030101010101" charset="-122"/>
      <p:regular r:id="rId22"/>
    </p:embeddedFont>
    <p:embeddedFont>
      <p:font typeface="等线" panose="02010600030101010101" pitchFamily="2" charset="-122"/>
      <p:regular r:id="rId23"/>
      <p:bold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3B656-E052-46FE-B1E7-346BF2776BDB}"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3FB79-DAA4-4B11-8B90-5FD960CFE0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C3FB79-DAA4-4B11-8B90-5FD960CFE0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8" name="组合 7"/>
          <p:cNvGrpSpPr/>
          <p:nvPr userDrawn="1"/>
        </p:nvGrpSpPr>
        <p:grpSpPr>
          <a:xfrm>
            <a:off x="11518860" y="6235700"/>
            <a:ext cx="673139" cy="424814"/>
            <a:chOff x="11449050" y="6191643"/>
            <a:chExt cx="742950" cy="468871"/>
          </a:xfrm>
        </p:grpSpPr>
        <p:sp>
          <p:nvSpPr>
            <p:cNvPr id="9" name="箭头: 五边形 8"/>
            <p:cNvSpPr/>
            <p:nvPr userDrawn="1"/>
          </p:nvSpPr>
          <p:spPr>
            <a:xfrm rot="10800000">
              <a:off x="11449050" y="6378705"/>
              <a:ext cx="742950" cy="281809"/>
            </a:xfrm>
            <a:prstGeom prst="homePlate">
              <a:avLst/>
            </a:prstGeom>
            <a:solidFill>
              <a:srgbClr val="40383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五边形 9"/>
            <p:cNvSpPr/>
            <p:nvPr userDrawn="1"/>
          </p:nvSpPr>
          <p:spPr>
            <a:xfrm rot="10800000">
              <a:off x="11610402" y="6191643"/>
              <a:ext cx="581598" cy="220607"/>
            </a:xfrm>
            <a:prstGeom prst="homePlate">
              <a:avLst/>
            </a:pr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rot="10800000">
            <a:off x="0" y="0"/>
            <a:ext cx="457200" cy="1065988"/>
            <a:chOff x="11080812" y="2484120"/>
            <a:chExt cx="1111188" cy="2590800"/>
          </a:xfrm>
        </p:grpSpPr>
        <p:sp>
          <p:nvSpPr>
            <p:cNvPr id="12" name="任意多边形: 形状 11"/>
            <p:cNvSpPr/>
            <p:nvPr userDrawn="1"/>
          </p:nvSpPr>
          <p:spPr>
            <a:xfrm>
              <a:off x="11080812" y="2852544"/>
              <a:ext cx="1111188" cy="2222376"/>
            </a:xfrm>
            <a:custGeom>
              <a:avLst/>
              <a:gdLst>
                <a:gd name="connsiteX0" fmla="*/ 1524000 w 1524000"/>
                <a:gd name="connsiteY0" fmla="*/ 0 h 3048000"/>
                <a:gd name="connsiteX1" fmla="*/ 1524000 w 1524000"/>
                <a:gd name="connsiteY1" fmla="*/ 3048000 h 3048000"/>
                <a:gd name="connsiteX2" fmla="*/ 0 w 1524000"/>
                <a:gd name="connsiteY2" fmla="*/ 1524000 h 3048000"/>
              </a:gdLst>
              <a:ahLst/>
              <a:cxnLst>
                <a:cxn ang="0">
                  <a:pos x="connsiteX0" y="connsiteY0"/>
                </a:cxn>
                <a:cxn ang="0">
                  <a:pos x="connsiteX1" y="connsiteY1"/>
                </a:cxn>
                <a:cxn ang="0">
                  <a:pos x="connsiteX2" y="connsiteY2"/>
                </a:cxn>
              </a:cxnLst>
              <a:rect l="l" t="t" r="r" b="b"/>
              <a:pathLst>
                <a:path w="1524000" h="3048000">
                  <a:moveTo>
                    <a:pt x="1524000" y="0"/>
                  </a:moveTo>
                  <a:lnTo>
                    <a:pt x="1524000" y="3048000"/>
                  </a:lnTo>
                  <a:lnTo>
                    <a:pt x="0" y="1524000"/>
                  </a:lnTo>
                  <a:close/>
                </a:path>
              </a:pathLst>
            </a:custGeom>
            <a:solidFill>
              <a:srgbClr val="40383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nvSpPr>
          <p:spPr>
            <a:xfrm>
              <a:off x="11262360" y="2484120"/>
              <a:ext cx="929640" cy="1859280"/>
            </a:xfrm>
            <a:custGeom>
              <a:avLst/>
              <a:gdLst>
                <a:gd name="connsiteX0" fmla="*/ 914400 w 914400"/>
                <a:gd name="connsiteY0" fmla="*/ 0 h 1828800"/>
                <a:gd name="connsiteX1" fmla="*/ 914400 w 914400"/>
                <a:gd name="connsiteY1" fmla="*/ 1828800 h 1828800"/>
                <a:gd name="connsiteX2" fmla="*/ 0 w 914400"/>
                <a:gd name="connsiteY2" fmla="*/ 914400 h 1828800"/>
              </a:gdLst>
              <a:ahLst/>
              <a:cxnLst>
                <a:cxn ang="0">
                  <a:pos x="connsiteX0" y="connsiteY0"/>
                </a:cxn>
                <a:cxn ang="0">
                  <a:pos x="connsiteX1" y="connsiteY1"/>
                </a:cxn>
                <a:cxn ang="0">
                  <a:pos x="connsiteX2" y="connsiteY2"/>
                </a:cxn>
              </a:cxnLst>
              <a:rect l="l" t="t" r="r" b="b"/>
              <a:pathLst>
                <a:path w="914400" h="1828800">
                  <a:moveTo>
                    <a:pt x="914400" y="0"/>
                  </a:moveTo>
                  <a:lnTo>
                    <a:pt x="914400" y="1828800"/>
                  </a:lnTo>
                  <a:lnTo>
                    <a:pt x="0" y="914400"/>
                  </a:lnTo>
                  <a:close/>
                </a:path>
              </a:pathLst>
            </a:custGeom>
            <a:solidFill>
              <a:srgbClr val="40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481" b="12481"/>
          <a:stretch>
            <a:fillRect/>
          </a:stretch>
        </p:blipFill>
        <p:spPr>
          <a:xfrm>
            <a:off x="0" y="0"/>
            <a:ext cx="12192000" cy="6858000"/>
          </a:xfrm>
          <a:prstGeom prst="rect">
            <a:avLst/>
          </a:prstGeom>
        </p:spPr>
      </p:pic>
      <p:grpSp>
        <p:nvGrpSpPr>
          <p:cNvPr id="6" name="组合 5"/>
          <p:cNvGrpSpPr/>
          <p:nvPr/>
        </p:nvGrpSpPr>
        <p:grpSpPr>
          <a:xfrm>
            <a:off x="665483" y="1764809"/>
            <a:ext cx="6318532" cy="2388698"/>
            <a:chOff x="421012" y="2478673"/>
            <a:chExt cx="5412107" cy="2388698"/>
          </a:xfrm>
        </p:grpSpPr>
        <p:sp>
          <p:nvSpPr>
            <p:cNvPr id="7" name="文本框 6"/>
            <p:cNvSpPr txBox="1"/>
            <p:nvPr/>
          </p:nvSpPr>
          <p:spPr>
            <a:xfrm>
              <a:off x="421012" y="2478673"/>
              <a:ext cx="5412107" cy="1323439"/>
            </a:xfrm>
            <a:prstGeom prst="rect">
              <a:avLst/>
            </a:prstGeom>
            <a:noFill/>
          </p:spPr>
          <p:txBody>
            <a:bodyPr wrap="square" rtlCol="0">
              <a:spAutoFit/>
            </a:bodyPr>
            <a:lstStyle/>
            <a:p>
              <a:pPr lvl="0" algn="dist">
                <a:defRPr/>
              </a:pPr>
              <a:r>
                <a:rPr lang="en-US" altLang="zh-CN" sz="8000" b="1" dirty="0">
                  <a:solidFill>
                    <a:schemeClr val="bg1"/>
                  </a:solidFill>
                  <a:cs typeface="+mn-ea"/>
                  <a:sym typeface="+mn-lt"/>
                </a:rPr>
                <a:t>《</a:t>
              </a:r>
              <a:r>
                <a:rPr lang="zh-CN" altLang="en-US" sz="8000" b="1" dirty="0">
                  <a:solidFill>
                    <a:schemeClr val="bg1"/>
                  </a:solidFill>
                  <a:cs typeface="+mn-ea"/>
                  <a:sym typeface="+mn-lt"/>
                </a:rPr>
                <a:t>芦花鞋</a:t>
              </a:r>
              <a:r>
                <a:rPr lang="en-US" altLang="zh-CN" sz="8000" b="1" dirty="0">
                  <a:solidFill>
                    <a:schemeClr val="bg1"/>
                  </a:solidFill>
                  <a:cs typeface="+mn-ea"/>
                  <a:sym typeface="+mn-lt"/>
                </a:rPr>
                <a:t>》</a:t>
              </a:r>
              <a:endParaRPr kumimoji="0" lang="en-US" altLang="zh-CN" sz="8000" b="1"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91160" y="4971364"/>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a:xfrm>
            <a:off x="870187" y="2100916"/>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词语学习：</a:t>
            </a:r>
          </a:p>
        </p:txBody>
      </p:sp>
      <p:sp>
        <p:nvSpPr>
          <p:cNvPr id="5" name="TextBox 45"/>
          <p:cNvSpPr txBox="1"/>
          <p:nvPr/>
        </p:nvSpPr>
        <p:spPr>
          <a:xfrm>
            <a:off x="1032095" y="2678461"/>
            <a:ext cx="6775473"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srgbClr val="0000FF"/>
                </a:solidFill>
                <a:effectLst/>
                <a:uLnTx/>
                <a:uFillTx/>
                <a:cs typeface="+mn-ea"/>
                <a:sym typeface="+mn-lt"/>
              </a:rPr>
              <a:t>遗憾</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指不满意、悔恨、不甘心的事情</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由无法控制的或无力补救的情况所引起的后悔。</a:t>
            </a:r>
          </a:p>
        </p:txBody>
      </p:sp>
      <p:sp>
        <p:nvSpPr>
          <p:cNvPr id="6" name="TextBox 46"/>
          <p:cNvSpPr txBox="1"/>
          <p:nvPr/>
        </p:nvSpPr>
        <p:spPr>
          <a:xfrm>
            <a:off x="1266438" y="4423750"/>
            <a:ext cx="6919199" cy="46166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造句：比赛中出现了失误，让他感到非常遗憾。</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26"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7" name="矩形 6"/>
          <p:cNvSpPr/>
          <p:nvPr/>
        </p:nvSpPr>
        <p:spPr>
          <a:xfrm>
            <a:off x="3389922" y="1672689"/>
            <a:ext cx="8030308" cy="3043334"/>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       </a:t>
            </a:r>
            <a:r>
              <a:rPr kumimoji="0" lang="zh-CN" altLang="en-US" sz="2000" b="1" i="0" u="none" strike="noStrike" kern="1200" cap="none" spc="0" normalizeH="0" baseline="0" noProof="0" dirty="0">
                <a:ln>
                  <a:noFill/>
                </a:ln>
                <a:solidFill>
                  <a:prstClr val="black"/>
                </a:solidFill>
                <a:effectLst/>
                <a:uLnTx/>
                <a:uFillTx/>
                <a:cs typeface="+mn-ea"/>
                <a:sym typeface="+mn-lt"/>
              </a:rPr>
              <a:t>本文讲述了少年青铜在雪天卖芦花鞋，为了满足他人愿望甚至在雪地里脱掉了自己唯一的一双新鞋卖给他人的故事，展现了青铜不怕艰苦、善良淳朴的美好品质。全文以温馨的笔调讲述了一个艰苦的故事，十分具有感染力。</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83"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2" name="TextBox 76"/>
          <p:cNvSpPr txBox="1"/>
          <p:nvPr/>
        </p:nvSpPr>
        <p:spPr>
          <a:xfrm>
            <a:off x="1601608" y="1837147"/>
            <a:ext cx="15322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697B8"/>
                </a:solidFill>
                <a:effectLst/>
                <a:uLnTx/>
                <a:uFillTx/>
                <a:cs typeface="+mn-ea"/>
                <a:sym typeface="+mn-lt"/>
              </a:rPr>
              <a:t>板书设计</a:t>
            </a:r>
          </a:p>
        </p:txBody>
      </p:sp>
      <p:sp>
        <p:nvSpPr>
          <p:cNvPr id="4" name="文本框 5"/>
          <p:cNvSpPr txBox="1">
            <a:spLocks noChangeArrowheads="1"/>
          </p:cNvSpPr>
          <p:nvPr/>
        </p:nvSpPr>
        <p:spPr bwMode="auto">
          <a:xfrm>
            <a:off x="5326203" y="4889814"/>
            <a:ext cx="1912937" cy="107016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青铜脱鞋</a:t>
            </a:r>
            <a:endParaRPr kumimoji="0" lang="en-US" altLang="zh-CN" sz="28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追上卖鞋</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6" name="左大括号 5"/>
          <p:cNvSpPr/>
          <p:nvPr/>
        </p:nvSpPr>
        <p:spPr>
          <a:xfrm flipH="1">
            <a:off x="8155128" y="1884677"/>
            <a:ext cx="292100" cy="3941762"/>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2" name="文本框 5"/>
          <p:cNvSpPr txBox="1">
            <a:spLocks noChangeArrowheads="1"/>
          </p:cNvSpPr>
          <p:nvPr/>
        </p:nvSpPr>
        <p:spPr bwMode="auto">
          <a:xfrm>
            <a:off x="5288103" y="1689414"/>
            <a:ext cx="2867025" cy="107016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采集芦花</a:t>
            </a:r>
            <a:endParaRPr kumimoji="0" lang="en-US" altLang="zh-CN" sz="2800" b="1" i="0" u="none" strike="noStrike" kern="1200" cap="none" spc="0" normalizeH="0" baseline="0" noProof="0">
              <a:ln>
                <a:noFill/>
              </a:ln>
              <a:solidFill>
                <a:prstClr val="black"/>
              </a:solidFill>
              <a:effectLst/>
              <a:uLnTx/>
              <a:uFillTx/>
              <a:cs typeface="+mn-ea"/>
              <a:sym typeface="+mn-lt"/>
            </a:endParaRPr>
          </a:p>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全家动手</a:t>
            </a:r>
            <a:endParaRPr kumimoji="0" lang="en-US" altLang="zh-CN" sz="2800" b="1" i="0" u="none" strike="noStrike" kern="1200" cap="none" spc="0" normalizeH="0" baseline="0" noProof="0">
              <a:ln>
                <a:noFill/>
              </a:ln>
              <a:solidFill>
                <a:prstClr val="black"/>
              </a:solidFill>
              <a:effectLst/>
              <a:uLnTx/>
              <a:uFillTx/>
              <a:cs typeface="+mn-ea"/>
              <a:sym typeface="+mn-lt"/>
            </a:endParaRPr>
          </a:p>
        </p:txBody>
      </p:sp>
      <p:sp>
        <p:nvSpPr>
          <p:cNvPr id="14" name="左大括号 13"/>
          <p:cNvSpPr/>
          <p:nvPr/>
        </p:nvSpPr>
        <p:spPr>
          <a:xfrm>
            <a:off x="3435490" y="2100577"/>
            <a:ext cx="217488" cy="3494087"/>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6" name="文本框 5"/>
          <p:cNvSpPr txBox="1">
            <a:spLocks noChangeArrowheads="1"/>
          </p:cNvSpPr>
          <p:nvPr/>
        </p:nvSpPr>
        <p:spPr bwMode="auto">
          <a:xfrm>
            <a:off x="3619640" y="1959289"/>
            <a:ext cx="1885950" cy="454933"/>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采芦花编鞋</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sp>
        <p:nvSpPr>
          <p:cNvPr id="18" name="文本框 5"/>
          <p:cNvSpPr txBox="1">
            <a:spLocks noChangeArrowheads="1"/>
          </p:cNvSpPr>
          <p:nvPr/>
        </p:nvSpPr>
        <p:spPr bwMode="auto">
          <a:xfrm>
            <a:off x="8450703" y="2472052"/>
            <a:ext cx="612475" cy="2792412"/>
          </a:xfrm>
          <a:prstGeom prst="rect">
            <a:avLst/>
          </a:prstGeom>
          <a:noFill/>
          <a:ln w="9525">
            <a:noFill/>
            <a:miter lim="800000"/>
          </a:ln>
        </p:spPr>
        <p:txBody>
          <a:bodyPr vert="eaVert" lIns="68580" tIns="34290" rIns="68580" bIns="34290">
            <a:spAutoFit/>
          </a:bodyPr>
          <a:lstStyle/>
          <a:p>
            <a:pPr marL="0" marR="0" lvl="0" indent="0" algn="ctr"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在苦难中成长</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20" name="Text Box 14"/>
          <p:cNvSpPr txBox="1">
            <a:spLocks noChangeArrowheads="1"/>
          </p:cNvSpPr>
          <p:nvPr/>
        </p:nvSpPr>
        <p:spPr bwMode="auto">
          <a:xfrm>
            <a:off x="2910198" y="3103877"/>
            <a:ext cx="658642" cy="1358900"/>
          </a:xfrm>
          <a:prstGeom prst="rect">
            <a:avLst/>
          </a:prstGeom>
          <a:noFill/>
          <a:ln w="9525">
            <a:noFill/>
            <a:miter lim="800000"/>
          </a:ln>
        </p:spPr>
        <p:txBody>
          <a:bodyPr vert="eaVert">
            <a:spAutoFit/>
          </a:body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solidFill>
                <a:effectLst/>
                <a:uLnTx/>
                <a:uFillTx/>
                <a:cs typeface="+mn-ea"/>
                <a:sym typeface="+mn-lt"/>
              </a:rPr>
              <a:t>芦花鞋</a:t>
            </a:r>
            <a:endParaRPr kumimoji="0" lang="en-US" altLang="zh-CN" sz="2800" b="1" i="0" u="none" strike="noStrike" kern="1200" cap="none" spc="0" normalizeH="0" baseline="0" noProof="0">
              <a:ln>
                <a:noFill/>
              </a:ln>
              <a:solidFill>
                <a:prstClr val="black"/>
              </a:solidFill>
              <a:effectLst/>
              <a:uLnTx/>
              <a:uFillTx/>
              <a:cs typeface="+mn-ea"/>
              <a:sym typeface="+mn-lt"/>
            </a:endParaRPr>
          </a:p>
        </p:txBody>
      </p:sp>
      <p:sp>
        <p:nvSpPr>
          <p:cNvPr id="22" name="文本框 5"/>
          <p:cNvSpPr txBox="1">
            <a:spLocks noChangeArrowheads="1"/>
          </p:cNvSpPr>
          <p:nvPr/>
        </p:nvSpPr>
        <p:spPr bwMode="auto">
          <a:xfrm>
            <a:off x="7001015" y="1986277"/>
            <a:ext cx="1154113" cy="51924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勤劳</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24" name="左大括号 8"/>
          <p:cNvSpPr/>
          <p:nvPr/>
        </p:nvSpPr>
        <p:spPr>
          <a:xfrm>
            <a:off x="5228388" y="1786252"/>
            <a:ext cx="163513" cy="855662"/>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26" name="左大括号 9"/>
          <p:cNvSpPr/>
          <p:nvPr/>
        </p:nvSpPr>
        <p:spPr>
          <a:xfrm rot="10800000">
            <a:off x="6856553" y="1781489"/>
            <a:ext cx="163512" cy="928688"/>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28" name="文本框 5"/>
          <p:cNvSpPr txBox="1">
            <a:spLocks noChangeArrowheads="1"/>
          </p:cNvSpPr>
          <p:nvPr/>
        </p:nvSpPr>
        <p:spPr bwMode="auto">
          <a:xfrm>
            <a:off x="5264290" y="2778439"/>
            <a:ext cx="2151063" cy="107016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剩十一双</a:t>
            </a:r>
            <a:endParaRPr kumimoji="0" lang="en-US" altLang="zh-CN" sz="28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坚持要去</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30" name="文本框 5"/>
          <p:cNvSpPr txBox="1">
            <a:spLocks noChangeArrowheads="1"/>
          </p:cNvSpPr>
          <p:nvPr/>
        </p:nvSpPr>
        <p:spPr bwMode="auto">
          <a:xfrm>
            <a:off x="3610115" y="3030852"/>
            <a:ext cx="1852613" cy="454933"/>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大雪天卖鞋</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sp>
        <p:nvSpPr>
          <p:cNvPr id="32" name="文本框 5"/>
          <p:cNvSpPr txBox="1">
            <a:spLocks noChangeArrowheads="1"/>
          </p:cNvSpPr>
          <p:nvPr/>
        </p:nvSpPr>
        <p:spPr bwMode="auto">
          <a:xfrm>
            <a:off x="7001015" y="3030852"/>
            <a:ext cx="1154113" cy="51924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坚强</a:t>
            </a:r>
            <a:endParaRPr kumimoji="0" lang="en-US" altLang="zh-CN" sz="2800" b="1" i="0" u="none" strike="noStrike" kern="1200" cap="none" spc="0" normalizeH="0" baseline="0" noProof="0">
              <a:ln>
                <a:noFill/>
              </a:ln>
              <a:solidFill>
                <a:prstClr val="black"/>
              </a:solidFill>
              <a:effectLst/>
              <a:uLnTx/>
              <a:uFillTx/>
              <a:cs typeface="+mn-ea"/>
              <a:sym typeface="+mn-lt"/>
            </a:endParaRPr>
          </a:p>
        </p:txBody>
      </p:sp>
      <p:sp>
        <p:nvSpPr>
          <p:cNvPr id="34" name="左大括号 13"/>
          <p:cNvSpPr/>
          <p:nvPr/>
        </p:nvSpPr>
        <p:spPr>
          <a:xfrm>
            <a:off x="5226679" y="2887854"/>
            <a:ext cx="147638" cy="804863"/>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36" name="左大括号 14"/>
          <p:cNvSpPr/>
          <p:nvPr/>
        </p:nvSpPr>
        <p:spPr>
          <a:xfrm rot="10800000">
            <a:off x="6856553" y="2876864"/>
            <a:ext cx="163512" cy="930275"/>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38" name="文本框 5"/>
          <p:cNvSpPr txBox="1">
            <a:spLocks noChangeArrowheads="1"/>
          </p:cNvSpPr>
          <p:nvPr/>
        </p:nvSpPr>
        <p:spPr bwMode="auto">
          <a:xfrm>
            <a:off x="5292865" y="3843652"/>
            <a:ext cx="3394075" cy="107016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冒雪守摊</a:t>
            </a:r>
            <a:endParaRPr kumimoji="0" lang="en-US" altLang="zh-CN" sz="2800" b="1" i="0" u="none" strike="noStrike" kern="1200" cap="none" spc="0" normalizeH="0" baseline="0" noProof="0">
              <a:ln>
                <a:noFill/>
              </a:ln>
              <a:solidFill>
                <a:prstClr val="black"/>
              </a:solidFill>
              <a:effectLst/>
              <a:uLnTx/>
              <a:uFillTx/>
              <a:cs typeface="+mn-ea"/>
              <a:sym typeface="+mn-lt"/>
            </a:endParaRPr>
          </a:p>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一下卖完</a:t>
            </a:r>
            <a:endParaRPr kumimoji="0" lang="en-US" altLang="zh-CN" sz="2800" b="1" i="0" u="none" strike="noStrike" kern="1200" cap="none" spc="0" normalizeH="0" baseline="0" noProof="0">
              <a:ln>
                <a:noFill/>
              </a:ln>
              <a:solidFill>
                <a:prstClr val="black"/>
              </a:solidFill>
              <a:effectLst/>
              <a:uLnTx/>
              <a:uFillTx/>
              <a:cs typeface="+mn-ea"/>
              <a:sym typeface="+mn-lt"/>
            </a:endParaRPr>
          </a:p>
        </p:txBody>
      </p:sp>
      <p:sp>
        <p:nvSpPr>
          <p:cNvPr id="40" name="文本框 5"/>
          <p:cNvSpPr txBox="1">
            <a:spLocks noChangeArrowheads="1"/>
          </p:cNvSpPr>
          <p:nvPr/>
        </p:nvSpPr>
        <p:spPr bwMode="auto">
          <a:xfrm>
            <a:off x="3610115" y="4132577"/>
            <a:ext cx="1852613" cy="454933"/>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城里人买鞋</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sp>
        <p:nvSpPr>
          <p:cNvPr id="42" name="文本框 5"/>
          <p:cNvSpPr txBox="1">
            <a:spLocks noChangeArrowheads="1"/>
          </p:cNvSpPr>
          <p:nvPr/>
        </p:nvSpPr>
        <p:spPr bwMode="auto">
          <a:xfrm>
            <a:off x="7054990" y="4105589"/>
            <a:ext cx="1155700" cy="51924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淳朴</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44" name="左大括号 18"/>
          <p:cNvSpPr/>
          <p:nvPr/>
        </p:nvSpPr>
        <p:spPr>
          <a:xfrm>
            <a:off x="5217032" y="3965644"/>
            <a:ext cx="147637" cy="744538"/>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46" name="左大括号 19"/>
          <p:cNvSpPr/>
          <p:nvPr/>
        </p:nvSpPr>
        <p:spPr>
          <a:xfrm rot="10800000">
            <a:off x="6874015" y="3981764"/>
            <a:ext cx="174625" cy="823913"/>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8" name="文本框 5"/>
          <p:cNvSpPr txBox="1">
            <a:spLocks noChangeArrowheads="1"/>
          </p:cNvSpPr>
          <p:nvPr/>
        </p:nvSpPr>
        <p:spPr bwMode="auto">
          <a:xfrm>
            <a:off x="3686315" y="5150164"/>
            <a:ext cx="1851025" cy="454933"/>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雪地里脱鞋</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sp>
        <p:nvSpPr>
          <p:cNvPr id="50" name="文本框 5"/>
          <p:cNvSpPr txBox="1">
            <a:spLocks noChangeArrowheads="1"/>
          </p:cNvSpPr>
          <p:nvPr/>
        </p:nvSpPr>
        <p:spPr bwMode="auto">
          <a:xfrm>
            <a:off x="7086740" y="5164452"/>
            <a:ext cx="1155700" cy="519245"/>
          </a:xfrm>
          <a:prstGeom prst="rect">
            <a:avLst/>
          </a:prstGeom>
          <a:noFill/>
          <a:ln w="9525">
            <a:noFill/>
            <a:miter lim="800000"/>
          </a:ln>
        </p:spPr>
        <p:txBody>
          <a:bodyPr lIns="68580" tIns="34290" rIns="68580" bIns="34290">
            <a:spAutoFit/>
          </a:bodyPr>
          <a:lstStyle/>
          <a:p>
            <a:pPr marL="0" marR="0" lvl="0" indent="0" algn="l" defTabSz="914400" rtl="0" eaLnBrk="1" fontAlgn="auto" latinLnBrk="0" hangingPunct="1">
              <a:lnSpc>
                <a:spcPct val="110000"/>
              </a:lnSpc>
              <a:spcBef>
                <a:spcPts val="600"/>
              </a:spcBef>
              <a:spcAft>
                <a:spcPts val="0"/>
              </a:spcAft>
              <a:buClrTx/>
              <a:buSzTx/>
              <a:buFontTx/>
              <a:buNone/>
              <a:defRPr/>
            </a:pPr>
            <a:r>
              <a:rPr kumimoji="0" lang="zh-CN" altLang="en-US" sz="2800" b="1" i="0" u="none" strike="noStrike" kern="1200" cap="none" spc="0" normalizeH="0" baseline="0" noProof="0">
                <a:ln>
                  <a:noFill/>
                </a:ln>
                <a:solidFill>
                  <a:prstClr val="black"/>
                </a:solidFill>
                <a:effectLst/>
                <a:uLnTx/>
                <a:uFillTx/>
                <a:cs typeface="+mn-ea"/>
                <a:sym typeface="+mn-lt"/>
              </a:rPr>
              <a:t>善良</a:t>
            </a:r>
            <a:endParaRPr kumimoji="0" lang="en-US" altLang="zh-CN" sz="2800" b="1" i="0" u="none" strike="noStrike" kern="1200" cap="none" spc="0" normalizeH="0" baseline="0" noProof="0">
              <a:ln>
                <a:noFill/>
              </a:ln>
              <a:solidFill>
                <a:prstClr val="black"/>
              </a:solidFill>
              <a:effectLst/>
              <a:uLnTx/>
              <a:uFillTx/>
              <a:cs typeface="+mn-ea"/>
              <a:sym typeface="+mn-lt"/>
            </a:endParaRPr>
          </a:p>
        </p:txBody>
      </p:sp>
      <p:sp>
        <p:nvSpPr>
          <p:cNvPr id="52" name="左大括号 51"/>
          <p:cNvSpPr/>
          <p:nvPr/>
        </p:nvSpPr>
        <p:spPr>
          <a:xfrm>
            <a:off x="5282363" y="4988971"/>
            <a:ext cx="163513" cy="838200"/>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54" name="左大括号 53"/>
          <p:cNvSpPr/>
          <p:nvPr/>
        </p:nvSpPr>
        <p:spPr>
          <a:xfrm rot="10800000">
            <a:off x="6918465" y="5004114"/>
            <a:ext cx="163513" cy="839788"/>
          </a:xfrm>
          <a:prstGeom prst="leftBrace">
            <a:avLst>
              <a:gd name="adj1" fmla="val 36949"/>
              <a:gd name="adj2" fmla="val 50000"/>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auto" latinLnBrk="0" hangingPunct="1">
              <a:lnSpc>
                <a:spcPct val="11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29" name="矩形 28"/>
          <p:cNvSpPr/>
          <p:nvPr/>
        </p:nvSpPr>
        <p:spPr>
          <a:xfrm>
            <a:off x="852685" y="1300984"/>
            <a:ext cx="2339102" cy="67159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一、辨字组词</a:t>
            </a:r>
          </a:p>
        </p:txBody>
      </p:sp>
      <p:sp>
        <p:nvSpPr>
          <p:cNvPr id="31" name="TextBox 96"/>
          <p:cNvSpPr txBox="1"/>
          <p:nvPr/>
        </p:nvSpPr>
        <p:spPr>
          <a:xfrm>
            <a:off x="1169477" y="2522754"/>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搓（         ）</a:t>
            </a:r>
          </a:p>
        </p:txBody>
      </p:sp>
      <p:sp>
        <p:nvSpPr>
          <p:cNvPr id="33" name="TextBox 97"/>
          <p:cNvSpPr txBox="1"/>
          <p:nvPr/>
        </p:nvSpPr>
        <p:spPr>
          <a:xfrm>
            <a:off x="1223799" y="3346619"/>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差（         ）</a:t>
            </a:r>
          </a:p>
        </p:txBody>
      </p:sp>
      <p:sp>
        <p:nvSpPr>
          <p:cNvPr id="35" name="TextBox 98"/>
          <p:cNvSpPr txBox="1"/>
          <p:nvPr/>
        </p:nvSpPr>
        <p:spPr>
          <a:xfrm>
            <a:off x="4363841" y="3290789"/>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折（          ）</a:t>
            </a:r>
          </a:p>
        </p:txBody>
      </p:sp>
      <p:sp>
        <p:nvSpPr>
          <p:cNvPr id="37" name="TextBox 99"/>
          <p:cNvSpPr txBox="1"/>
          <p:nvPr/>
        </p:nvSpPr>
        <p:spPr>
          <a:xfrm>
            <a:off x="4371386" y="2592165"/>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祈（          ）</a:t>
            </a:r>
          </a:p>
        </p:txBody>
      </p:sp>
      <p:sp>
        <p:nvSpPr>
          <p:cNvPr id="39" name="TextBox 100"/>
          <p:cNvSpPr txBox="1"/>
          <p:nvPr/>
        </p:nvSpPr>
        <p:spPr>
          <a:xfrm>
            <a:off x="7505394" y="3345111"/>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稍（          ）</a:t>
            </a:r>
          </a:p>
        </p:txBody>
      </p:sp>
      <p:sp>
        <p:nvSpPr>
          <p:cNvPr id="41" name="TextBox 101"/>
          <p:cNvSpPr txBox="1"/>
          <p:nvPr/>
        </p:nvSpPr>
        <p:spPr>
          <a:xfrm>
            <a:off x="7485778" y="2565004"/>
            <a:ext cx="2299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屑（          ）</a:t>
            </a:r>
          </a:p>
        </p:txBody>
      </p:sp>
      <p:sp>
        <p:nvSpPr>
          <p:cNvPr id="43" name="TextBox 103"/>
          <p:cNvSpPr txBox="1"/>
          <p:nvPr/>
        </p:nvSpPr>
        <p:spPr>
          <a:xfrm>
            <a:off x="5397445" y="2586128"/>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祈求</a:t>
            </a:r>
          </a:p>
        </p:txBody>
      </p:sp>
      <p:sp>
        <p:nvSpPr>
          <p:cNvPr id="45" name="TextBox 104"/>
          <p:cNvSpPr txBox="1"/>
          <p:nvPr/>
        </p:nvSpPr>
        <p:spPr>
          <a:xfrm>
            <a:off x="2136689" y="2503138"/>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搓绳</a:t>
            </a:r>
          </a:p>
        </p:txBody>
      </p:sp>
      <p:sp>
        <p:nvSpPr>
          <p:cNvPr id="47" name="TextBox 105"/>
          <p:cNvSpPr txBox="1"/>
          <p:nvPr/>
        </p:nvSpPr>
        <p:spPr>
          <a:xfrm>
            <a:off x="2181956" y="3372271"/>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差劲</a:t>
            </a:r>
          </a:p>
        </p:txBody>
      </p:sp>
      <p:sp>
        <p:nvSpPr>
          <p:cNvPr id="49" name="TextBox 106"/>
          <p:cNvSpPr txBox="1"/>
          <p:nvPr/>
        </p:nvSpPr>
        <p:spPr>
          <a:xfrm>
            <a:off x="5341615" y="3317950"/>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折断</a:t>
            </a:r>
          </a:p>
        </p:txBody>
      </p:sp>
      <p:sp>
        <p:nvSpPr>
          <p:cNvPr id="51" name="TextBox 107"/>
          <p:cNvSpPr txBox="1"/>
          <p:nvPr/>
        </p:nvSpPr>
        <p:spPr>
          <a:xfrm>
            <a:off x="8475624" y="2577075"/>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雪屑</a:t>
            </a:r>
          </a:p>
        </p:txBody>
      </p:sp>
      <p:sp>
        <p:nvSpPr>
          <p:cNvPr id="53" name="TextBox 108"/>
          <p:cNvSpPr txBox="1"/>
          <p:nvPr/>
        </p:nvSpPr>
        <p:spPr>
          <a:xfrm>
            <a:off x="8538998" y="3337566"/>
            <a:ext cx="1032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cs typeface="+mn-ea"/>
                <a:sym typeface="+mn-lt"/>
              </a:rPr>
              <a:t>稍微</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057" y="3929886"/>
            <a:ext cx="2211735" cy="292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2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20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20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P spid="39" grpId="0"/>
      <p:bldP spid="41" grpId="0"/>
      <p:bldP spid="43" grpId="0"/>
      <p:bldP spid="45" grpId="0"/>
      <p:bldP spid="47" grpId="0"/>
      <p:bldP spid="49" grpId="0"/>
      <p:bldP spid="51"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17" name="矩形 16"/>
          <p:cNvSpPr/>
          <p:nvPr/>
        </p:nvSpPr>
        <p:spPr>
          <a:xfrm>
            <a:off x="722056" y="1284603"/>
            <a:ext cx="3057247" cy="67159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二、照样子写词语</a:t>
            </a:r>
          </a:p>
        </p:txBody>
      </p:sp>
      <p:sp>
        <p:nvSpPr>
          <p:cNvPr id="18" name="TextBox 51"/>
          <p:cNvSpPr txBox="1"/>
          <p:nvPr/>
        </p:nvSpPr>
        <p:spPr>
          <a:xfrm>
            <a:off x="1603400" y="2322244"/>
            <a:ext cx="1657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亮堂堂</a:t>
            </a:r>
          </a:p>
        </p:txBody>
      </p:sp>
      <p:sp>
        <p:nvSpPr>
          <p:cNvPr id="19" name="TextBox 78"/>
          <p:cNvSpPr txBox="1"/>
          <p:nvPr/>
        </p:nvSpPr>
        <p:spPr>
          <a:xfrm>
            <a:off x="6615858" y="3154523"/>
            <a:ext cx="1946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990000"/>
                </a:solidFill>
                <a:effectLst/>
                <a:uLnTx/>
                <a:uFillTx/>
                <a:cs typeface="+mn-ea"/>
                <a:sym typeface="+mn-lt"/>
              </a:rPr>
              <a:t>笑眯眯</a:t>
            </a:r>
          </a:p>
        </p:txBody>
      </p:sp>
      <p:sp>
        <p:nvSpPr>
          <p:cNvPr id="20" name="TextBox 91"/>
          <p:cNvSpPr txBox="1"/>
          <p:nvPr/>
        </p:nvSpPr>
        <p:spPr>
          <a:xfrm>
            <a:off x="4080860" y="3215867"/>
            <a:ext cx="1633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990000"/>
                </a:solidFill>
                <a:effectLst/>
                <a:uLnTx/>
                <a:uFillTx/>
                <a:cs typeface="+mn-ea"/>
                <a:sym typeface="+mn-lt"/>
              </a:rPr>
              <a:t>蓬松松</a:t>
            </a:r>
          </a:p>
        </p:txBody>
      </p:sp>
      <p:sp>
        <p:nvSpPr>
          <p:cNvPr id="21" name="TextBox 94"/>
          <p:cNvSpPr txBox="1"/>
          <p:nvPr/>
        </p:nvSpPr>
        <p:spPr>
          <a:xfrm>
            <a:off x="1636394" y="3199819"/>
            <a:ext cx="17212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990000"/>
                </a:solidFill>
                <a:effectLst/>
                <a:uLnTx/>
                <a:uFillTx/>
                <a:cs typeface="+mn-ea"/>
                <a:sym typeface="+mn-lt"/>
              </a:rPr>
              <a:t>毛绒绒</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057" y="3929886"/>
            <a:ext cx="2211735" cy="292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057" y="3929886"/>
            <a:ext cx="2211735" cy="2928114"/>
          </a:xfrm>
          <a:prstGeom prst="rect">
            <a:avLst/>
          </a:prstGeom>
        </p:spPr>
      </p:pic>
      <p:sp>
        <p:nvSpPr>
          <p:cNvPr id="9" name="矩形 8"/>
          <p:cNvSpPr/>
          <p:nvPr/>
        </p:nvSpPr>
        <p:spPr>
          <a:xfrm>
            <a:off x="834237" y="1410057"/>
            <a:ext cx="4493538" cy="67159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三、在括号里填上合适的词</a:t>
            </a:r>
          </a:p>
        </p:txBody>
      </p:sp>
      <p:pic>
        <p:nvPicPr>
          <p:cNvPr id="10" name="Picture 4" descr="学科网(www.zxxk.com)--教育资源门户，提供试卷、教案、课件、论文、素材及各类教学资源下载，还有大量而丰富的教学相关资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7570" y="3142261"/>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9"/>
          <p:cNvSpPr txBox="1"/>
          <p:nvPr/>
        </p:nvSpPr>
        <p:spPr>
          <a:xfrm>
            <a:off x="1685186" y="2369277"/>
            <a:ext cx="22905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）路人</a:t>
            </a:r>
          </a:p>
        </p:txBody>
      </p:sp>
      <p:sp>
        <p:nvSpPr>
          <p:cNvPr id="12" name="TextBox 102"/>
          <p:cNvSpPr txBox="1"/>
          <p:nvPr/>
        </p:nvSpPr>
        <p:spPr>
          <a:xfrm>
            <a:off x="2327982" y="2369278"/>
            <a:ext cx="570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行</a:t>
            </a:r>
          </a:p>
        </p:txBody>
      </p:sp>
      <p:pic>
        <p:nvPicPr>
          <p:cNvPr id="13" name="Picture 4" descr="学科网(www.zxxk.com)--教育资源门户，提供试卷、教案、课件、论文、素材及各类教学资源下载，还有大量而丰富的教学相关资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172" y="3077376"/>
            <a:ext cx="21849" cy="95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0"/>
          <p:cNvSpPr txBox="1"/>
          <p:nvPr/>
        </p:nvSpPr>
        <p:spPr>
          <a:xfrm>
            <a:off x="5839216" y="2304392"/>
            <a:ext cx="26270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）芦花鞋</a:t>
            </a:r>
          </a:p>
        </p:txBody>
      </p:sp>
      <p:sp>
        <p:nvSpPr>
          <p:cNvPr id="15" name="TextBox 111"/>
          <p:cNvSpPr txBox="1"/>
          <p:nvPr/>
        </p:nvSpPr>
        <p:spPr>
          <a:xfrm>
            <a:off x="6522121" y="2304393"/>
            <a:ext cx="522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双</a:t>
            </a:r>
          </a:p>
        </p:txBody>
      </p:sp>
      <p:pic>
        <p:nvPicPr>
          <p:cNvPr id="16" name="Picture 4" descr="学科网(www.zxxk.com)--教育资源门户，提供试卷、教案、课件、论文、素材及各类教学资源下载，还有大量而丰富的教学相关资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7570" y="404760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4"/>
          <p:cNvSpPr txBox="1"/>
          <p:nvPr/>
        </p:nvSpPr>
        <p:spPr>
          <a:xfrm>
            <a:off x="1685186" y="3274623"/>
            <a:ext cx="22905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）污迹</a:t>
            </a:r>
          </a:p>
        </p:txBody>
      </p:sp>
      <p:sp>
        <p:nvSpPr>
          <p:cNvPr id="23" name="TextBox 115"/>
          <p:cNvSpPr txBox="1"/>
          <p:nvPr/>
        </p:nvSpPr>
        <p:spPr>
          <a:xfrm>
            <a:off x="2327982" y="3274624"/>
            <a:ext cx="570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丝</a:t>
            </a:r>
          </a:p>
        </p:txBody>
      </p:sp>
      <p:pic>
        <p:nvPicPr>
          <p:cNvPr id="24" name="Picture 4" descr="学科网(www.zxxk.com)--教育资源门户，提供试卷、教案、课件、论文、素材及各类教学资源下载，还有大量而丰富的教学相关资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591" y="4092874"/>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18"/>
          <p:cNvSpPr txBox="1"/>
          <p:nvPr/>
        </p:nvSpPr>
        <p:spPr>
          <a:xfrm>
            <a:off x="5922207" y="3319890"/>
            <a:ext cx="22905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）雪屑</a:t>
            </a:r>
          </a:p>
        </p:txBody>
      </p:sp>
      <p:sp>
        <p:nvSpPr>
          <p:cNvPr id="26" name="TextBox 119"/>
          <p:cNvSpPr txBox="1"/>
          <p:nvPr/>
        </p:nvSpPr>
        <p:spPr>
          <a:xfrm>
            <a:off x="6565003" y="3319891"/>
            <a:ext cx="570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蓬</a:t>
            </a:r>
          </a:p>
        </p:txBody>
      </p:sp>
      <p:sp>
        <p:nvSpPr>
          <p:cNvPr id="27" name="TextBox 122"/>
          <p:cNvSpPr txBox="1"/>
          <p:nvPr/>
        </p:nvSpPr>
        <p:spPr>
          <a:xfrm>
            <a:off x="1739506" y="4161863"/>
            <a:ext cx="22905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）叹息</a:t>
            </a:r>
          </a:p>
        </p:txBody>
      </p:sp>
      <p:sp>
        <p:nvSpPr>
          <p:cNvPr id="28" name="TextBox 123"/>
          <p:cNvSpPr txBox="1"/>
          <p:nvPr/>
        </p:nvSpPr>
        <p:spPr>
          <a:xfrm>
            <a:off x="2382302" y="4161864"/>
            <a:ext cx="570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声</a:t>
            </a:r>
          </a:p>
        </p:txBody>
      </p:sp>
      <p:sp>
        <p:nvSpPr>
          <p:cNvPr id="29" name="TextBox 126"/>
          <p:cNvSpPr txBox="1"/>
          <p:nvPr/>
        </p:nvSpPr>
        <p:spPr>
          <a:xfrm>
            <a:off x="5931260" y="4161863"/>
            <a:ext cx="35217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    ）刺骨的寒冷</a:t>
            </a:r>
          </a:p>
        </p:txBody>
      </p:sp>
      <p:sp>
        <p:nvSpPr>
          <p:cNvPr id="30" name="TextBox 127"/>
          <p:cNvSpPr txBox="1"/>
          <p:nvPr/>
        </p:nvSpPr>
        <p:spPr>
          <a:xfrm>
            <a:off x="6574057" y="4161864"/>
            <a:ext cx="570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990000"/>
                </a:solidFill>
                <a:effectLst/>
                <a:uLnTx/>
                <a:uFillTx/>
                <a:cs typeface="+mn-ea"/>
                <a:sym typeface="+mn-lt"/>
              </a:rPr>
              <a:t>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2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0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22" grpId="0"/>
      <p:bldP spid="23"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057" y="3929886"/>
            <a:ext cx="2211735" cy="2928114"/>
          </a:xfrm>
          <a:prstGeom prst="rect">
            <a:avLst/>
          </a:prstGeom>
        </p:spPr>
      </p:pic>
      <p:sp>
        <p:nvSpPr>
          <p:cNvPr id="21" name="矩形 20"/>
          <p:cNvSpPr/>
          <p:nvPr/>
        </p:nvSpPr>
        <p:spPr>
          <a:xfrm>
            <a:off x="968799" y="1524766"/>
            <a:ext cx="3057247" cy="67159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四、照样子写句子</a:t>
            </a:r>
          </a:p>
        </p:txBody>
      </p:sp>
      <p:sp>
        <p:nvSpPr>
          <p:cNvPr id="31" name="TextBox 51"/>
          <p:cNvSpPr txBox="1"/>
          <p:nvPr/>
        </p:nvSpPr>
        <p:spPr>
          <a:xfrm>
            <a:off x="1806600" y="2802570"/>
            <a:ext cx="6685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那鞋很厚实，像暖和和的鸟窝。</a:t>
            </a:r>
          </a:p>
        </p:txBody>
      </p:sp>
      <p:sp>
        <p:nvSpPr>
          <p:cNvPr id="32" name="TextBox 94"/>
          <p:cNvSpPr txBox="1"/>
          <p:nvPr/>
        </p:nvSpPr>
        <p:spPr>
          <a:xfrm>
            <a:off x="1839594" y="3680145"/>
            <a:ext cx="7956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990000"/>
                </a:solidFill>
                <a:effectLst/>
                <a:uLnTx/>
                <a:uFillTx/>
                <a:cs typeface="+mn-ea"/>
                <a:sym typeface="+mn-lt"/>
              </a:rPr>
              <a:t>那树冠非常茂盛，像一把巨大的遮阳伞。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481" b="12481"/>
          <a:stretch>
            <a:fillRect/>
          </a:stretch>
        </p:blipFill>
        <p:spPr>
          <a:xfrm>
            <a:off x="0" y="0"/>
            <a:ext cx="12192000" cy="6858000"/>
          </a:xfrm>
          <a:prstGeom prst="rect">
            <a:avLst/>
          </a:prstGeom>
        </p:spPr>
      </p:pic>
      <p:grpSp>
        <p:nvGrpSpPr>
          <p:cNvPr id="6" name="组合 5"/>
          <p:cNvGrpSpPr/>
          <p:nvPr/>
        </p:nvGrpSpPr>
        <p:grpSpPr>
          <a:xfrm>
            <a:off x="665483" y="1841011"/>
            <a:ext cx="6318532" cy="2312496"/>
            <a:chOff x="421012" y="2554875"/>
            <a:chExt cx="5412107" cy="2312496"/>
          </a:xfrm>
        </p:grpSpPr>
        <p:sp>
          <p:nvSpPr>
            <p:cNvPr id="7" name="文本框 6"/>
            <p:cNvSpPr txBox="1"/>
            <p:nvPr/>
          </p:nvSpPr>
          <p:spPr>
            <a:xfrm>
              <a:off x="421012" y="2554875"/>
              <a:ext cx="5412107" cy="1015663"/>
            </a:xfrm>
            <a:prstGeom prst="rect">
              <a:avLst/>
            </a:prstGeom>
            <a:noFill/>
          </p:spPr>
          <p:txBody>
            <a:bodyPr wrap="square" rtlCol="0">
              <a:spAutoFit/>
            </a:bodyPr>
            <a:lstStyle/>
            <a:p>
              <a:pPr lvl="0" algn="dist">
                <a:defRPr/>
              </a:pPr>
              <a:r>
                <a:rPr lang="zh-CN" altLang="en-US" sz="6000" b="1" dirty="0">
                  <a:solidFill>
                    <a:schemeClr val="bg1"/>
                  </a:solidFill>
                  <a:cs typeface="+mn-ea"/>
                  <a:sym typeface="+mn-lt"/>
                </a:rPr>
                <a:t>感谢各位的聆听</a:t>
              </a:r>
              <a:endParaRPr kumimoji="0" lang="en-US" altLang="zh-CN" sz="6000" b="1"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四年级下册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91160" y="4971364"/>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481" b="12481"/>
          <a:stretch>
            <a:fillRect/>
          </a:stretch>
        </p:blipFill>
        <p:spPr>
          <a:xfrm>
            <a:off x="0" y="0"/>
            <a:ext cx="12192000" cy="6858000"/>
          </a:xfrm>
          <a:prstGeom prst="rect">
            <a:avLst/>
          </a:prstGeom>
        </p:spPr>
      </p:pic>
      <p:grpSp>
        <p:nvGrpSpPr>
          <p:cNvPr id="14" name="组合 13"/>
          <p:cNvGrpSpPr/>
          <p:nvPr/>
        </p:nvGrpSpPr>
        <p:grpSpPr>
          <a:xfrm>
            <a:off x="1403985" y="1080086"/>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8" name="组合 17"/>
          <p:cNvGrpSpPr/>
          <p:nvPr/>
        </p:nvGrpSpPr>
        <p:grpSpPr>
          <a:xfrm>
            <a:off x="1403985" y="2033676"/>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2" name="组合 21"/>
          <p:cNvGrpSpPr/>
          <p:nvPr/>
        </p:nvGrpSpPr>
        <p:grpSpPr>
          <a:xfrm>
            <a:off x="1403985" y="2987266"/>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6" name="组合 25"/>
          <p:cNvGrpSpPr/>
          <p:nvPr/>
        </p:nvGrpSpPr>
        <p:grpSpPr>
          <a:xfrm>
            <a:off x="1403985" y="3940856"/>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0" name="组合 29"/>
          <p:cNvGrpSpPr/>
          <p:nvPr/>
        </p:nvGrpSpPr>
        <p:grpSpPr>
          <a:xfrm>
            <a:off x="1403985" y="4894447"/>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pic>
        <p:nvPicPr>
          <p:cNvPr id="5" name="图片 4" descr="2345_image_file_copy_5_看图王_看图王.jpg"/>
          <p:cNvPicPr>
            <a:picLocks noChangeAspect="1"/>
          </p:cNvPicPr>
          <p:nvPr/>
        </p:nvPicPr>
        <p:blipFill>
          <a:blip r:embed="rId3"/>
          <a:stretch>
            <a:fillRect/>
          </a:stretch>
        </p:blipFill>
        <p:spPr>
          <a:xfrm>
            <a:off x="6807335" y="2620620"/>
            <a:ext cx="3133369" cy="22071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箭头 61"/>
          <p:cNvSpPr/>
          <p:nvPr/>
        </p:nvSpPr>
        <p:spPr>
          <a:xfrm>
            <a:off x="5196776" y="3453540"/>
            <a:ext cx="1186962" cy="597877"/>
          </a:xfrm>
          <a:prstGeom prst="rightArrow">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TextBox 62"/>
          <p:cNvSpPr txBox="1"/>
          <p:nvPr/>
        </p:nvSpPr>
        <p:spPr>
          <a:xfrm>
            <a:off x="4844299" y="5401759"/>
            <a:ext cx="3200402" cy="52322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均匀的搓进草绳里</a:t>
            </a:r>
          </a:p>
        </p:txBody>
      </p:sp>
      <p:sp>
        <p:nvSpPr>
          <p:cNvPr id="8" name="TextBox 64"/>
          <p:cNvSpPr txBox="1"/>
          <p:nvPr/>
        </p:nvSpPr>
        <p:spPr>
          <a:xfrm>
            <a:off x="8434229" y="5396158"/>
            <a:ext cx="2379787" cy="52322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编织成芦花鞋</a:t>
            </a:r>
          </a:p>
        </p:txBody>
      </p:sp>
      <p:sp>
        <p:nvSpPr>
          <p:cNvPr id="9" name="TextBox 65"/>
          <p:cNvSpPr txBox="1"/>
          <p:nvPr/>
        </p:nvSpPr>
        <p:spPr>
          <a:xfrm>
            <a:off x="912253" y="5380981"/>
            <a:ext cx="3581400" cy="52322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将上等的芦花采回来</a:t>
            </a:r>
          </a:p>
        </p:txBody>
      </p:sp>
      <p:sp>
        <p:nvSpPr>
          <p:cNvPr id="10" name="TextBox 66"/>
          <p:cNvSpPr txBox="1"/>
          <p:nvPr/>
        </p:nvSpPr>
        <p:spPr>
          <a:xfrm>
            <a:off x="5037672" y="1692932"/>
            <a:ext cx="1498932" cy="523220"/>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1" i="0" u="none" strike="noStrike" kern="1200" cap="none" spc="0" normalizeH="0" baseline="0" noProof="0" dirty="0">
                <a:ln>
                  <a:noFill/>
                </a:ln>
                <a:solidFill>
                  <a:prstClr val="black"/>
                </a:solidFill>
                <a:effectLst/>
                <a:uLnTx/>
                <a:uFillTx/>
                <a:cs typeface="+mn-ea"/>
                <a:sym typeface="+mn-lt"/>
              </a:rPr>
              <a:t>芦花鞋</a:t>
            </a: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25248" t="34578" b="9330"/>
          <a:stretch>
            <a:fillRect/>
          </a:stretch>
        </p:blipFill>
        <p:spPr>
          <a:xfrm>
            <a:off x="1643898" y="2620621"/>
            <a:ext cx="3200401" cy="209576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2" name="矩形 1"/>
          <p:cNvSpPr/>
          <p:nvPr/>
        </p:nvSpPr>
        <p:spPr>
          <a:xfrm>
            <a:off x="871834" y="1494194"/>
            <a:ext cx="10434795" cy="4277581"/>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曹文轩，一九五四年一月生于江苏盐城。中国作家协会全国委员会委员，北京作家协会副主席，北京大学教授、博士生导师，荣获</a:t>
            </a:r>
            <a:r>
              <a:rPr kumimoji="0" lang="en-US" altLang="zh-CN" sz="2800" b="0" i="0" u="none" strike="noStrike" kern="1200" cap="none" spc="0" normalizeH="0" baseline="0" noProof="0" dirty="0">
                <a:ln>
                  <a:noFill/>
                </a:ln>
                <a:solidFill>
                  <a:prstClr val="black"/>
                </a:solidFill>
                <a:effectLst/>
                <a:uLnTx/>
                <a:uFillTx/>
                <a:cs typeface="+mn-ea"/>
                <a:sym typeface="+mn-lt"/>
              </a:rPr>
              <a:t>2016</a:t>
            </a:r>
            <a:r>
              <a:rPr kumimoji="0" lang="zh-CN" altLang="en-US" sz="2800" b="0" i="0" u="none" strike="noStrike" kern="1200" cap="none" spc="0" normalizeH="0" baseline="0" noProof="0" dirty="0">
                <a:ln>
                  <a:noFill/>
                </a:ln>
                <a:solidFill>
                  <a:prstClr val="black"/>
                </a:solidFill>
                <a:effectLst/>
                <a:uLnTx/>
                <a:uFillTx/>
                <a:cs typeface="+mn-ea"/>
                <a:sym typeface="+mn-lt"/>
              </a:rPr>
              <a:t>年国际安徒生奖，是一位获此殊荣的中国作家。著有长篇小说</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草房子</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山羊不吃天堂草</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根鸟</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细米</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青铜葵花</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等。</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2" name="TextBox 65"/>
          <p:cNvSpPr txBox="1"/>
          <p:nvPr/>
        </p:nvSpPr>
        <p:spPr>
          <a:xfrm>
            <a:off x="990599" y="1974948"/>
            <a:ext cx="6236678" cy="13152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芦花鞋</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选自</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青铜葵花</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，选作课文时有改动。</a:t>
            </a:r>
          </a:p>
        </p:txBody>
      </p:sp>
      <p:sp>
        <p:nvSpPr>
          <p:cNvPr id="6" name="TextBox 58"/>
          <p:cNvSpPr txBox="1"/>
          <p:nvPr/>
        </p:nvSpPr>
        <p:spPr>
          <a:xfrm>
            <a:off x="1021735" y="3952099"/>
            <a:ext cx="6365893" cy="13152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默读课文，找出不认识不理解的字词；试着为课文每部分列出小标题。</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574" y="1974948"/>
            <a:ext cx="2923691" cy="36576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7" name="文本框 6"/>
          <p:cNvSpPr txBox="1"/>
          <p:nvPr/>
        </p:nvSpPr>
        <p:spPr>
          <a:xfrm>
            <a:off x="768587" y="1476802"/>
            <a:ext cx="10972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我会认</a:t>
            </a:r>
          </a:p>
        </p:txBody>
      </p:sp>
      <p:sp>
        <p:nvSpPr>
          <p:cNvPr id="9" name="文本框 8"/>
          <p:cNvSpPr txBox="1"/>
          <p:nvPr/>
        </p:nvSpPr>
        <p:spPr>
          <a:xfrm>
            <a:off x="1427487" y="2495423"/>
            <a:ext cx="70798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 </a:t>
            </a:r>
            <a:endParaRPr kumimoji="0" lang="en-US" altLang="zh-CN" sz="40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990000"/>
                </a:solidFill>
                <a:effectLst/>
                <a:uLnTx/>
                <a:uFillTx/>
                <a:cs typeface="+mn-ea"/>
                <a:sym typeface="+mn-lt"/>
              </a:rPr>
              <a:t>搓   </a:t>
            </a:r>
            <a:r>
              <a:rPr kumimoji="0" lang="zh-CN" altLang="en-US" sz="2800" b="0" i="0" u="none" strike="noStrike" kern="1200" cap="none" spc="0" normalizeH="0" baseline="0" noProof="0" dirty="0">
                <a:ln>
                  <a:noFill/>
                </a:ln>
                <a:solidFill>
                  <a:prstClr val="black"/>
                </a:solidFill>
                <a:effectLst/>
                <a:uLnTx/>
                <a:uFillTx/>
                <a:cs typeface="+mn-ea"/>
                <a:sym typeface="+mn-lt"/>
              </a:rPr>
              <a:t>绳</a:t>
            </a:r>
            <a:r>
              <a:rPr kumimoji="0" lang="zh-CN" altLang="en-US" sz="2800" b="0" i="0" u="none" strike="noStrike" kern="1200" cap="none" spc="0" normalizeH="0" baseline="0" noProof="0" dirty="0">
                <a:ln>
                  <a:noFill/>
                </a:ln>
                <a:solidFill>
                  <a:srgbClr val="990000"/>
                </a:solidFill>
                <a:effectLst/>
                <a:uLnTx/>
                <a:uFillTx/>
                <a:cs typeface="+mn-ea"/>
                <a:sym typeface="+mn-lt"/>
              </a:rPr>
              <a:t>                葵  </a:t>
            </a:r>
            <a:r>
              <a:rPr kumimoji="0" lang="zh-CN" altLang="en-US" sz="2800" b="0" i="0" u="none" strike="noStrike" kern="1200" cap="none" spc="0" normalizeH="0" baseline="0" noProof="0" dirty="0">
                <a:ln>
                  <a:noFill/>
                </a:ln>
                <a:solidFill>
                  <a:prstClr val="black"/>
                </a:solidFill>
                <a:effectLst/>
                <a:uLnTx/>
                <a:uFillTx/>
                <a:cs typeface="+mn-ea"/>
                <a:sym typeface="+mn-lt"/>
              </a:rPr>
              <a:t>花 </a:t>
            </a:r>
            <a:r>
              <a:rPr kumimoji="0" lang="zh-CN" altLang="en-US" sz="2800" b="0" i="0" u="none" strike="noStrike" kern="1200" cap="none" spc="0" normalizeH="0" baseline="0" noProof="0" dirty="0">
                <a:ln>
                  <a:noFill/>
                </a:ln>
                <a:solidFill>
                  <a:srgbClr val="990000"/>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990000"/>
                </a:solidFill>
                <a:effectLst/>
                <a:uLnTx/>
                <a:uFillTx/>
                <a:cs typeface="+mn-ea"/>
                <a:sym typeface="+mn-lt"/>
              </a:rPr>
              <a:t>祈</a:t>
            </a:r>
            <a:r>
              <a:rPr kumimoji="0" lang="zh-CN" altLang="en-US" sz="2800" b="0" i="0" u="none" strike="noStrike" kern="1200" cap="none" spc="0" normalizeH="0" baseline="0" noProof="0" dirty="0">
                <a:ln>
                  <a:noFill/>
                </a:ln>
                <a:solidFill>
                  <a:prstClr val="black"/>
                </a:solidFill>
                <a:effectLst/>
                <a:uLnTx/>
                <a:uFillTx/>
                <a:cs typeface="+mn-ea"/>
                <a:sym typeface="+mn-lt"/>
              </a:rPr>
              <a:t>  求</a:t>
            </a:r>
            <a:endParaRPr kumimoji="0" lang="en-US" altLang="zh-CN" sz="2400" b="0" i="0" u="none" strike="noStrike" kern="1200" cap="none" spc="0" normalizeH="0" baseline="0" noProof="0" dirty="0">
              <a:ln>
                <a:noFill/>
              </a:ln>
              <a:solidFill>
                <a:srgbClr val="990000"/>
              </a:solidFill>
              <a:effectLst/>
              <a:uLnTx/>
              <a:uFillTx/>
              <a:cs typeface="+mn-ea"/>
              <a:sym typeface="+mn-lt"/>
            </a:endParaRPr>
          </a:p>
        </p:txBody>
      </p:sp>
      <p:sp>
        <p:nvSpPr>
          <p:cNvPr id="10" name="文本框 5"/>
          <p:cNvSpPr txBox="1"/>
          <p:nvPr/>
        </p:nvSpPr>
        <p:spPr>
          <a:xfrm>
            <a:off x="1130612" y="3980692"/>
            <a:ext cx="714469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 </a:t>
            </a:r>
            <a:endParaRPr kumimoji="0" lang="en-US" altLang="zh-CN" sz="40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990000"/>
                </a:solidFill>
                <a:effectLst/>
                <a:uLnTx/>
                <a:uFillTx/>
                <a:cs typeface="+mn-ea"/>
                <a:sym typeface="+mn-lt"/>
              </a:rPr>
              <a:t>遗  憾</a:t>
            </a: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990000"/>
                </a:solidFill>
                <a:effectLst/>
                <a:uLnTx/>
                <a:uFillTx/>
                <a:cs typeface="+mn-ea"/>
                <a:sym typeface="+mn-lt"/>
              </a:rPr>
              <a:t>污  </a:t>
            </a:r>
            <a:r>
              <a:rPr kumimoji="0" lang="zh-CN" altLang="en-US" sz="2800" b="0" i="0" u="none" strike="noStrike" kern="1200" cap="none" spc="0" normalizeH="0" baseline="0" noProof="0" dirty="0">
                <a:ln>
                  <a:noFill/>
                </a:ln>
                <a:solidFill>
                  <a:prstClr val="black"/>
                </a:solidFill>
                <a:effectLst/>
                <a:uLnTx/>
                <a:uFillTx/>
                <a:cs typeface="+mn-ea"/>
                <a:sym typeface="+mn-lt"/>
              </a:rPr>
              <a:t>迹 </a:t>
            </a:r>
            <a:r>
              <a:rPr kumimoji="0" lang="zh-CN" altLang="en-US" sz="2800" b="0" i="0" u="none" strike="noStrike" kern="1200" cap="none" spc="0" normalizeH="0" baseline="0" noProof="0" dirty="0">
                <a:ln>
                  <a:noFill/>
                </a:ln>
                <a:solidFill>
                  <a:srgbClr val="990000"/>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雪</a:t>
            </a:r>
            <a:r>
              <a:rPr kumimoji="0" lang="zh-CN" altLang="en-US" sz="2800" b="0" i="0" u="none" strike="noStrike" kern="1200" cap="none" spc="0" normalizeH="0" baseline="0" noProof="0" dirty="0">
                <a:ln>
                  <a:noFill/>
                </a:ln>
                <a:solidFill>
                  <a:srgbClr val="990000"/>
                </a:solidFill>
                <a:effectLst/>
                <a:uLnTx/>
                <a:uFillTx/>
                <a:cs typeface="+mn-ea"/>
                <a:sym typeface="+mn-lt"/>
              </a:rPr>
              <a:t>  屑            </a:t>
            </a: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990000"/>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990000"/>
                </a:solidFill>
                <a:effectLst/>
                <a:uLnTx/>
                <a:uFillTx/>
                <a:cs typeface="+mn-ea"/>
                <a:sym typeface="+mn-lt"/>
              </a:rPr>
              <a:t>   </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grpSp>
        <p:nvGrpSpPr>
          <p:cNvPr id="11" name="组合 10"/>
          <p:cNvGrpSpPr/>
          <p:nvPr/>
        </p:nvGrpSpPr>
        <p:grpSpPr>
          <a:xfrm>
            <a:off x="1395967" y="2632427"/>
            <a:ext cx="5445708" cy="501401"/>
            <a:chOff x="2130944" y="2226834"/>
            <a:chExt cx="5445708" cy="501401"/>
          </a:xfrm>
        </p:grpSpPr>
        <p:sp>
          <p:nvSpPr>
            <p:cNvPr id="12" name="矩形 11"/>
            <p:cNvSpPr/>
            <p:nvPr/>
          </p:nvSpPr>
          <p:spPr>
            <a:xfrm>
              <a:off x="2130944" y="2266570"/>
              <a:ext cx="69138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cs typeface="+mn-ea"/>
                  <a:sym typeface="+mn-lt"/>
                </a:rPr>
                <a:t>cuō</a:t>
              </a:r>
              <a:r>
                <a:rPr kumimoji="0" lang="en-US" altLang="zh-CN" sz="2400" b="0" i="0" u="none" strike="noStrike" kern="1200" cap="none" spc="0" normalizeH="0" baseline="0" noProof="0" dirty="0">
                  <a:ln>
                    <a:noFill/>
                  </a:ln>
                  <a:solidFill>
                    <a:prstClr val="black"/>
                  </a:solidFill>
                  <a:effectLst/>
                  <a:uLnTx/>
                  <a:uFillTx/>
                  <a:cs typeface="+mn-ea"/>
                  <a:sym typeface="+mn-lt"/>
                </a:rPr>
                <a:t>  </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13" name="矩形 12"/>
            <p:cNvSpPr/>
            <p:nvPr/>
          </p:nvSpPr>
          <p:spPr>
            <a:xfrm>
              <a:off x="4843390" y="2251815"/>
              <a:ext cx="5990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cs typeface="+mn-ea"/>
                  <a:sym typeface="+mn-lt"/>
                </a:rPr>
                <a:t>kuí</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14" name="矩形 13"/>
            <p:cNvSpPr/>
            <p:nvPr/>
          </p:nvSpPr>
          <p:spPr>
            <a:xfrm>
              <a:off x="6830977" y="2226834"/>
              <a:ext cx="7456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err="1">
                  <a:ln>
                    <a:noFill/>
                  </a:ln>
                  <a:solidFill>
                    <a:prstClr val="black"/>
                  </a:solidFill>
                  <a:effectLst/>
                  <a:uLnTx/>
                  <a:uFillTx/>
                  <a:cs typeface="+mn-ea"/>
                  <a:sym typeface="+mn-lt"/>
                </a:rPr>
                <a:t>qí</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grpSp>
      <p:grpSp>
        <p:nvGrpSpPr>
          <p:cNvPr id="15" name="组合 14"/>
          <p:cNvGrpSpPr/>
          <p:nvPr/>
        </p:nvGrpSpPr>
        <p:grpSpPr>
          <a:xfrm>
            <a:off x="1442498" y="4077279"/>
            <a:ext cx="6072624" cy="482180"/>
            <a:chOff x="3689751" y="3733232"/>
            <a:chExt cx="6072624" cy="482180"/>
          </a:xfrm>
        </p:grpSpPr>
        <p:sp>
          <p:nvSpPr>
            <p:cNvPr id="16" name="矩形 15"/>
            <p:cNvSpPr/>
            <p:nvPr/>
          </p:nvSpPr>
          <p:spPr>
            <a:xfrm>
              <a:off x="6177024" y="3733232"/>
              <a:ext cx="9563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cs typeface="+mn-ea"/>
                  <a:sym typeface="+mn-lt"/>
                </a:rPr>
                <a:t>wū</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17" name="矩形 16"/>
            <p:cNvSpPr/>
            <p:nvPr/>
          </p:nvSpPr>
          <p:spPr>
            <a:xfrm>
              <a:off x="8716090" y="3746511"/>
              <a:ext cx="104628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err="1">
                  <a:ln>
                    <a:noFill/>
                  </a:ln>
                  <a:solidFill>
                    <a:prstClr val="black"/>
                  </a:solidFill>
                  <a:effectLst/>
                  <a:uLnTx/>
                  <a:uFillTx/>
                  <a:cs typeface="+mn-ea"/>
                  <a:sym typeface="+mn-lt"/>
                </a:rPr>
                <a:t>xiè</a:t>
              </a:r>
              <a:r>
                <a:rPr kumimoji="0" lang="en-US" altLang="zh-CN" sz="2400" b="0" i="0" u="none" strike="noStrike" kern="1200" cap="none" spc="0" normalizeH="0" baseline="0" noProof="0" dirty="0">
                  <a:ln>
                    <a:noFill/>
                  </a:ln>
                  <a:solidFill>
                    <a:prstClr val="black"/>
                  </a:solidFill>
                  <a:effectLst/>
                  <a:uLnTx/>
                  <a:uFillTx/>
                  <a:cs typeface="+mn-ea"/>
                  <a:sym typeface="+mn-lt"/>
                </a:rPr>
                <a:t> </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18" name="矩形 17"/>
            <p:cNvSpPr/>
            <p:nvPr/>
          </p:nvSpPr>
          <p:spPr>
            <a:xfrm>
              <a:off x="3689751" y="3753747"/>
              <a:ext cx="14273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cs typeface="+mn-ea"/>
                  <a:sym typeface="+mn-lt"/>
                </a:rPr>
                <a:t>yí</a:t>
              </a:r>
              <a:r>
                <a:rPr kumimoji="0" lang="en-US" altLang="zh-CN"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err="1">
                  <a:ln>
                    <a:noFill/>
                  </a:ln>
                  <a:solidFill>
                    <a:prstClr val="black"/>
                  </a:solidFill>
                  <a:effectLst/>
                  <a:uLnTx/>
                  <a:uFillTx/>
                  <a:cs typeface="+mn-ea"/>
                  <a:sym typeface="+mn-lt"/>
                </a:rPr>
                <a:t>hàn</a:t>
              </a:r>
              <a:r>
                <a:rPr kumimoji="0" lang="en-US" altLang="zh-CN" sz="2400" b="0" i="0" u="none" strike="noStrike" kern="1200" cap="none" spc="0" normalizeH="0" baseline="0" noProof="0" dirty="0">
                  <a:ln>
                    <a:noFill/>
                  </a:ln>
                  <a:solidFill>
                    <a:prstClr val="black"/>
                  </a:solidFill>
                  <a:effectLst/>
                  <a:uLnTx/>
                  <a:uFillTx/>
                  <a:cs typeface="+mn-ea"/>
                  <a:sym typeface="+mn-lt"/>
                </a:rPr>
                <a:t>      </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26"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a:xfrm>
            <a:off x="1000815" y="1528016"/>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词语学习：</a:t>
            </a:r>
          </a:p>
        </p:txBody>
      </p:sp>
      <p:sp>
        <p:nvSpPr>
          <p:cNvPr id="5" name="TextBox 45"/>
          <p:cNvSpPr txBox="1"/>
          <p:nvPr/>
        </p:nvSpPr>
        <p:spPr>
          <a:xfrm>
            <a:off x="1162724" y="2105561"/>
            <a:ext cx="6545654"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srgbClr val="0000FF"/>
                </a:solidFill>
                <a:effectLst/>
                <a:uLnTx/>
                <a:uFillTx/>
                <a:cs typeface="+mn-ea"/>
                <a:sym typeface="+mn-lt"/>
              </a:rPr>
              <a:t>亮堂堂</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形容光线常亮。本课指全家人因为卖芦花鞋这笔收入而感到心情舒畅。感到未来的日子也充满阳光，十分明亮。</a:t>
            </a:r>
          </a:p>
        </p:txBody>
      </p:sp>
      <p:sp>
        <p:nvSpPr>
          <p:cNvPr id="6" name="TextBox 46"/>
          <p:cNvSpPr txBox="1"/>
          <p:nvPr/>
        </p:nvSpPr>
        <p:spPr>
          <a:xfrm>
            <a:off x="1180828" y="4026261"/>
            <a:ext cx="7613965" cy="46166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造句：体育场里灯火通明，照得整个大厅都亮堂堂的。</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26"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a:xfrm>
            <a:off x="870187" y="2100916"/>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词语学习：</a:t>
            </a:r>
          </a:p>
        </p:txBody>
      </p:sp>
      <p:sp>
        <p:nvSpPr>
          <p:cNvPr id="5" name="TextBox 45"/>
          <p:cNvSpPr txBox="1"/>
          <p:nvPr/>
        </p:nvSpPr>
        <p:spPr>
          <a:xfrm>
            <a:off x="870187" y="2933439"/>
            <a:ext cx="591191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srgbClr val="0000FF"/>
                </a:solidFill>
                <a:effectLst/>
                <a:uLnTx/>
                <a:uFillTx/>
                <a:cs typeface="+mn-ea"/>
                <a:sym typeface="+mn-lt"/>
              </a:rPr>
              <a:t>寻觅</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寻找、寻求、探索。</a:t>
            </a:r>
          </a:p>
        </p:txBody>
      </p:sp>
      <p:sp>
        <p:nvSpPr>
          <p:cNvPr id="6" name="TextBox 46"/>
          <p:cNvSpPr txBox="1"/>
          <p:nvPr/>
        </p:nvSpPr>
        <p:spPr>
          <a:xfrm>
            <a:off x="870187" y="4309450"/>
            <a:ext cx="7074325" cy="461665"/>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造句：水鸟在湖面游来游去寻觅食物。</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26"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7" name="文本框 6"/>
          <p:cNvSpPr txBox="1"/>
          <p:nvPr/>
        </p:nvSpPr>
        <p:spPr>
          <a:xfrm>
            <a:off x="870187" y="2100916"/>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词语学习：</a:t>
            </a:r>
          </a:p>
        </p:txBody>
      </p:sp>
      <p:sp>
        <p:nvSpPr>
          <p:cNvPr id="8" name="TextBox 45"/>
          <p:cNvSpPr txBox="1"/>
          <p:nvPr/>
        </p:nvSpPr>
        <p:spPr>
          <a:xfrm>
            <a:off x="1186961" y="2678461"/>
            <a:ext cx="6037703"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srgbClr val="0000FF"/>
                </a:solidFill>
                <a:effectLst/>
                <a:uLnTx/>
                <a:uFillTx/>
                <a:cs typeface="+mn-ea"/>
                <a:sym typeface="+mn-lt"/>
              </a:rPr>
              <a:t>祈求</a:t>
            </a:r>
            <a:r>
              <a:rPr kumimoji="0" lang="en-US" altLang="zh-CN" sz="2400" b="0" i="0" u="none" strike="noStrike" kern="1200" cap="none" spc="0" normalizeH="0" baseline="0" noProof="0" dirty="0">
                <a:ln>
                  <a:noFill/>
                </a:ln>
                <a:solidFill>
                  <a:srgbClr val="0000FF"/>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指恳切地希望得到。通常表示人们内心迫切地希望某事的达成，表达人们对美好事物的渴望。</a:t>
            </a:r>
          </a:p>
        </p:txBody>
      </p:sp>
      <p:sp>
        <p:nvSpPr>
          <p:cNvPr id="9" name="TextBox 46"/>
          <p:cNvSpPr txBox="1"/>
          <p:nvPr/>
        </p:nvSpPr>
        <p:spPr>
          <a:xfrm>
            <a:off x="1231271" y="4309450"/>
            <a:ext cx="5902860" cy="830997"/>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造句：人们放飞孔明灯，祈求美好的愿望能够实现。</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26"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h1qmfsl">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宽屏</PresentationFormat>
  <Paragraphs>139</Paragraphs>
  <Slides>18</Slides>
  <Notes>18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思源黑体 CN Light</vt:lpstr>
      <vt:lpstr>Arial</vt:lpstr>
      <vt:lpstr>FandolFang R</vt:lpstr>
      <vt:lpstr>等线</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20</cp:revision>
  <dcterms:created xsi:type="dcterms:W3CDTF">2020-08-05T18:47:00Z</dcterms:created>
  <dcterms:modified xsi:type="dcterms:W3CDTF">2021-01-08T23:39:08Z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