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58" r:id="rId2"/>
    <p:sldId id="256" r:id="rId3"/>
    <p:sldId id="259" r:id="rId4"/>
    <p:sldId id="549" r:id="rId5"/>
    <p:sldId id="550" r:id="rId6"/>
    <p:sldId id="551" r:id="rId7"/>
    <p:sldId id="552" r:id="rId8"/>
    <p:sldId id="553" r:id="rId9"/>
    <p:sldId id="554" r:id="rId10"/>
    <p:sldId id="555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65" r:id="rId19"/>
    <p:sldId id="566" r:id="rId20"/>
    <p:sldId id="567" r:id="rId21"/>
    <p:sldId id="568" r:id="rId22"/>
    <p:sldId id="569" r:id="rId23"/>
    <p:sldId id="570" r:id="rId24"/>
    <p:sldId id="287" r:id="rId25"/>
    <p:sldId id="257" r:id="rId26"/>
  </p:sldIdLst>
  <p:sldSz cx="12192000" cy="6858000"/>
  <p:notesSz cx="6858000" cy="9144000"/>
  <p:embeddedFontLst>
    <p:embeddedFont>
      <p:font typeface="FandolFang R" panose="02010600030101010101" charset="-122"/>
      <p:regular r:id="rId28"/>
    </p:embeddedFont>
    <p:embeddedFont>
      <p:font typeface="思源黑体 CN Light" panose="02010600030101010101" charset="-122"/>
      <p:regular r:id="rId29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25691FD-AC2A-4E1B-970C-EFD722320966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1C069A6-50DE-413B-928C-DBC2667709C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069A6-50DE-413B-928C-DBC2667709C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4" t="17088" b="3330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580383" y="1541070"/>
            <a:ext cx="6318532" cy="2040937"/>
            <a:chOff x="421012" y="2826434"/>
            <a:chExt cx="5412107" cy="2040937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826434"/>
              <a:ext cx="54121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4400" b="1" dirty="0">
                  <a:cs typeface="+mn-ea"/>
                  <a:sym typeface="+mn-lt"/>
                </a:rPr>
                <a:t>《</a:t>
              </a:r>
              <a:r>
                <a:rPr lang="zh-CN" altLang="en-US" sz="4400" b="1" dirty="0">
                  <a:cs typeface="+mn-ea"/>
                  <a:sym typeface="+mn-lt"/>
                </a:rPr>
                <a:t>“诺曼底号”遇难记</a:t>
              </a:r>
              <a:r>
                <a:rPr lang="en-US" altLang="zh-CN" sz="4400" b="1" dirty="0">
                  <a:cs typeface="+mn-ea"/>
                  <a:sym typeface="+mn-lt"/>
                </a:rPr>
                <a:t>》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506060" y="43998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70187" y="170699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571924" y="3301614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588783" y="326403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遣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569245" y="2533434"/>
            <a:ext cx="1001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qiǎn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306870" y="2136338"/>
            <a:ext cx="57243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：半包围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：辶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：调遣    派遣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：所有人员都听从船长的调遣。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：书写要紧凑。“辶”的捺稍平。“口”要扁，两个横折的折要短。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71787" y="187008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TextBox 45"/>
          <p:cNvSpPr txBox="1"/>
          <p:nvPr/>
        </p:nvSpPr>
        <p:spPr>
          <a:xfrm>
            <a:off x="862092" y="2483842"/>
            <a:ext cx="65456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小心翼翼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谨慎小心，一点不敢疏忽的样子。</a:t>
            </a:r>
          </a:p>
        </p:txBody>
      </p:sp>
      <p:sp>
        <p:nvSpPr>
          <p:cNvPr id="6" name="TextBox 46"/>
          <p:cNvSpPr txBox="1"/>
          <p:nvPr/>
        </p:nvSpPr>
        <p:spPr>
          <a:xfrm>
            <a:off x="1151800" y="3821623"/>
            <a:ext cx="761396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造句：她在结冰的路面上小心翼翼地走着。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70187" y="180151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8" name="TextBox 45"/>
          <p:cNvSpPr txBox="1"/>
          <p:nvPr/>
        </p:nvSpPr>
        <p:spPr>
          <a:xfrm>
            <a:off x="870187" y="2844225"/>
            <a:ext cx="591191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惊恐万状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形容害怕到了极点。</a:t>
            </a:r>
          </a:p>
        </p:txBody>
      </p:sp>
      <p:sp>
        <p:nvSpPr>
          <p:cNvPr id="9" name="TextBox 46"/>
          <p:cNvSpPr txBox="1"/>
          <p:nvPr/>
        </p:nvSpPr>
        <p:spPr>
          <a:xfrm>
            <a:off x="870187" y="4010047"/>
            <a:ext cx="707432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造句：地震袭来，人们惊恐万状，四处躲避。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70187" y="21009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TextBox 45"/>
          <p:cNvSpPr txBox="1"/>
          <p:nvPr/>
        </p:nvSpPr>
        <p:spPr>
          <a:xfrm>
            <a:off x="870187" y="3205183"/>
            <a:ext cx="635457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猝然而至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形容事情突然、出乎意料地来到。</a:t>
            </a:r>
          </a:p>
        </p:txBody>
      </p:sp>
      <p:sp>
        <p:nvSpPr>
          <p:cNvPr id="6" name="TextBox 46"/>
          <p:cNvSpPr txBox="1"/>
          <p:nvPr/>
        </p:nvSpPr>
        <p:spPr>
          <a:xfrm>
            <a:off x="870187" y="4309450"/>
            <a:ext cx="590286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造句：灾难猝然而至，人们不知所措。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73387" y="204285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TextBox 45"/>
          <p:cNvSpPr txBox="1"/>
          <p:nvPr/>
        </p:nvSpPr>
        <p:spPr>
          <a:xfrm>
            <a:off x="1073387" y="2958055"/>
            <a:ext cx="677547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失魂落魄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形容惊慌忧虑、心神不定、行动失常的样子。</a:t>
            </a:r>
          </a:p>
        </p:txBody>
      </p:sp>
      <p:sp>
        <p:nvSpPr>
          <p:cNvPr id="6" name="TextBox 46"/>
          <p:cNvSpPr txBox="1"/>
          <p:nvPr/>
        </p:nvSpPr>
        <p:spPr>
          <a:xfrm>
            <a:off x="1073387" y="4365693"/>
            <a:ext cx="691919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造句：突如其来的打击让她失魂落魄。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84066" y="2721267"/>
            <a:ext cx="7807569" cy="5746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时间：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1870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17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日夜晚。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88168" y="4052456"/>
            <a:ext cx="7829582" cy="17173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起因：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雾大，全速前进的“玛丽号”撞向了“诺曼底号”的侧舷，将“诺曼底号”的船身剖开了一个大窟窿。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5273" y="3392887"/>
            <a:ext cx="7814185" cy="57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地点：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从南安普敦到根西岛的航线上。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TextBox 48"/>
          <p:cNvSpPr txBox="1"/>
          <p:nvPr/>
        </p:nvSpPr>
        <p:spPr>
          <a:xfrm>
            <a:off x="2569165" y="1743547"/>
            <a:ext cx="4119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“诺曼底号”遇难记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94576" y="2652218"/>
            <a:ext cx="7538316" cy="16435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经过：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人们惊慌失措，船上一片混乱，场面面临失控。这时，哈尔威船长镇定自若地指挥人们有秩序地逃生。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61161" y="4372706"/>
            <a:ext cx="768359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结果：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船上六十人全部获救，哈尔威船长却随着轮船一起沉入了深海。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48"/>
          <p:cNvSpPr txBox="1"/>
          <p:nvPr/>
        </p:nvSpPr>
        <p:spPr>
          <a:xfrm>
            <a:off x="2705270" y="1718722"/>
            <a:ext cx="4119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“诺曼底号”遇难记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7" name="TextBox 75"/>
          <p:cNvSpPr txBox="1"/>
          <p:nvPr/>
        </p:nvSpPr>
        <p:spPr>
          <a:xfrm>
            <a:off x="800098" y="1978492"/>
            <a:ext cx="96979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1870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17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日夜晚，哈尔威船长照例走着从南安普敦到格恩西岛这条航线。大海上夜色正浓，薄雾弥漫。船长站在驾驶室里，小心翼翼地驾驶着他的“诺曼底”号。乘客们都进入了梦乡。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“诺曼底”号是一艘大轮船，在英伦海峡也许可以算得上是最漂亮的邮船之一了。它装货容量六百吨，船体长二百二十尺，宽二十五尺。海员们都说它很“年轻”，因为它才七岁，是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1863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年造的。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雾愈来愈浓了，轮船驶出南安普敦河后，来到茫茫大海上，相距埃居伊山脉估计有十五海里。轮船缓缓行驶着。这时大约凌晨四点钟。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周围一片漆黑，船桅的梢尖勉强可辨。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像这类英国船，晚上出航是没有什么可怕的。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2136532" y="2769577"/>
            <a:ext cx="3692768" cy="17585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559167" y="4580792"/>
            <a:ext cx="1790702" cy="20516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1550378" y="5275385"/>
            <a:ext cx="4929553" cy="55685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8783515" y="2382715"/>
            <a:ext cx="1292469" cy="378070"/>
          </a:xfrm>
          <a:prstGeom prst="ellips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72"/>
          <p:cNvSpPr txBox="1"/>
          <p:nvPr/>
        </p:nvSpPr>
        <p:spPr>
          <a:xfrm>
            <a:off x="10964008" y="1978270"/>
            <a:ext cx="756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说明船长尽职尽责</a:t>
            </a:r>
          </a:p>
        </p:txBody>
      </p:sp>
      <p:sp>
        <p:nvSpPr>
          <p:cNvPr id="16" name="右箭头 73"/>
          <p:cNvSpPr/>
          <p:nvPr/>
        </p:nvSpPr>
        <p:spPr>
          <a:xfrm>
            <a:off x="10550770" y="2461846"/>
            <a:ext cx="386861" cy="237392"/>
          </a:xfrm>
          <a:prstGeom prst="rightArrow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10" name="TextBox 62"/>
          <p:cNvSpPr txBox="1"/>
          <p:nvPr/>
        </p:nvSpPr>
        <p:spPr>
          <a:xfrm>
            <a:off x="2687516" y="1859170"/>
            <a:ext cx="67788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突然，沉沉夜雾中冒出一枚黑点，它好似一个幽灵，又仿佛像一座山峰。只见一个阴森森的往前翘起的船头，穿破黑暗，在一片浪花中飞驶过来。那是“玛丽”号，一艘装有螺旋推进器的大轮船，它从敖德萨启航，船上载着五百吨小麦，行驶速度非常快，负载又特别大。它笔直地朝着“诺曼底”号逼了过来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2751989" y="4092331"/>
            <a:ext cx="2133603" cy="20515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5284174" y="4092331"/>
            <a:ext cx="1790702" cy="20516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53"/>
          <p:cNvSpPr txBox="1"/>
          <p:nvPr/>
        </p:nvSpPr>
        <p:spPr>
          <a:xfrm>
            <a:off x="937847" y="3740638"/>
            <a:ext cx="1046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撞船不可避免</a:t>
            </a:r>
          </a:p>
        </p:txBody>
      </p:sp>
      <p:sp>
        <p:nvSpPr>
          <p:cNvPr id="20" name="左箭头 60"/>
          <p:cNvSpPr/>
          <p:nvPr/>
        </p:nvSpPr>
        <p:spPr>
          <a:xfrm>
            <a:off x="2045677" y="3978030"/>
            <a:ext cx="501161" cy="263770"/>
          </a:xfrm>
          <a:prstGeom prst="leftArrow">
            <a:avLst/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586653" y="4118708"/>
            <a:ext cx="448408" cy="378070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TextBox 63"/>
          <p:cNvSpPr txBox="1"/>
          <p:nvPr/>
        </p:nvSpPr>
        <p:spPr>
          <a:xfrm>
            <a:off x="4281854" y="5036038"/>
            <a:ext cx="4437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“逼”字除体现速度快外，还体现无法防备，与撞船形成对照，突出情况紧急。</a:t>
            </a:r>
          </a:p>
        </p:txBody>
      </p:sp>
      <p:sp>
        <p:nvSpPr>
          <p:cNvPr id="23" name="下箭头 64"/>
          <p:cNvSpPr/>
          <p:nvPr/>
        </p:nvSpPr>
        <p:spPr>
          <a:xfrm>
            <a:off x="4665785" y="4593491"/>
            <a:ext cx="237392" cy="378069"/>
          </a:xfrm>
          <a:prstGeom prst="downArrow">
            <a:avLst/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291789" y="2020033"/>
            <a:ext cx="8219954" cy="3433393"/>
            <a:chOff x="800955" y="2055203"/>
            <a:chExt cx="8219954" cy="3433393"/>
          </a:xfrm>
          <a:noFill/>
        </p:grpSpPr>
        <p:sp>
          <p:nvSpPr>
            <p:cNvPr id="13" name="文本框 2"/>
            <p:cNvSpPr txBox="1">
              <a:spLocks noChangeArrowheads="1"/>
            </p:cNvSpPr>
            <p:nvPr/>
          </p:nvSpPr>
          <p:spPr bwMode="auto">
            <a:xfrm>
              <a:off x="800955" y="3190630"/>
              <a:ext cx="2337898" cy="1082669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“诺曼底号”遇难记</a:t>
              </a:r>
            </a:p>
          </p:txBody>
        </p:sp>
        <p:sp>
          <p:nvSpPr>
            <p:cNvPr id="14" name="文本框 4"/>
            <p:cNvSpPr txBox="1"/>
            <p:nvPr/>
          </p:nvSpPr>
          <p:spPr>
            <a:xfrm>
              <a:off x="3726229" y="2055203"/>
              <a:ext cx="2832833" cy="57464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起因：雾海夜航</a:t>
              </a:r>
            </a:p>
          </p:txBody>
        </p:sp>
        <p:grpSp>
          <p:nvGrpSpPr>
            <p:cNvPr id="15" name="组合 10"/>
            <p:cNvGrpSpPr/>
            <p:nvPr/>
          </p:nvGrpSpPr>
          <p:grpSpPr>
            <a:xfrm>
              <a:off x="3325814" y="2083777"/>
              <a:ext cx="3758466" cy="3404819"/>
              <a:chOff x="2305906" y="984739"/>
              <a:chExt cx="3758466" cy="3404819"/>
            </a:xfrm>
            <a:grpFill/>
          </p:grpSpPr>
          <p:sp>
            <p:nvSpPr>
              <p:cNvPr id="24" name="左大括号 23"/>
              <p:cNvSpPr/>
              <p:nvPr/>
            </p:nvSpPr>
            <p:spPr>
              <a:xfrm>
                <a:off x="2305906" y="984739"/>
                <a:ext cx="314202" cy="3396028"/>
              </a:xfrm>
              <a:prstGeom prst="leftBrace">
                <a:avLst>
                  <a:gd name="adj1" fmla="val 108843"/>
                  <a:gd name="adj2" fmla="val 5000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文本框 5"/>
              <p:cNvSpPr txBox="1"/>
              <p:nvPr/>
            </p:nvSpPr>
            <p:spPr>
              <a:xfrm>
                <a:off x="2700705" y="1855177"/>
                <a:ext cx="2847241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经过：海难发生</a:t>
                </a:r>
              </a:p>
            </p:txBody>
          </p:sp>
          <p:sp>
            <p:nvSpPr>
              <p:cNvPr id="26" name="文本框 6"/>
              <p:cNvSpPr txBox="1"/>
              <p:nvPr/>
            </p:nvSpPr>
            <p:spPr>
              <a:xfrm>
                <a:off x="2715113" y="2691057"/>
                <a:ext cx="2815247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高潮：沉着指挥</a:t>
                </a:r>
              </a:p>
            </p:txBody>
          </p:sp>
          <p:sp>
            <p:nvSpPr>
              <p:cNvPr id="27" name="文本框 7"/>
              <p:cNvSpPr txBox="1"/>
              <p:nvPr/>
            </p:nvSpPr>
            <p:spPr>
              <a:xfrm>
                <a:off x="2683119" y="3579690"/>
                <a:ext cx="2820866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结果：以身殉职</a:t>
                </a:r>
              </a:p>
            </p:txBody>
          </p:sp>
          <p:sp>
            <p:nvSpPr>
              <p:cNvPr id="28" name="左大括号 27"/>
              <p:cNvSpPr/>
              <p:nvPr/>
            </p:nvSpPr>
            <p:spPr>
              <a:xfrm flipH="1">
                <a:off x="5776545" y="1046283"/>
                <a:ext cx="287827" cy="3343275"/>
              </a:xfrm>
              <a:prstGeom prst="leftBrace">
                <a:avLst>
                  <a:gd name="adj1" fmla="val 108843"/>
                  <a:gd name="adj2" fmla="val 5000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9"/>
            <p:cNvSpPr txBox="1"/>
            <p:nvPr/>
          </p:nvSpPr>
          <p:spPr>
            <a:xfrm>
              <a:off x="7312881" y="3234592"/>
              <a:ext cx="1708028" cy="108266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忠于职守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舍己为人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4" t="17088" b="3330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7139214" y="1080086"/>
            <a:ext cx="3168015" cy="912495"/>
            <a:chOff x="360" y="260"/>
            <a:chExt cx="4989" cy="143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139214" y="2033676"/>
            <a:ext cx="3168015" cy="912495"/>
            <a:chOff x="360" y="260"/>
            <a:chExt cx="4989" cy="14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139214" y="2987266"/>
            <a:ext cx="3168015" cy="912495"/>
            <a:chOff x="360" y="260"/>
            <a:chExt cx="4989" cy="1437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139214" y="3940856"/>
            <a:ext cx="3168015" cy="912495"/>
            <a:chOff x="360" y="260"/>
            <a:chExt cx="4989" cy="143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139214" y="4894447"/>
            <a:ext cx="3168015" cy="912495"/>
            <a:chOff x="360" y="260"/>
            <a:chExt cx="4989" cy="1437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577999" y="1488062"/>
            <a:ext cx="352189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一、看拼音写词语 </a:t>
            </a:r>
          </a:p>
        </p:txBody>
      </p:sp>
      <p:grpSp>
        <p:nvGrpSpPr>
          <p:cNvPr id="18" name="组合 94"/>
          <p:cNvGrpSpPr/>
          <p:nvPr/>
        </p:nvGrpSpPr>
        <p:grpSpPr>
          <a:xfrm>
            <a:off x="1865362" y="2125355"/>
            <a:ext cx="6441176" cy="495697"/>
            <a:chOff x="2201662" y="2691412"/>
            <a:chExt cx="6441176" cy="495697"/>
          </a:xfrm>
        </p:grpSpPr>
        <p:sp>
          <p:nvSpPr>
            <p:cNvPr id="19" name="TextBox 48"/>
            <p:cNvSpPr txBox="1"/>
            <p:nvPr/>
          </p:nvSpPr>
          <p:spPr>
            <a:xfrm>
              <a:off x="2201662" y="2725444"/>
              <a:ext cx="1498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fù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bù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TextBox 49"/>
            <p:cNvSpPr txBox="1"/>
            <p:nvPr/>
          </p:nvSpPr>
          <p:spPr>
            <a:xfrm>
              <a:off x="4483223" y="2691412"/>
              <a:ext cx="17457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kū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long    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TextBox 50"/>
            <p:cNvSpPr txBox="1"/>
            <p:nvPr/>
          </p:nvSpPr>
          <p:spPr>
            <a:xfrm>
              <a:off x="6872796" y="2691414"/>
              <a:ext cx="17700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wéi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chí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组合 95"/>
          <p:cNvGrpSpPr/>
          <p:nvPr/>
        </p:nvGrpSpPr>
        <p:grpSpPr>
          <a:xfrm>
            <a:off x="1749846" y="3631745"/>
            <a:ext cx="6515212" cy="520673"/>
            <a:chOff x="2086146" y="4197802"/>
            <a:chExt cx="6515212" cy="520673"/>
          </a:xfrm>
        </p:grpSpPr>
        <p:sp>
          <p:nvSpPr>
            <p:cNvPr id="23" name="TextBox 51"/>
            <p:cNvSpPr txBox="1"/>
            <p:nvPr/>
          </p:nvSpPr>
          <p:spPr>
            <a:xfrm>
              <a:off x="2086146" y="4197802"/>
              <a:ext cx="178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zhǔ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zǎi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TextBox 63"/>
            <p:cNvSpPr txBox="1"/>
            <p:nvPr/>
          </p:nvSpPr>
          <p:spPr>
            <a:xfrm>
              <a:off x="4447712" y="4197802"/>
              <a:ext cx="178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diào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qiǎn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TextBox 78"/>
            <p:cNvSpPr txBox="1"/>
            <p:nvPr/>
          </p:nvSpPr>
          <p:spPr>
            <a:xfrm>
              <a:off x="6831316" y="4256810"/>
              <a:ext cx="17700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chuān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suō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80"/>
          <p:cNvGrpSpPr/>
          <p:nvPr/>
        </p:nvGrpSpPr>
        <p:grpSpPr>
          <a:xfrm>
            <a:off x="1490627" y="2748947"/>
            <a:ext cx="6715680" cy="617818"/>
            <a:chOff x="1800294" y="3474802"/>
            <a:chExt cx="6715680" cy="617818"/>
          </a:xfrm>
        </p:grpSpPr>
        <p:sp>
          <p:nvSpPr>
            <p:cNvPr id="32" name="TextBox 82"/>
            <p:cNvSpPr txBox="1"/>
            <p:nvPr/>
          </p:nvSpPr>
          <p:spPr>
            <a:xfrm>
              <a:off x="1800294" y="3507845"/>
              <a:ext cx="19928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腹  部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3" name="TextBox 83"/>
            <p:cNvSpPr txBox="1"/>
            <p:nvPr/>
          </p:nvSpPr>
          <p:spPr>
            <a:xfrm>
              <a:off x="4136990" y="3481163"/>
              <a:ext cx="19928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窟  窿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4" name="TextBox 84"/>
            <p:cNvSpPr txBox="1"/>
            <p:nvPr/>
          </p:nvSpPr>
          <p:spPr>
            <a:xfrm>
              <a:off x="6523121" y="3483679"/>
              <a:ext cx="19928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维  持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7435814" y="3474802"/>
              <a:ext cx="2840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6" name="组合 87"/>
          <p:cNvGrpSpPr/>
          <p:nvPr/>
        </p:nvGrpSpPr>
        <p:grpSpPr>
          <a:xfrm>
            <a:off x="1509863" y="4224118"/>
            <a:ext cx="6866601" cy="644452"/>
            <a:chOff x="1800294" y="3448168"/>
            <a:chExt cx="6866601" cy="644452"/>
          </a:xfrm>
        </p:grpSpPr>
        <p:sp>
          <p:nvSpPr>
            <p:cNvPr id="37" name="TextBox 88"/>
            <p:cNvSpPr txBox="1"/>
            <p:nvPr/>
          </p:nvSpPr>
          <p:spPr>
            <a:xfrm>
              <a:off x="1800294" y="3507845"/>
              <a:ext cx="19928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主  宰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8" name="TextBox 91"/>
            <p:cNvSpPr txBox="1"/>
            <p:nvPr/>
          </p:nvSpPr>
          <p:spPr>
            <a:xfrm>
              <a:off x="4190256" y="3481163"/>
              <a:ext cx="19928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调  遣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9" name="TextBox 92"/>
            <p:cNvSpPr txBox="1"/>
            <p:nvPr/>
          </p:nvSpPr>
          <p:spPr>
            <a:xfrm>
              <a:off x="6674042" y="3448168"/>
              <a:ext cx="19928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穿  梭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7435814" y="3474802"/>
              <a:ext cx="2840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49" y="3534936"/>
            <a:ext cx="2510058" cy="3323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24" name="矩形 23"/>
          <p:cNvSpPr/>
          <p:nvPr/>
        </p:nvSpPr>
        <p:spPr>
          <a:xfrm>
            <a:off x="939771" y="1487803"/>
            <a:ext cx="2339102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二、辨字组词</a:t>
            </a:r>
          </a:p>
        </p:txBody>
      </p:sp>
      <p:sp>
        <p:nvSpPr>
          <p:cNvPr id="25" name="TextBox 96"/>
          <p:cNvSpPr txBox="1"/>
          <p:nvPr/>
        </p:nvSpPr>
        <p:spPr>
          <a:xfrm>
            <a:off x="1256563" y="2709573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漫（         ）</a:t>
            </a:r>
          </a:p>
        </p:txBody>
      </p:sp>
      <p:sp>
        <p:nvSpPr>
          <p:cNvPr id="26" name="TextBox 97"/>
          <p:cNvSpPr txBox="1"/>
          <p:nvPr/>
        </p:nvSpPr>
        <p:spPr>
          <a:xfrm>
            <a:off x="1310885" y="3533438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慢（         ）</a:t>
            </a:r>
          </a:p>
        </p:txBody>
      </p:sp>
      <p:sp>
        <p:nvSpPr>
          <p:cNvPr id="27" name="TextBox 98"/>
          <p:cNvSpPr txBox="1"/>
          <p:nvPr/>
        </p:nvSpPr>
        <p:spPr>
          <a:xfrm>
            <a:off x="4450927" y="3477608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酣（          ）</a:t>
            </a:r>
          </a:p>
        </p:txBody>
      </p:sp>
      <p:sp>
        <p:nvSpPr>
          <p:cNvPr id="28" name="TextBox 99"/>
          <p:cNvSpPr txBox="1"/>
          <p:nvPr/>
        </p:nvSpPr>
        <p:spPr>
          <a:xfrm>
            <a:off x="4458472" y="2778984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甜（          ）</a:t>
            </a:r>
          </a:p>
        </p:txBody>
      </p:sp>
      <p:sp>
        <p:nvSpPr>
          <p:cNvPr id="41" name="TextBox 100"/>
          <p:cNvSpPr txBox="1"/>
          <p:nvPr/>
        </p:nvSpPr>
        <p:spPr>
          <a:xfrm>
            <a:off x="7592480" y="3531930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唯（          ）</a:t>
            </a:r>
          </a:p>
        </p:txBody>
      </p:sp>
      <p:sp>
        <p:nvSpPr>
          <p:cNvPr id="42" name="TextBox 101"/>
          <p:cNvSpPr txBox="1"/>
          <p:nvPr/>
        </p:nvSpPr>
        <p:spPr>
          <a:xfrm>
            <a:off x="7572864" y="2751823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维（          ）</a:t>
            </a:r>
          </a:p>
        </p:txBody>
      </p:sp>
      <p:sp>
        <p:nvSpPr>
          <p:cNvPr id="43" name="TextBox 103"/>
          <p:cNvSpPr txBox="1"/>
          <p:nvPr/>
        </p:nvSpPr>
        <p:spPr>
          <a:xfrm>
            <a:off x="5484531" y="2772947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甜蜜</a:t>
            </a:r>
          </a:p>
        </p:txBody>
      </p:sp>
      <p:sp>
        <p:nvSpPr>
          <p:cNvPr id="44" name="TextBox 104"/>
          <p:cNvSpPr txBox="1"/>
          <p:nvPr/>
        </p:nvSpPr>
        <p:spPr>
          <a:xfrm>
            <a:off x="2223775" y="2689957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弥漫</a:t>
            </a:r>
          </a:p>
        </p:txBody>
      </p:sp>
      <p:sp>
        <p:nvSpPr>
          <p:cNvPr id="45" name="TextBox 105"/>
          <p:cNvSpPr txBox="1"/>
          <p:nvPr/>
        </p:nvSpPr>
        <p:spPr>
          <a:xfrm>
            <a:off x="2269042" y="3559090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快慢</a:t>
            </a:r>
          </a:p>
        </p:txBody>
      </p:sp>
      <p:sp>
        <p:nvSpPr>
          <p:cNvPr id="46" name="TextBox 106"/>
          <p:cNvSpPr txBox="1"/>
          <p:nvPr/>
        </p:nvSpPr>
        <p:spPr>
          <a:xfrm>
            <a:off x="5507831" y="3495976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酣睡</a:t>
            </a:r>
          </a:p>
        </p:txBody>
      </p:sp>
      <p:sp>
        <p:nvSpPr>
          <p:cNvPr id="47" name="TextBox 107"/>
          <p:cNvSpPr txBox="1"/>
          <p:nvPr/>
        </p:nvSpPr>
        <p:spPr>
          <a:xfrm>
            <a:off x="8562710" y="2763894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维持</a:t>
            </a:r>
          </a:p>
        </p:txBody>
      </p:sp>
      <p:sp>
        <p:nvSpPr>
          <p:cNvPr id="48" name="TextBox 108"/>
          <p:cNvSpPr txBox="1"/>
          <p:nvPr/>
        </p:nvSpPr>
        <p:spPr>
          <a:xfrm>
            <a:off x="8626084" y="3524385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唯一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49" y="3534936"/>
            <a:ext cx="2510058" cy="3323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838170" y="1564434"/>
            <a:ext cx="4493538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三、在括号里填上合适的词</a:t>
            </a:r>
          </a:p>
        </p:txBody>
      </p:sp>
      <p:pic>
        <p:nvPicPr>
          <p:cNvPr id="5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3" y="32966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99"/>
          <p:cNvSpPr txBox="1"/>
          <p:nvPr/>
        </p:nvSpPr>
        <p:spPr>
          <a:xfrm>
            <a:off x="1689119" y="2523654"/>
            <a:ext cx="2290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）轮船</a:t>
            </a:r>
          </a:p>
        </p:txBody>
      </p:sp>
      <p:sp>
        <p:nvSpPr>
          <p:cNvPr id="7" name="TextBox 102"/>
          <p:cNvSpPr txBox="1"/>
          <p:nvPr/>
        </p:nvSpPr>
        <p:spPr>
          <a:xfrm>
            <a:off x="2331915" y="2523655"/>
            <a:ext cx="570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艘</a:t>
            </a:r>
          </a:p>
        </p:txBody>
      </p:sp>
      <p:pic>
        <p:nvPicPr>
          <p:cNvPr id="8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05" y="3231753"/>
            <a:ext cx="2184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10"/>
          <p:cNvSpPr txBox="1"/>
          <p:nvPr/>
        </p:nvSpPr>
        <p:spPr>
          <a:xfrm>
            <a:off x="5843149" y="2458769"/>
            <a:ext cx="2627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）黑点</a:t>
            </a:r>
          </a:p>
        </p:txBody>
      </p:sp>
      <p:sp>
        <p:nvSpPr>
          <p:cNvPr id="10" name="TextBox 111"/>
          <p:cNvSpPr txBox="1"/>
          <p:nvPr/>
        </p:nvSpPr>
        <p:spPr>
          <a:xfrm>
            <a:off x="6526054" y="2458770"/>
            <a:ext cx="522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枚</a:t>
            </a:r>
          </a:p>
        </p:txBody>
      </p:sp>
      <p:pic>
        <p:nvPicPr>
          <p:cNvPr id="11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3" y="4201984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4"/>
          <p:cNvSpPr txBox="1"/>
          <p:nvPr/>
        </p:nvSpPr>
        <p:spPr>
          <a:xfrm>
            <a:off x="1689119" y="3429000"/>
            <a:ext cx="2290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）山峰</a:t>
            </a:r>
          </a:p>
        </p:txBody>
      </p:sp>
      <p:sp>
        <p:nvSpPr>
          <p:cNvPr id="13" name="TextBox 115"/>
          <p:cNvSpPr txBox="1"/>
          <p:nvPr/>
        </p:nvSpPr>
        <p:spPr>
          <a:xfrm>
            <a:off x="2331915" y="3429001"/>
            <a:ext cx="570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座</a:t>
            </a:r>
          </a:p>
        </p:txBody>
      </p:sp>
      <p:pic>
        <p:nvPicPr>
          <p:cNvPr id="14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524" y="4247251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8"/>
          <p:cNvSpPr txBox="1"/>
          <p:nvPr/>
        </p:nvSpPr>
        <p:spPr>
          <a:xfrm>
            <a:off x="5926140" y="3474267"/>
            <a:ext cx="2290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）浪花</a:t>
            </a:r>
          </a:p>
        </p:txBody>
      </p:sp>
      <p:sp>
        <p:nvSpPr>
          <p:cNvPr id="16" name="TextBox 119"/>
          <p:cNvSpPr txBox="1"/>
          <p:nvPr/>
        </p:nvSpPr>
        <p:spPr>
          <a:xfrm>
            <a:off x="6568936" y="3474268"/>
            <a:ext cx="570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片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49" y="3534936"/>
            <a:ext cx="2510058" cy="3323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2" grpId="0"/>
      <p:bldP spid="13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838170" y="1400717"/>
            <a:ext cx="3416320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四、根据意思写词语</a:t>
            </a:r>
          </a:p>
        </p:txBody>
      </p:sp>
      <p:sp>
        <p:nvSpPr>
          <p:cNvPr id="5" name="TextBox 51"/>
          <p:cNvSpPr txBox="1"/>
          <p:nvPr/>
        </p:nvSpPr>
        <p:spPr>
          <a:xfrm>
            <a:off x="1042924" y="2324855"/>
            <a:ext cx="4726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谨慎小心，一点不敢疏忽的样子。</a:t>
            </a:r>
          </a:p>
        </p:txBody>
      </p:sp>
      <p:sp>
        <p:nvSpPr>
          <p:cNvPr id="6" name="矩形 5"/>
          <p:cNvSpPr/>
          <p:nvPr/>
        </p:nvSpPr>
        <p:spPr>
          <a:xfrm>
            <a:off x="1071184" y="3883241"/>
            <a:ext cx="29546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形容害怕到了极点。</a:t>
            </a:r>
          </a:p>
        </p:txBody>
      </p:sp>
      <p:sp>
        <p:nvSpPr>
          <p:cNvPr id="7" name="矩形 6"/>
          <p:cNvSpPr/>
          <p:nvPr/>
        </p:nvSpPr>
        <p:spPr>
          <a:xfrm>
            <a:off x="1029318" y="3065556"/>
            <a:ext cx="4739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形容事情突然、出乎意料地来到。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123025" y="2300655"/>
            <a:ext cx="2242038" cy="470456"/>
            <a:chOff x="7253654" y="2910255"/>
            <a:chExt cx="2242038" cy="470456"/>
          </a:xfrm>
        </p:grpSpPr>
        <p:sp>
          <p:nvSpPr>
            <p:cNvPr id="9" name="TextBox 45"/>
            <p:cNvSpPr txBox="1"/>
            <p:nvPr/>
          </p:nvSpPr>
          <p:spPr>
            <a:xfrm>
              <a:off x="7253654" y="2919046"/>
              <a:ext cx="2242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                   ）</a:t>
              </a:r>
            </a:p>
          </p:txBody>
        </p:sp>
        <p:sp>
          <p:nvSpPr>
            <p:cNvPr id="10" name="TextBox 47"/>
            <p:cNvSpPr txBox="1"/>
            <p:nvPr/>
          </p:nvSpPr>
          <p:spPr>
            <a:xfrm>
              <a:off x="7754816" y="2910255"/>
              <a:ext cx="146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小心翼翼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69917" y="3050932"/>
            <a:ext cx="2242038" cy="470456"/>
            <a:chOff x="7253654" y="2910255"/>
            <a:chExt cx="2242038" cy="470456"/>
          </a:xfrm>
        </p:grpSpPr>
        <p:sp>
          <p:nvSpPr>
            <p:cNvPr id="12" name="TextBox 50"/>
            <p:cNvSpPr txBox="1"/>
            <p:nvPr/>
          </p:nvSpPr>
          <p:spPr>
            <a:xfrm>
              <a:off x="7253654" y="2919046"/>
              <a:ext cx="2242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                   ）</a:t>
              </a:r>
            </a:p>
          </p:txBody>
        </p:sp>
        <p:sp>
          <p:nvSpPr>
            <p:cNvPr id="13" name="TextBox 52"/>
            <p:cNvSpPr txBox="1"/>
            <p:nvPr/>
          </p:nvSpPr>
          <p:spPr>
            <a:xfrm>
              <a:off x="7754816" y="2910255"/>
              <a:ext cx="146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猝然而至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284218" y="3859825"/>
            <a:ext cx="2242038" cy="470456"/>
            <a:chOff x="7253654" y="2910255"/>
            <a:chExt cx="2242038" cy="470456"/>
          </a:xfrm>
        </p:grpSpPr>
        <p:sp>
          <p:nvSpPr>
            <p:cNvPr id="15" name="TextBox 63"/>
            <p:cNvSpPr txBox="1"/>
            <p:nvPr/>
          </p:nvSpPr>
          <p:spPr>
            <a:xfrm>
              <a:off x="7253654" y="2919046"/>
              <a:ext cx="2242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                   ）</a:t>
              </a:r>
            </a:p>
          </p:txBody>
        </p:sp>
        <p:sp>
          <p:nvSpPr>
            <p:cNvPr id="16" name="TextBox 78"/>
            <p:cNvSpPr txBox="1"/>
            <p:nvPr/>
          </p:nvSpPr>
          <p:spPr>
            <a:xfrm>
              <a:off x="7754816" y="2910255"/>
              <a:ext cx="146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惊恐万状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49" y="3534936"/>
            <a:ext cx="2510058" cy="3323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4" t="17088" b="3330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67464" y="1541070"/>
            <a:ext cx="5382749" cy="2040937"/>
            <a:chOff x="752564" y="2826434"/>
            <a:chExt cx="4610567" cy="2040937"/>
          </a:xfrm>
        </p:grpSpPr>
        <p:sp>
          <p:nvSpPr>
            <p:cNvPr id="7" name="文本框 6"/>
            <p:cNvSpPr txBox="1"/>
            <p:nvPr/>
          </p:nvSpPr>
          <p:spPr>
            <a:xfrm>
              <a:off x="766529" y="2826434"/>
              <a:ext cx="45966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5400" b="1" dirty="0">
                  <a:cs typeface="+mn-ea"/>
                  <a:sym typeface="+mn-lt"/>
                </a:rPr>
                <a:t>感谢各位的聆听</a:t>
              </a:r>
              <a:endParaRPr kumimoji="0" lang="en-US" altLang="zh-CN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506060" y="43998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5" name="TextBox 60"/>
          <p:cNvSpPr txBox="1"/>
          <p:nvPr/>
        </p:nvSpPr>
        <p:spPr>
          <a:xfrm>
            <a:off x="6460520" y="1899377"/>
            <a:ext cx="5128847" cy="3900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“诺曼底号”邮轮被撞，马上就要沉没。在这危急关头，谁来拯救一船人的性命呢？今天，我们就来学习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“诺曼底号”遇难记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，认识一位英雄的船长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哈尔威。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1" t="17088" r="27924" b="33301"/>
          <a:stretch>
            <a:fillRect/>
          </a:stretch>
        </p:blipFill>
        <p:spPr>
          <a:xfrm>
            <a:off x="885371" y="2061029"/>
            <a:ext cx="4846111" cy="35211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pic>
        <p:nvPicPr>
          <p:cNvPr id="6" name="Picture 2" descr="ã"/>
          <p:cNvPicPr>
            <a:picLocks noChangeAspect="1" noChangeArrowheads="1"/>
          </p:cNvPicPr>
          <p:nvPr/>
        </p:nvPicPr>
        <p:blipFill>
          <a:blip r:embed="rId3"/>
          <a:srcRect b="10256"/>
          <a:stretch>
            <a:fillRect/>
          </a:stretch>
        </p:blipFill>
        <p:spPr bwMode="auto">
          <a:xfrm>
            <a:off x="8088923" y="2220085"/>
            <a:ext cx="3086100" cy="33498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1016977" y="2002193"/>
            <a:ext cx="67114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维克多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·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雨果（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Victor Hugo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1802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26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日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—1885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日），法国作家，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世纪前期积极浪漫主义文学的代表作家，人道主义的代表人物，法国文学史上卓越的资产阶级民主作家，被人们称为“法兰西的莎士比亚”。一生写过多部诗歌、小说、剧本、各种散文和文艺评论及政论文章，在法国及世界有着广泛的影响力。其代表作有长篇小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巴黎圣母院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九三年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悲惨世界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，短篇小说有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诺曼底”号遇难记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TextBox 65"/>
          <p:cNvSpPr txBox="1"/>
          <p:nvPr/>
        </p:nvSpPr>
        <p:spPr>
          <a:xfrm>
            <a:off x="1113691" y="3847822"/>
            <a:ext cx="4967334" cy="1315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找出事情发生的时间、地点以及事情的起因、经过、结果。</a:t>
            </a:r>
          </a:p>
        </p:txBody>
      </p:sp>
      <p:sp>
        <p:nvSpPr>
          <p:cNvPr id="5" name="TextBox 58"/>
          <p:cNvSpPr txBox="1"/>
          <p:nvPr/>
        </p:nvSpPr>
        <p:spPr>
          <a:xfrm>
            <a:off x="1118451" y="2061029"/>
            <a:ext cx="4977549" cy="1315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默读课文，找出不认识不理解的字词。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1" t="17088" r="27924" b="33301"/>
          <a:stretch>
            <a:fillRect/>
          </a:stretch>
        </p:blipFill>
        <p:spPr>
          <a:xfrm>
            <a:off x="6444343" y="2061029"/>
            <a:ext cx="4846111" cy="35211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0187" y="1443137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71517" y="2135098"/>
            <a:ext cx="73596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脉     估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计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 剖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开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混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乱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汹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涌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1846177" y="3232199"/>
            <a:ext cx="7357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维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持     机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械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师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卑     岗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位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主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宰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5"/>
          <p:cNvSpPr txBox="1"/>
          <p:nvPr/>
        </p:nvSpPr>
        <p:spPr>
          <a:xfrm>
            <a:off x="1848585" y="4518545"/>
            <a:ext cx="7357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措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施      调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遣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穿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梭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151156" y="4599463"/>
            <a:ext cx="4255824" cy="477336"/>
            <a:chOff x="3519824" y="3409570"/>
            <a:chExt cx="4255824" cy="477336"/>
          </a:xfrm>
        </p:grpSpPr>
        <p:sp>
          <p:nvSpPr>
            <p:cNvPr id="12" name="矩形 11"/>
            <p:cNvSpPr/>
            <p:nvPr/>
          </p:nvSpPr>
          <p:spPr>
            <a:xfrm>
              <a:off x="5259407" y="3425241"/>
              <a:ext cx="8207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qiǎn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092778" y="3409570"/>
              <a:ext cx="68287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suō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519824" y="3410586"/>
              <a:ext cx="7738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cuò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05729" y="2244419"/>
            <a:ext cx="6318464" cy="536468"/>
            <a:chOff x="2605729" y="2244419"/>
            <a:chExt cx="6318464" cy="536468"/>
          </a:xfrm>
        </p:grpSpPr>
        <p:grpSp>
          <p:nvGrpSpPr>
            <p:cNvPr id="16" name="组合 15"/>
            <p:cNvGrpSpPr/>
            <p:nvPr/>
          </p:nvGrpSpPr>
          <p:grpSpPr>
            <a:xfrm>
              <a:off x="2605729" y="2244419"/>
              <a:ext cx="6318464" cy="510815"/>
              <a:chOff x="2605729" y="2244419"/>
              <a:chExt cx="4931389" cy="51081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2605729" y="2284155"/>
                <a:ext cx="691387" cy="471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mài</a:t>
                </a: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  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4809079" y="2278192"/>
                <a:ext cx="59905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pōu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6791443" y="2244419"/>
                <a:ext cx="74567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xiōng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6807004" y="2245953"/>
              <a:ext cx="8598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hùn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565575" y="2319222"/>
              <a:ext cx="5990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gū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158323" y="3284041"/>
            <a:ext cx="6889361" cy="517611"/>
            <a:chOff x="2158323" y="3284041"/>
            <a:chExt cx="6889361" cy="517611"/>
          </a:xfrm>
        </p:grpSpPr>
        <p:grpSp>
          <p:nvGrpSpPr>
            <p:cNvPr id="23" name="组合 22"/>
            <p:cNvGrpSpPr/>
            <p:nvPr/>
          </p:nvGrpSpPr>
          <p:grpSpPr>
            <a:xfrm>
              <a:off x="2158323" y="3284041"/>
              <a:ext cx="6889361" cy="517611"/>
              <a:chOff x="3661896" y="3345587"/>
              <a:chExt cx="5717999" cy="517611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7385568" y="3345587"/>
                <a:ext cx="7446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gǎng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8880915" y="3374401"/>
                <a:ext cx="4989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zǎi</a:t>
                </a: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 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3661896" y="3401533"/>
                <a:ext cx="5425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wéi</a:t>
                </a: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      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5815141" y="3313088"/>
              <a:ext cx="72398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bēi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960021" y="3317325"/>
              <a:ext cx="7034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xiè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6439415" y="1694774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68587" y="154937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2632407" y="169915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3605718" y="1683918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4545897" y="1686632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5511445" y="170458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矩形 9">
            <a:hlinkClick r:id="" action="ppaction://noaction"/>
          </p:cNvPr>
          <p:cNvSpPr/>
          <p:nvPr/>
        </p:nvSpPr>
        <p:spPr>
          <a:xfrm>
            <a:off x="2673348" y="1698800"/>
            <a:ext cx="874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伦</a:t>
            </a:r>
          </a:p>
        </p:txBody>
      </p:sp>
      <p:sp>
        <p:nvSpPr>
          <p:cNvPr id="11" name="矩形 10">
            <a:hlinkClick r:id="" action="ppaction://noaction"/>
          </p:cNvPr>
          <p:cNvSpPr/>
          <p:nvPr/>
        </p:nvSpPr>
        <p:spPr>
          <a:xfrm>
            <a:off x="3608779" y="1656005"/>
            <a:ext cx="837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腹</a:t>
            </a:r>
          </a:p>
        </p:txBody>
      </p:sp>
      <p:sp>
        <p:nvSpPr>
          <p:cNvPr id="12" name="矩形 11">
            <a:hlinkClick r:id="" action="ppaction://noaction"/>
          </p:cNvPr>
          <p:cNvSpPr/>
          <p:nvPr/>
        </p:nvSpPr>
        <p:spPr>
          <a:xfrm>
            <a:off x="4604551" y="169568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剖</a:t>
            </a:r>
          </a:p>
        </p:txBody>
      </p:sp>
      <p:sp>
        <p:nvSpPr>
          <p:cNvPr id="13" name="矩形 12">
            <a:hlinkClick r:id="" action="ppaction://noaction"/>
          </p:cNvPr>
          <p:cNvSpPr/>
          <p:nvPr/>
        </p:nvSpPr>
        <p:spPr>
          <a:xfrm>
            <a:off x="5511850" y="171168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窟</a:t>
            </a:r>
          </a:p>
        </p:txBody>
      </p:sp>
      <p:graphicFrame>
        <p:nvGraphicFramePr>
          <p:cNvPr id="14" name="Group 47"/>
          <p:cNvGraphicFramePr>
            <a:graphicFrameLocks noGrp="1"/>
          </p:cNvGraphicFramePr>
          <p:nvPr/>
        </p:nvGraphicFramePr>
        <p:xfrm>
          <a:off x="7397342" y="1710014"/>
          <a:ext cx="900112" cy="900112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矩形 14">
            <a:hlinkClick r:id="" action="ppaction://noaction"/>
          </p:cNvPr>
          <p:cNvSpPr/>
          <p:nvPr/>
        </p:nvSpPr>
        <p:spPr>
          <a:xfrm>
            <a:off x="6452548" y="167410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窿</a:t>
            </a:r>
          </a:p>
        </p:txBody>
      </p:sp>
      <p:sp>
        <p:nvSpPr>
          <p:cNvPr id="16" name="矩形 15">
            <a:hlinkClick r:id="" action="ppaction://noaction"/>
          </p:cNvPr>
          <p:cNvSpPr/>
          <p:nvPr/>
        </p:nvSpPr>
        <p:spPr>
          <a:xfrm>
            <a:off x="7386797" y="166262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混</a:t>
            </a:r>
          </a:p>
        </p:txBody>
      </p:sp>
      <p:graphicFrame>
        <p:nvGraphicFramePr>
          <p:cNvPr id="17" name="Group 47"/>
          <p:cNvGraphicFramePr>
            <a:graphicFrameLocks noGrp="1"/>
          </p:cNvGraphicFramePr>
          <p:nvPr/>
        </p:nvGraphicFramePr>
        <p:xfrm>
          <a:off x="5007459" y="310560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Group 47"/>
          <p:cNvGraphicFramePr>
            <a:graphicFrameLocks noGrp="1"/>
          </p:cNvGraphicFramePr>
          <p:nvPr/>
        </p:nvGraphicFramePr>
        <p:xfrm>
          <a:off x="2173762" y="3094749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3113941" y="3097463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/>
        </p:nvGraphicFramePr>
        <p:xfrm>
          <a:off x="4079489" y="3115416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矩形 20">
            <a:hlinkClick r:id="" action="ppaction://noaction"/>
          </p:cNvPr>
          <p:cNvSpPr/>
          <p:nvPr/>
        </p:nvSpPr>
        <p:spPr>
          <a:xfrm>
            <a:off x="2176823" y="3066836"/>
            <a:ext cx="837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维</a:t>
            </a:r>
          </a:p>
        </p:txBody>
      </p:sp>
      <p:sp>
        <p:nvSpPr>
          <p:cNvPr id="22" name="矩形 21">
            <a:hlinkClick r:id="" action="ppaction://noaction"/>
          </p:cNvPr>
          <p:cNvSpPr/>
          <p:nvPr/>
        </p:nvSpPr>
        <p:spPr>
          <a:xfrm>
            <a:off x="3118274" y="309746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秩</a:t>
            </a:r>
          </a:p>
        </p:txBody>
      </p:sp>
      <p:sp>
        <p:nvSpPr>
          <p:cNvPr id="23" name="矩形 22">
            <a:hlinkClick r:id="" action="ppaction://noaction"/>
          </p:cNvPr>
          <p:cNvSpPr/>
          <p:nvPr/>
        </p:nvSpPr>
        <p:spPr>
          <a:xfrm>
            <a:off x="4079894" y="312251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卑</a:t>
            </a:r>
          </a:p>
        </p:txBody>
      </p:sp>
      <p:graphicFrame>
        <p:nvGraphicFramePr>
          <p:cNvPr id="24" name="Group 47"/>
          <p:cNvGraphicFramePr>
            <a:graphicFrameLocks noGrp="1"/>
          </p:cNvGraphicFramePr>
          <p:nvPr/>
        </p:nvGraphicFramePr>
        <p:xfrm>
          <a:off x="5965386" y="3120845"/>
          <a:ext cx="900112" cy="900112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矩形 24">
            <a:hlinkClick r:id="" action="ppaction://noaction"/>
          </p:cNvPr>
          <p:cNvSpPr/>
          <p:nvPr/>
        </p:nvSpPr>
        <p:spPr>
          <a:xfrm>
            <a:off x="5020592" y="308493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岗</a:t>
            </a:r>
          </a:p>
        </p:txBody>
      </p:sp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5954841" y="307345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宰</a:t>
            </a:r>
          </a:p>
        </p:txBody>
      </p:sp>
      <p:graphicFrame>
        <p:nvGraphicFramePr>
          <p:cNvPr id="27" name="Group 47"/>
          <p:cNvGraphicFramePr>
            <a:graphicFrameLocks noGrp="1"/>
          </p:cNvGraphicFramePr>
          <p:nvPr/>
        </p:nvGraphicFramePr>
        <p:xfrm>
          <a:off x="6927698" y="312084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矩形 27">
            <a:hlinkClick r:id="" action="ppaction://noaction"/>
          </p:cNvPr>
          <p:cNvSpPr/>
          <p:nvPr/>
        </p:nvSpPr>
        <p:spPr>
          <a:xfrm>
            <a:off x="6929724" y="309307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措</a:t>
            </a:r>
          </a:p>
        </p:txBody>
      </p:sp>
      <p:graphicFrame>
        <p:nvGraphicFramePr>
          <p:cNvPr id="29" name="Group 47"/>
          <p:cNvGraphicFramePr>
            <a:graphicFrameLocks noGrp="1"/>
          </p:cNvGraphicFramePr>
          <p:nvPr/>
        </p:nvGraphicFramePr>
        <p:xfrm>
          <a:off x="7939040" y="3129899"/>
          <a:ext cx="900112" cy="900112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矩形 29">
            <a:hlinkClick r:id="" action="ppaction://noaction"/>
          </p:cNvPr>
          <p:cNvSpPr/>
          <p:nvPr/>
        </p:nvSpPr>
        <p:spPr>
          <a:xfrm>
            <a:off x="7928495" y="308250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遣</a:t>
            </a:r>
          </a:p>
        </p:txBody>
      </p:sp>
      <p:graphicFrame>
        <p:nvGraphicFramePr>
          <p:cNvPr id="31" name="Group 47"/>
          <p:cNvGraphicFramePr>
            <a:graphicFrameLocks noGrp="1"/>
          </p:cNvGraphicFramePr>
          <p:nvPr/>
        </p:nvGraphicFramePr>
        <p:xfrm>
          <a:off x="8358145" y="171755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矩形 31">
            <a:hlinkClick r:id="" action="ppaction://noaction"/>
          </p:cNvPr>
          <p:cNvSpPr/>
          <p:nvPr/>
        </p:nvSpPr>
        <p:spPr>
          <a:xfrm>
            <a:off x="8360171" y="1662632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嘶</a:t>
            </a:r>
          </a:p>
        </p:txBody>
      </p:sp>
      <p:graphicFrame>
        <p:nvGraphicFramePr>
          <p:cNvPr id="33" name="Group 47"/>
          <p:cNvGraphicFramePr>
            <a:graphicFrameLocks noGrp="1"/>
          </p:cNvGraphicFramePr>
          <p:nvPr/>
        </p:nvGraphicFramePr>
        <p:xfrm>
          <a:off x="8893809" y="313140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矩形 33">
            <a:hlinkClick r:id="" action="ppaction://noaction"/>
          </p:cNvPr>
          <p:cNvSpPr/>
          <p:nvPr/>
        </p:nvSpPr>
        <p:spPr>
          <a:xfrm>
            <a:off x="8895835" y="3076482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梭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5" grpId="0"/>
      <p:bldP spid="16" grpId="0"/>
      <p:bldP spid="21" grpId="0"/>
      <p:bldP spid="22" grpId="0"/>
      <p:bldP spid="23" grpId="0"/>
      <p:bldP spid="25" grpId="0"/>
      <p:bldP spid="26" grpId="0"/>
      <p:bldP spid="28" grpId="0"/>
      <p:bldP spid="30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7119" y="163645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498856" y="323107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515715" y="319349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窿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496177" y="2462898"/>
            <a:ext cx="119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lóng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233802" y="2065802"/>
            <a:ext cx="57243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：上下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：穴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：窟窿   穹窿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：船身被剖开一个大窟窿。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：书写要紧凑，注意“生”字上面还有一横。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42" y="4052456"/>
            <a:ext cx="2119152" cy="280554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35822" y="170699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1537559" y="3301614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矩形 10">
            <a:hlinkClick r:id="" action="ppaction://noaction"/>
          </p:cNvPr>
          <p:cNvSpPr/>
          <p:nvPr/>
        </p:nvSpPr>
        <p:spPr>
          <a:xfrm>
            <a:off x="1554418" y="326403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卑</a:t>
            </a:r>
          </a:p>
        </p:txBody>
      </p:sp>
      <p:sp>
        <p:nvSpPr>
          <p:cNvPr id="12" name="TextBox 46"/>
          <p:cNvSpPr txBox="1"/>
          <p:nvPr/>
        </p:nvSpPr>
        <p:spPr>
          <a:xfrm>
            <a:off x="1534880" y="2533434"/>
            <a:ext cx="1191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bēi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TextBox 47"/>
          <p:cNvSpPr txBox="1"/>
          <p:nvPr/>
        </p:nvSpPr>
        <p:spPr>
          <a:xfrm>
            <a:off x="3272505" y="2136338"/>
            <a:ext cx="57243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：上下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：十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：自卑    卑微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：因为成绩不好，他有些自卑。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：书写要紧凑，上半部分最后一撇稍短，下面“十”字横稍长。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i2hm4o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宽屏</PresentationFormat>
  <Paragraphs>213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9" baseType="lpstr">
      <vt:lpstr>思源黑体 CN Light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29</cp:revision>
  <dcterms:created xsi:type="dcterms:W3CDTF">2020-08-05T18:52:00Z</dcterms:created>
  <dcterms:modified xsi:type="dcterms:W3CDTF">2021-01-08T23:41:17Z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