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484" r:id="rId4"/>
    <p:sldId id="485" r:id="rId5"/>
    <p:sldId id="486" r:id="rId6"/>
    <p:sldId id="487" r:id="rId7"/>
    <p:sldId id="488" r:id="rId8"/>
    <p:sldId id="489" r:id="rId9"/>
    <p:sldId id="490" r:id="rId10"/>
    <p:sldId id="491" r:id="rId11"/>
    <p:sldId id="492" r:id="rId12"/>
    <p:sldId id="493" r:id="rId13"/>
    <p:sldId id="494" r:id="rId14"/>
    <p:sldId id="495" r:id="rId15"/>
    <p:sldId id="496" r:id="rId16"/>
    <p:sldId id="497" r:id="rId17"/>
    <p:sldId id="498" r:id="rId18"/>
    <p:sldId id="499" r:id="rId19"/>
    <p:sldId id="287" r:id="rId20"/>
    <p:sldId id="257" r:id="rId21"/>
  </p:sldIdLst>
  <p:sldSz cx="12192000" cy="6858000"/>
  <p:notesSz cx="6858000" cy="9144000"/>
  <p:embeddedFontLst>
    <p:embeddedFont>
      <p:font typeface="FandolFang R" panose="02010600030101010101" charset="-122"/>
      <p:regular r:id="rId23"/>
    </p:embeddedFont>
    <p:embeddedFont>
      <p:font typeface="思源黑体 CN Light" panose="02010600030101010101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14B2101-3E96-4C55-AFFB-1954FDBA60D9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5B6A001-9C1F-4FCA-A4E9-7ACC6849AC5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6A001-9C1F-4FCA-A4E9-7ACC6849AC5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713733" y="1953092"/>
            <a:ext cx="6318532" cy="2200415"/>
            <a:chOff x="421012" y="2666956"/>
            <a:chExt cx="5412107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666956"/>
              <a:ext cx="54121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solidFill>
                    <a:srgbClr val="403836"/>
                  </a:solidFill>
                  <a:cs typeface="+mn-ea"/>
                  <a:sym typeface="+mn-lt"/>
                </a:rPr>
                <a:t>故事新编</a:t>
              </a: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03836"/>
                </a:solidFill>
                <a:cs typeface="+mn-ea"/>
                <a:sym typeface="+mn-lt"/>
              </a:rPr>
              <a:t>习作</a:t>
            </a:r>
            <a:r>
              <a:rPr lang="en-US" altLang="zh-CN" sz="3200" b="1" dirty="0">
                <a:solidFill>
                  <a:srgbClr val="403836"/>
                </a:solidFill>
                <a:cs typeface="+mn-ea"/>
                <a:sym typeface="+mn-lt"/>
              </a:rPr>
              <a:t>——</a:t>
            </a:r>
            <a:endParaRPr lang="zh-CN" altLang="en-US" sz="3200" b="1" dirty="0">
              <a:solidFill>
                <a:srgbClr val="4038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91531" y="1885432"/>
            <a:ext cx="8008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确立故事结局后，怎样写内容呢？</a:t>
            </a:r>
          </a:p>
        </p:txBody>
      </p:sp>
      <p:sp>
        <p:nvSpPr>
          <p:cNvPr id="5" name="矩形 4"/>
          <p:cNvSpPr/>
          <p:nvPr/>
        </p:nvSpPr>
        <p:spPr>
          <a:xfrm>
            <a:off x="1057746" y="2892450"/>
            <a:ext cx="10334154" cy="2196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在把握故事结局的前提下，可以充分发挥想象力，细致地描写故事人物的神态、动作、语言等，将人物的心态展现的淋漓尽致，也可利用周边环境衬托人物的状态，使描写生动、形象、具体。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6" name="矩形 5"/>
          <p:cNvSpPr/>
          <p:nvPr/>
        </p:nvSpPr>
        <p:spPr>
          <a:xfrm>
            <a:off x="3554880" y="1505461"/>
            <a:ext cx="4852610" cy="601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新编故事时应该注意些什么？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63133" y="4625676"/>
            <a:ext cx="63514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新编故事，必须要充分的想象。但想象要大胆、新奇，合理。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0877" y="296154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新编故事，必须要读懂原故事，不能违背原故事的特点。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37" y="4056478"/>
            <a:ext cx="5084763" cy="280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习作例文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805362" y="1470271"/>
            <a:ext cx="30684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新“龟兔赛跑”</a:t>
            </a:r>
          </a:p>
        </p:txBody>
      </p:sp>
      <p:sp>
        <p:nvSpPr>
          <p:cNvPr id="5" name="矩形 4"/>
          <p:cNvSpPr/>
          <p:nvPr/>
        </p:nvSpPr>
        <p:spPr>
          <a:xfrm>
            <a:off x="1587946" y="1923538"/>
            <a:ext cx="8443337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今天，森林里特别热闹，第六届动物运动会开始了。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092175" y="2512225"/>
            <a:ext cx="5211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（点明了时间、地点和事件。）</a:t>
            </a:r>
          </a:p>
        </p:txBody>
      </p:sp>
      <p:sp>
        <p:nvSpPr>
          <p:cNvPr id="7" name="矩形 6"/>
          <p:cNvSpPr/>
          <p:nvPr/>
        </p:nvSpPr>
        <p:spPr>
          <a:xfrm>
            <a:off x="1008156" y="3263832"/>
            <a:ext cx="99630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运动场上彩旗招展，山羊、花狗、白兔、狐狸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都来了，连不常出门的熊妈妈也来观战助威。比赛的项目很多：游泳、拳击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然而，最引人注目的还是兔子和乌龟的赛跑。你可能会问，兔子和乌龟不是赛过了吗？众所周知，兔子由于骄傲，结果败给了乌龟。哈哈！那是老黄历了，今非昔比。</a:t>
            </a:r>
          </a:p>
        </p:txBody>
      </p:sp>
      <p:sp>
        <p:nvSpPr>
          <p:cNvPr id="8" name="矩形 7"/>
          <p:cNvSpPr/>
          <p:nvPr/>
        </p:nvSpPr>
        <p:spPr>
          <a:xfrm>
            <a:off x="1113447" y="5397340"/>
            <a:ext cx="9520555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（指出比赛场地的热闹场面，对龟兔赛跑进行简单介绍。）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习作例文</a:t>
            </a:r>
          </a:p>
        </p:txBody>
      </p:sp>
      <p:sp>
        <p:nvSpPr>
          <p:cNvPr id="4" name="矩形 3"/>
          <p:cNvSpPr/>
          <p:nvPr/>
        </p:nvSpPr>
        <p:spPr>
          <a:xfrm>
            <a:off x="803022" y="1556340"/>
            <a:ext cx="10499977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你看：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老兔子的儿子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剑剑穿着紧身运动衣，名牌运动鞋，显得干净利落。他伸伸腿。弯弯腰，心里想：我这次跑只要不睡觉、不骄傲，就一定能赢那小乌龟，再也不背前辈的黑锅了。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乌龟的女儿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飞飞则穿着一件连衣裙，里面鼓鼓囊囊，谁也不知道装了啥东西。</a:t>
            </a:r>
          </a:p>
        </p:txBody>
      </p:sp>
      <p:sp>
        <p:nvSpPr>
          <p:cNvPr id="5" name="矩形 4"/>
          <p:cNvSpPr/>
          <p:nvPr/>
        </p:nvSpPr>
        <p:spPr>
          <a:xfrm>
            <a:off x="803022" y="4437174"/>
            <a:ext cx="10347578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（人物新，不是兔子和乌龟，而是他们的儿女，从兔子的心理和双方的着装入手，为下文留下悬念，埋下伏笔。）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习作例文</a:t>
            </a:r>
          </a:p>
        </p:txBody>
      </p:sp>
      <p:sp>
        <p:nvSpPr>
          <p:cNvPr id="6" name="矩形 5"/>
          <p:cNvSpPr/>
          <p:nvPr/>
        </p:nvSpPr>
        <p:spPr>
          <a:xfrm>
            <a:off x="482600" y="1463830"/>
            <a:ext cx="10756900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“嘟”，猴子裁判挥舞令旗，手里拿着枪。随着一声枪响，兔子剑剑后脚用力一蹬，“蹭”地一下蹿了出去，他如离弦的箭、脱缰的马，向前冲去。乌龟飞飞呢？她呀！还留在原地没动，不紧不慢地从连衣裙里掏出两个圆铁轮，按了一个铁轮侧面的电钮，“蹭”地一下，铁轮四周着起了火。原来是两个风火轮。你看飞飞脚踏风火轮，如腾云驾雾，赛过哪吒，不一会儿就赶上了剑剑。飞飞把剑剑远远甩在后面，森林上下一片欢呼：“乌龟第一！乌龟第一！”</a:t>
            </a:r>
          </a:p>
        </p:txBody>
      </p:sp>
      <p:sp>
        <p:nvSpPr>
          <p:cNvPr id="7" name="矩形 6"/>
          <p:cNvSpPr/>
          <p:nvPr/>
        </p:nvSpPr>
        <p:spPr>
          <a:xfrm>
            <a:off x="482600" y="5360150"/>
            <a:ext cx="7366119" cy="673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（创意新，飞飞借助工具又一次赢得比赛。）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习作例文</a:t>
            </a:r>
          </a:p>
        </p:txBody>
      </p:sp>
      <p:sp>
        <p:nvSpPr>
          <p:cNvPr id="5" name="矩形 4"/>
          <p:cNvSpPr/>
          <p:nvPr/>
        </p:nvSpPr>
        <p:spPr>
          <a:xfrm>
            <a:off x="968746" y="1473785"/>
            <a:ext cx="10254508" cy="195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兔子剑剑伤心极了！他哭啊哭啊，眼睛都哭红了。他终于明白了，当年乌龟是用坚忍不拔的意志战胜了前辈，而今天乌龟又用现代科学技术战胜了自己。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3473" y="4075331"/>
            <a:ext cx="10385054" cy="168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点评：本文最可贵之处在于写的虽是古老的话题，却写出了与众不同的人物、主题，视角独特，立意深远。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尝试习作</a:t>
            </a:r>
          </a:p>
        </p:txBody>
      </p:sp>
      <p:sp>
        <p:nvSpPr>
          <p:cNvPr id="6" name="矩形 5"/>
          <p:cNvSpPr/>
          <p:nvPr/>
        </p:nvSpPr>
        <p:spPr>
          <a:xfrm>
            <a:off x="839469" y="1877536"/>
            <a:ext cx="6234067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新编童话故事首先要确定中心，围绕中心确定故事情节的时候，要注意运用拟人手法，大胆地去放飞自己的想象，把故事编得生动、有趣，同时要注意细致地描写主人公的语言、动作、神态、心理活动等，通过新编的童话故事说明一个深刻的道理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25" y="2349501"/>
            <a:ext cx="3405470" cy="4508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尝试习作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25" y="2349501"/>
            <a:ext cx="3405470" cy="4508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06205" y="2128227"/>
            <a:ext cx="6024226" cy="260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marR="0" lvl="0" indent="-2635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通过这种形式的尝试，我们品尝到了作文创新的乐趣。同学们还可深入思考、认真讨论，想出更好的形式，把作文写得更精彩。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尝试习作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25" y="2349501"/>
            <a:ext cx="3405470" cy="4508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05750" y="2349501"/>
            <a:ext cx="6096000" cy="26015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我们也来编写吧！可以新编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龟兔赛跑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，也可以另选一个熟悉的故事，如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狐假虎威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狐狸和乌鸦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，创编新故事。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矩形 1"/>
          <p:cNvSpPr/>
          <p:nvPr/>
        </p:nvSpPr>
        <p:spPr>
          <a:xfrm>
            <a:off x="1324223" y="2910159"/>
            <a:ext cx="4921897" cy="195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你知道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龟兔赛跑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的故事吗？一起来讲一讲，说说结局怎样？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79" y="2359224"/>
            <a:ext cx="3219824" cy="3219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6000" y="1953092"/>
            <a:ext cx="5553998" cy="2200415"/>
            <a:chOff x="748441" y="2666956"/>
            <a:chExt cx="4757249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748441" y="2666956"/>
              <a:ext cx="47572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03836"/>
                </a:solidFill>
                <a:cs typeface="+mn-ea"/>
                <a:sym typeface="+mn-lt"/>
              </a:rPr>
              <a:t>习作</a:t>
            </a:r>
            <a:r>
              <a:rPr lang="en-US" altLang="zh-CN" sz="3200" b="1" dirty="0">
                <a:solidFill>
                  <a:srgbClr val="403836"/>
                </a:solidFill>
                <a:cs typeface="+mn-ea"/>
                <a:sym typeface="+mn-lt"/>
              </a:rPr>
              <a:t>——</a:t>
            </a:r>
            <a:endParaRPr lang="zh-CN" altLang="en-US" sz="3200" b="1" dirty="0">
              <a:solidFill>
                <a:srgbClr val="4038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习作内容</a:t>
            </a:r>
          </a:p>
        </p:txBody>
      </p:sp>
      <p:sp>
        <p:nvSpPr>
          <p:cNvPr id="5" name="矩形 4"/>
          <p:cNvSpPr/>
          <p:nvPr/>
        </p:nvSpPr>
        <p:spPr>
          <a:xfrm>
            <a:off x="839469" y="2406244"/>
            <a:ext cx="10889111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如果让你重新编一个龟兔赛跑的故事，你会怎么编呢？这就是我们今天的习作内容</a:t>
            </a:r>
          </a:p>
        </p:txBody>
      </p:sp>
      <p:sp>
        <p:nvSpPr>
          <p:cNvPr id="7" name="矩形 6"/>
          <p:cNvSpPr/>
          <p:nvPr/>
        </p:nvSpPr>
        <p:spPr>
          <a:xfrm>
            <a:off x="4893322" y="4360961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故事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新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2" name="矩形 1"/>
          <p:cNvSpPr/>
          <p:nvPr/>
        </p:nvSpPr>
        <p:spPr>
          <a:xfrm>
            <a:off x="864773" y="1494952"/>
            <a:ext cx="10628727" cy="427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所谓“故事新编”，即在作文中，根据成语故事、民间故事或名人名作中的人物，重新演绎故事，使其成为一种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崭新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的故事的写法。“故事新编”贵在于“新”。它既不是对原著故事的简单概括，也不是为原著写续篇，而是在原来的主题、人物、情节的基础上，赋予新的思想内容。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4" name="矩形 3"/>
          <p:cNvSpPr/>
          <p:nvPr/>
        </p:nvSpPr>
        <p:spPr>
          <a:xfrm>
            <a:off x="953288" y="1738279"/>
            <a:ext cx="10285424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新编这个故事时可以从哪些方面考虑才更能突出故事的“新意”？</a:t>
            </a:r>
          </a:p>
        </p:txBody>
      </p:sp>
      <p:sp>
        <p:nvSpPr>
          <p:cNvPr id="5" name="矩形 4"/>
          <p:cNvSpPr/>
          <p:nvPr/>
        </p:nvSpPr>
        <p:spPr>
          <a:xfrm>
            <a:off x="953288" y="3193719"/>
            <a:ext cx="4105836" cy="267765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可以从改变故事的主人公，畅想故事的情节，改变故事的中心等方面入手来突出故事的“新意”。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422294" y="3148641"/>
            <a:ext cx="3451422" cy="1060858"/>
            <a:chOff x="1409066" y="1842054"/>
            <a:chExt cx="3451422" cy="10608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66" y="1842054"/>
              <a:ext cx="3451422" cy="106085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600275" y="224244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主题新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8593185" y="3078199"/>
            <a:ext cx="3197409" cy="1060858"/>
            <a:chOff x="1409066" y="1842054"/>
            <a:chExt cx="3451422" cy="106085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66" y="1842054"/>
              <a:ext cx="3451422" cy="10608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519376" y="2242440"/>
              <a:ext cx="1362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环境新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45913" y="4600745"/>
            <a:ext cx="3451422" cy="1060858"/>
            <a:chOff x="1409066" y="1842054"/>
            <a:chExt cx="3451422" cy="106085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66" y="1842054"/>
              <a:ext cx="3451422" cy="1060858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618204" y="224244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人物新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8501698" y="4381058"/>
            <a:ext cx="3197409" cy="1060858"/>
            <a:chOff x="1409066" y="1842054"/>
            <a:chExt cx="3451422" cy="106085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066" y="1842054"/>
              <a:ext cx="3451422" cy="106085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383893" y="2242440"/>
              <a:ext cx="1362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情节新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4" name="矩形 3"/>
          <p:cNvSpPr/>
          <p:nvPr/>
        </p:nvSpPr>
        <p:spPr>
          <a:xfrm>
            <a:off x="731946" y="1498173"/>
            <a:ext cx="10940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在我们重新编写龟兔赛跑的故事时，我们可以先设想一下故事的结局：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311592" y="2860206"/>
            <a:ext cx="3892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乌龟和兔子都赢了。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311592" y="3688555"/>
            <a:ext cx="685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乌龟和兔子都没能赢。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348590" y="4449108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兔子赢了。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349698" y="5290934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乌龟又赢了。</a:t>
            </a:r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3160960"/>
            <a:ext cx="2924794" cy="293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806311" y="839259"/>
            <a:ext cx="2026718" cy="970830"/>
            <a:chOff x="465470" y="2059816"/>
            <a:chExt cx="2026718" cy="97083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70" y="2059816"/>
              <a:ext cx="2026718" cy="97083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63773" y="2266962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乌龟赢了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623348" y="2160894"/>
            <a:ext cx="10461388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乌龟怎么会又赢了呢？当然不可能是兔子又睡着了，那又会是什么原因呢？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01220" y="3683191"/>
            <a:ext cx="7632700" cy="240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河流挡道  撞上树桩  掉进陷阱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跑反方向  这回比谁跑得慢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路过一片萝卜地，看到了水灵灵的萝卜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532027" y="3746494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（路遇不测）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0" y="4688634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（急中出错）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7318257" y="5630774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（遇到诱惑）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26993" y="2575092"/>
            <a:ext cx="8064500" cy="177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新增了一段下坡路，乌龟头一缩迅速滚下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借助滑板  利用宝葫芦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8146088" y="2664343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（赛程变化）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102126" y="3729465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（借助工具）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习作指导</a:t>
            </a:r>
          </a:p>
        </p:txBody>
      </p:sp>
      <p:sp>
        <p:nvSpPr>
          <p:cNvPr id="2" name="矩形 1"/>
          <p:cNvSpPr/>
          <p:nvPr/>
        </p:nvSpPr>
        <p:spPr>
          <a:xfrm>
            <a:off x="1057746" y="2424206"/>
            <a:ext cx="7177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龟兔赛跑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的故事新编中，我们采用的结局倒推法，针对不同的故事我们可以采用不同的方法，如：续编法，人物改编法，故事扩编法等。</a:t>
            </a:r>
          </a:p>
        </p:txBody>
      </p:sp>
      <p:pic>
        <p:nvPicPr>
          <p:cNvPr id="6" name="图片 6" descr="u=1287201741,3943497825&amp;fm=26&amp;gp=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24812" r="53906"/>
          <a:stretch>
            <a:fillRect/>
          </a:stretch>
        </p:blipFill>
        <p:spPr bwMode="auto">
          <a:xfrm>
            <a:off x="8891504" y="2163628"/>
            <a:ext cx="214312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j5mo4mp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1354</Words>
  <Application>Microsoft Office PowerPoint</Application>
  <PresentationFormat>宽屏</PresentationFormat>
  <Paragraphs>99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2020-08-04T18:58:00Z</dcterms:created>
  <dcterms:modified xsi:type="dcterms:W3CDTF">2021-01-08T23:43:08Z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