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478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258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庞门正道粗书体6.0" panose="02010600030101010101" charset="-122"/>
      <p:regular r:id="rId21"/>
    </p:embeddedFont>
    <p:embeddedFont>
      <p:font typeface="思源黑体 CN Bold" panose="02010600030101010101" charset="-122"/>
      <p:regular r:id="rId22"/>
      <p:bold r:id="rId23"/>
    </p:embeddedFont>
    <p:embeddedFont>
      <p:font typeface="思源黑体 CN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四年级下册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转述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3473771" y="2707090"/>
            <a:ext cx="7479586" cy="279704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3.第二者对第一者说的话，由第三者转述，则转述中"我"则要改为"他"。如:爸爸对我说:"我今天加班，晚上要晚些回来。"这句话由第三者来转述，则为:爸爸对他说，他爸爸今天加班，晚上要晚些回来。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00624" y="1742871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转述句的三种表现形式: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5307329" y="1742143"/>
            <a:ext cx="574067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1.改标点改冒号为逗号，删掉前后引号。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126752" y="2203808"/>
            <a:ext cx="2337093" cy="1212351"/>
            <a:chOff x="2845942" y="2424701"/>
            <a:chExt cx="2337093" cy="1212351"/>
          </a:xfrm>
        </p:grpSpPr>
        <p:sp>
          <p:nvSpPr>
            <p:cNvPr id="13" name="矩形 12"/>
            <p:cNvSpPr/>
            <p:nvPr/>
          </p:nvSpPr>
          <p:spPr>
            <a:xfrm>
              <a:off x="2975136" y="2625135"/>
              <a:ext cx="22078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怎样把陈述句改成转述句？</a:t>
              </a:r>
            </a:p>
          </p:txBody>
        </p:sp>
        <p:sp>
          <p:nvSpPr>
            <p:cNvPr id="14" name="圆角矩形标注 49"/>
            <p:cNvSpPr/>
            <p:nvPr/>
          </p:nvSpPr>
          <p:spPr>
            <a:xfrm>
              <a:off x="2845942" y="2424701"/>
              <a:ext cx="2207898" cy="1212351"/>
            </a:xfrm>
            <a:prstGeom prst="wedgeRoundRectCallout">
              <a:avLst>
                <a:gd name="adj1" fmla="val -41184"/>
                <a:gd name="adj2" fmla="val 76059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TextBox 51"/>
          <p:cNvSpPr txBox="1"/>
          <p:nvPr/>
        </p:nvSpPr>
        <p:spPr>
          <a:xfrm>
            <a:off x="5054886" y="246579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例：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096000" y="3343740"/>
            <a:ext cx="4862959" cy="1931541"/>
            <a:chOff x="6143947" y="3431569"/>
            <a:chExt cx="4862959" cy="1695235"/>
          </a:xfrm>
        </p:grpSpPr>
        <p:sp>
          <p:nvSpPr>
            <p:cNvPr id="17" name="圆角矩形 54"/>
            <p:cNvSpPr/>
            <p:nvPr/>
          </p:nvSpPr>
          <p:spPr>
            <a:xfrm>
              <a:off x="6143947" y="3431569"/>
              <a:ext cx="4798031" cy="16952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53"/>
            <p:cNvSpPr txBox="1"/>
            <p:nvPr/>
          </p:nvSpPr>
          <p:spPr>
            <a:xfrm>
              <a:off x="6205592" y="3638964"/>
              <a:ext cx="4801314" cy="142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李丽说：“我一会儿就到学校。”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李丽说她一会儿就到学校。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19" name="矩形 18"/>
          <p:cNvSpPr/>
          <p:nvPr/>
        </p:nvSpPr>
        <p:spPr>
          <a:xfrm>
            <a:off x="5333908" y="1770012"/>
            <a:ext cx="5740674" cy="1575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2.改人称如果说话内容中是第一人称“我”或“我们”，应把 “我”或“我们”改为第三人称“他(她)”或“他(她)们”;如果说 话内容中是第二人称“你”或“你们”，应把“你”或“你们”改为第一人称“我”、“我们”或第三人称“他(们)。</a:t>
            </a:r>
          </a:p>
        </p:txBody>
      </p:sp>
      <p:grpSp>
        <p:nvGrpSpPr>
          <p:cNvPr id="21" name="组合 50"/>
          <p:cNvGrpSpPr/>
          <p:nvPr/>
        </p:nvGrpSpPr>
        <p:grpSpPr>
          <a:xfrm>
            <a:off x="2254035" y="2121744"/>
            <a:ext cx="2154876" cy="892195"/>
            <a:chOff x="2845942" y="2424701"/>
            <a:chExt cx="2928134" cy="1212351"/>
          </a:xfrm>
        </p:grpSpPr>
        <p:sp>
          <p:nvSpPr>
            <p:cNvPr id="22" name="矩形 21"/>
            <p:cNvSpPr/>
            <p:nvPr/>
          </p:nvSpPr>
          <p:spPr>
            <a:xfrm>
              <a:off x="2965304" y="2510449"/>
              <a:ext cx="2767678" cy="961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怎样把陈述句改成转述句？</a:t>
              </a:r>
            </a:p>
          </p:txBody>
        </p:sp>
        <p:sp>
          <p:nvSpPr>
            <p:cNvPr id="23" name="圆角矩形标注 49"/>
            <p:cNvSpPr/>
            <p:nvPr/>
          </p:nvSpPr>
          <p:spPr>
            <a:xfrm>
              <a:off x="2845942" y="2424701"/>
              <a:ext cx="2928134" cy="1212351"/>
            </a:xfrm>
            <a:prstGeom prst="wedgeRoundRectCallout">
              <a:avLst>
                <a:gd name="adj1" fmla="val -41184"/>
                <a:gd name="adj2" fmla="val 97246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TextBox 51"/>
          <p:cNvSpPr txBox="1"/>
          <p:nvPr/>
        </p:nvSpPr>
        <p:spPr>
          <a:xfrm>
            <a:off x="3825981" y="32096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例：</a:t>
            </a:r>
          </a:p>
        </p:txBody>
      </p:sp>
      <p:grpSp>
        <p:nvGrpSpPr>
          <p:cNvPr id="25" name="组合 55"/>
          <p:cNvGrpSpPr/>
          <p:nvPr/>
        </p:nvGrpSpPr>
        <p:grpSpPr>
          <a:xfrm>
            <a:off x="4933977" y="4051764"/>
            <a:ext cx="4798031" cy="1493568"/>
            <a:chOff x="6143947" y="4140583"/>
            <a:chExt cx="4798031" cy="1310844"/>
          </a:xfrm>
        </p:grpSpPr>
        <p:sp>
          <p:nvSpPr>
            <p:cNvPr id="26" name="圆角矩形 54"/>
            <p:cNvSpPr/>
            <p:nvPr/>
          </p:nvSpPr>
          <p:spPr>
            <a:xfrm>
              <a:off x="6143947" y="4140583"/>
              <a:ext cx="4798031" cy="131084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53"/>
            <p:cNvSpPr txBox="1"/>
            <p:nvPr/>
          </p:nvSpPr>
          <p:spPr>
            <a:xfrm>
              <a:off x="6205592" y="4397947"/>
              <a:ext cx="4736386" cy="105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姐姐说：“ 你说得对，我早就应该这样做。”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姐姐说，我说得对，她早就应该这样做 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5"/>
          <p:cNvSpPr/>
          <p:nvPr/>
        </p:nvSpPr>
        <p:spPr>
          <a:xfrm>
            <a:off x="1302775" y="1841030"/>
            <a:ext cx="9586450" cy="3574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重点指导：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说话内容中如果连用同性别或同音第三人称的，须指明其中一个，否则，就会造成对象不清。比如：孙子对祖父说：“老虎就在这里。我去把它叫醒。” 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这里如果改成“他去把它叫醒”，就会让听话人不明白对象。那么，转换后的句子就应当是：孙子对祖父说，老虎就在那里。他去把老虎叫醒。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5095674" y="1848571"/>
            <a:ext cx="574067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.检查改标点、人称之后的句子表述是否合理,这一步必不可少。通过添加、删去或改换某些词语，使句子在表述上通顺、连贯、合理。“这里”、“这时候”要换成“那里”、“那时候”，“现在”要换成“那时”，等等。</a:t>
            </a:r>
          </a:p>
        </p:txBody>
      </p:sp>
      <p:grpSp>
        <p:nvGrpSpPr>
          <p:cNvPr id="6" name="组合 50"/>
          <p:cNvGrpSpPr/>
          <p:nvPr/>
        </p:nvGrpSpPr>
        <p:grpSpPr>
          <a:xfrm>
            <a:off x="2071115" y="2121744"/>
            <a:ext cx="2154876" cy="892195"/>
            <a:chOff x="2845942" y="2424701"/>
            <a:chExt cx="2928134" cy="1212351"/>
          </a:xfrm>
        </p:grpSpPr>
        <p:sp>
          <p:nvSpPr>
            <p:cNvPr id="7" name="矩形 6"/>
            <p:cNvSpPr/>
            <p:nvPr/>
          </p:nvSpPr>
          <p:spPr>
            <a:xfrm>
              <a:off x="2965304" y="2510449"/>
              <a:ext cx="2767678" cy="863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怎样把陈述句改成转述句？</a:t>
              </a:r>
            </a:p>
          </p:txBody>
        </p:sp>
        <p:sp>
          <p:nvSpPr>
            <p:cNvPr id="8" name="圆角矩形标注 49"/>
            <p:cNvSpPr/>
            <p:nvPr/>
          </p:nvSpPr>
          <p:spPr>
            <a:xfrm>
              <a:off x="2845942" y="2424701"/>
              <a:ext cx="2928134" cy="1212351"/>
            </a:xfrm>
            <a:prstGeom prst="wedgeRoundRectCallout">
              <a:avLst>
                <a:gd name="adj1" fmla="val -41184"/>
                <a:gd name="adj2" fmla="val 97246"/>
                <a:gd name="adj3" fmla="val 166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TextBox 51"/>
          <p:cNvSpPr txBox="1"/>
          <p:nvPr/>
        </p:nvSpPr>
        <p:spPr>
          <a:xfrm>
            <a:off x="3598939" y="3209686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例：</a:t>
            </a:r>
          </a:p>
        </p:txBody>
      </p:sp>
      <p:grpSp>
        <p:nvGrpSpPr>
          <p:cNvPr id="10" name="组合 55"/>
          <p:cNvGrpSpPr/>
          <p:nvPr/>
        </p:nvGrpSpPr>
        <p:grpSpPr>
          <a:xfrm>
            <a:off x="4739372" y="3528180"/>
            <a:ext cx="4798031" cy="2382771"/>
            <a:chOff x="6143947" y="3431570"/>
            <a:chExt cx="4798031" cy="2091262"/>
          </a:xfrm>
        </p:grpSpPr>
        <p:sp>
          <p:nvSpPr>
            <p:cNvPr id="12" name="圆角矩形 54"/>
            <p:cNvSpPr/>
            <p:nvPr/>
          </p:nvSpPr>
          <p:spPr>
            <a:xfrm>
              <a:off x="6143947" y="3431570"/>
              <a:ext cx="4798031" cy="201985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53"/>
            <p:cNvSpPr txBox="1"/>
            <p:nvPr/>
          </p:nvSpPr>
          <p:spPr>
            <a:xfrm>
              <a:off x="6349689" y="3821057"/>
              <a:ext cx="4559293" cy="170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老班长说：“ 我没有完成任务，没把你们照顾好。”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老班长说，他没有完成任务，没把我们照顾好。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1727273" y="2014203"/>
            <a:ext cx="8547435" cy="35394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今天我们学习了：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转述句的几种表现形式。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向别人转述时要注意什么。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怎样完成转述句、陈述句的相互转换。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转述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359824" y="2048892"/>
            <a:ext cx="51745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有时候，我们需要把一些事情转述给别人。怎样转述才能让别人听清楚、听明白？在转述中要注意什么？转述句有哪些具体形式？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59" y="2048892"/>
            <a:ext cx="3339280" cy="3231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8660" y="1685293"/>
            <a:ext cx="8794679" cy="4078840"/>
            <a:chOff x="1458929" y="1993187"/>
            <a:chExt cx="8794679" cy="4078840"/>
          </a:xfrm>
        </p:grpSpPr>
        <p:sp>
          <p:nvSpPr>
            <p:cNvPr id="4" name="矩形 5"/>
            <p:cNvSpPr/>
            <p:nvPr/>
          </p:nvSpPr>
          <p:spPr>
            <a:xfrm>
              <a:off x="1617531" y="2180782"/>
              <a:ext cx="8389500" cy="37856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通知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本周五（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23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日）下午两点，在本班教室召开家长会，交流家庭阅读情况，评选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书香家庭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温馨提示：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请家长带好纸、笔，以便记录和填写选票。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因为学校停车不便，建议家长选择公共交通工具。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请提前十分钟到会场。开会期间请自觉遵守会场秩序，      关闭手机，不随意走动，保持安静。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            新华路小学四年级（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）班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                           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21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</a:p>
          </p:txBody>
        </p:sp>
        <p:sp>
          <p:nvSpPr>
            <p:cNvPr id="5" name="圆角矩形 43"/>
            <p:cNvSpPr/>
            <p:nvPr/>
          </p:nvSpPr>
          <p:spPr>
            <a:xfrm>
              <a:off x="1458929" y="1993187"/>
              <a:ext cx="8794679" cy="4078840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599416" y="2075379"/>
            <a:ext cx="2845939" cy="1181528"/>
            <a:chOff x="5208998" y="2188395"/>
            <a:chExt cx="2845939" cy="1181528"/>
          </a:xfrm>
        </p:grpSpPr>
        <p:sp>
          <p:nvSpPr>
            <p:cNvPr id="7" name="圆角矩形标注 43"/>
            <p:cNvSpPr/>
            <p:nvPr/>
          </p:nvSpPr>
          <p:spPr>
            <a:xfrm>
              <a:off x="5208998" y="2188395"/>
              <a:ext cx="2804845" cy="1181528"/>
            </a:xfrm>
            <a:prstGeom prst="wedgeRoundRectCallout">
              <a:avLst>
                <a:gd name="adj1" fmla="val 54259"/>
                <a:gd name="adj2" fmla="val 85978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35792" y="2401853"/>
              <a:ext cx="28191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今天回家我要把这个通知告诉大人。</a:t>
              </a:r>
            </a:p>
          </p:txBody>
        </p:sp>
      </p:grpSp>
      <p:pic>
        <p:nvPicPr>
          <p:cNvPr id="9" name="图片 8" descr="1010-1F321231A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3818" y="3601094"/>
            <a:ext cx="2766840" cy="1673938"/>
          </a:xfrm>
          <a:prstGeom prst="rect">
            <a:avLst/>
          </a:prstGeom>
        </p:spPr>
      </p:pic>
      <p:pic>
        <p:nvPicPr>
          <p:cNvPr id="10" name="图片 9" descr="E-1093295-8B410A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285" y="2455523"/>
            <a:ext cx="3329683" cy="3329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96547" y="1958901"/>
            <a:ext cx="4615965" cy="2099392"/>
            <a:chOff x="4250632" y="2082190"/>
            <a:chExt cx="4615965" cy="20993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圆角矩形标注 45"/>
            <p:cNvSpPr/>
            <p:nvPr/>
          </p:nvSpPr>
          <p:spPr>
            <a:xfrm>
              <a:off x="4250632" y="2082190"/>
              <a:ext cx="4615965" cy="2099392"/>
            </a:xfrm>
            <a:prstGeom prst="wedgeRoundRectCallout">
              <a:avLst>
                <a:gd name="adj1" fmla="val -69870"/>
                <a:gd name="adj2" fmla="val 42455"/>
                <a:gd name="adj3" fmla="val 16667"/>
              </a:avLst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1"/>
            <p:cNvSpPr txBox="1"/>
            <p:nvPr/>
          </p:nvSpPr>
          <p:spPr>
            <a:xfrm>
              <a:off x="4363185" y="2177479"/>
              <a:ext cx="4390397" cy="193802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转述通知内容时要注意说清楚：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什么时间？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在哪里？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做什么？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有哪些需要注意的事项？</a:t>
              </a:r>
            </a:p>
          </p:txBody>
        </p:sp>
      </p:grpSp>
      <p:pic>
        <p:nvPicPr>
          <p:cNvPr id="6" name="图片 5" descr="1010-1F321231A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8555" y="3667875"/>
            <a:ext cx="3957822" cy="211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1"/>
          <p:cNvSpPr/>
          <p:nvPr/>
        </p:nvSpPr>
        <p:spPr>
          <a:xfrm>
            <a:off x="1016381" y="2023585"/>
            <a:ext cx="9848264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根据上面的情境，分小组练习转述。转述事情一定要记住要点。如果需要转述的内容没弄清楚，要想办法确认。</a:t>
            </a:r>
          </a:p>
          <a:p>
            <a:pPr marL="0" marR="0" lvl="0" indent="7200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同学之间再设计一些情境，练习转述。弄清要点，转述时不要遗漏主要信息，注意人称的转换。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 descr="E-1093295-8B410A2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24" y="2930703"/>
            <a:ext cx="3185844" cy="31858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06361" y="1934110"/>
            <a:ext cx="7654247" cy="2989780"/>
            <a:chOff x="2928135" y="1941816"/>
            <a:chExt cx="7654247" cy="2989780"/>
          </a:xfrm>
        </p:grpSpPr>
        <p:sp>
          <p:nvSpPr>
            <p:cNvPr id="6" name="矩形 5"/>
            <p:cNvSpPr/>
            <p:nvPr/>
          </p:nvSpPr>
          <p:spPr>
            <a:xfrm>
              <a:off x="3051424" y="2084564"/>
              <a:ext cx="738711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72009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爸爸、妈妈，本周五下午两点，要在我们班教室召开家长会，交流家庭阅读情况，评选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书香家庭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。学校停车不便，建议我们选择公共交通工具去开会。您要带好纸、笔，提前十分钟到会场。开会期间要自觉遵守会场秩序，关闭手机，不随意走动，保持安静。</a:t>
              </a:r>
            </a:p>
          </p:txBody>
        </p:sp>
        <p:sp>
          <p:nvSpPr>
            <p:cNvPr id="7" name="圆角矩形 46"/>
            <p:cNvSpPr/>
            <p:nvPr/>
          </p:nvSpPr>
          <p:spPr>
            <a:xfrm>
              <a:off x="2928135" y="1941816"/>
              <a:ext cx="7654247" cy="298978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3404944" y="2825077"/>
            <a:ext cx="7479586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1.第一者(我)说的话，在他人的转述中，要把表示第一者的"我"改为"他"。如:我说:"从今天起我要努力学习，取得好成绩。"则可转述为:他说，从今天起他要努力学习，取得好成绩。</a:t>
            </a:r>
          </a:p>
        </p:txBody>
      </p:sp>
      <p:sp>
        <p:nvSpPr>
          <p:cNvPr id="10" name="矩形 9"/>
          <p:cNvSpPr/>
          <p:nvPr/>
        </p:nvSpPr>
        <p:spPr>
          <a:xfrm>
            <a:off x="3931797" y="1860858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转述句的三种表现形式: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3296790" y="2903735"/>
            <a:ext cx="7479586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2.第二者对第一者说的话，由第一者转述，则转述中第一者"我"不变。如:爸爸对我说:"我今天加班，晚上要晚些回来。"这句话由"我"来转述给他人，则为:爸爸对我说，他今天加班，晚上要晚些回来。                                                   </a:t>
            </a:r>
          </a:p>
        </p:txBody>
      </p:sp>
      <p:sp>
        <p:nvSpPr>
          <p:cNvPr id="12" name="矩形 11"/>
          <p:cNvSpPr/>
          <p:nvPr/>
        </p:nvSpPr>
        <p:spPr>
          <a:xfrm>
            <a:off x="3823643" y="1939516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转述句的三种表现形式: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0" y="3706761"/>
            <a:ext cx="2543039" cy="24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z3drnu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宽屏</PresentationFormat>
  <Paragraphs>106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庞门正道粗书体6.0</vt:lpstr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