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478" r:id="rId3"/>
    <p:sldId id="1215" r:id="rId4"/>
    <p:sldId id="1216" r:id="rId5"/>
    <p:sldId id="1217" r:id="rId6"/>
    <p:sldId id="1218" r:id="rId7"/>
    <p:sldId id="1219" r:id="rId8"/>
    <p:sldId id="1220" r:id="rId9"/>
    <p:sldId id="1221" r:id="rId10"/>
    <p:sldId id="1222" r:id="rId11"/>
    <p:sldId id="1223" r:id="rId12"/>
    <p:sldId id="1224" r:id="rId13"/>
    <p:sldId id="1225" r:id="rId14"/>
    <p:sldId id="1226" r:id="rId15"/>
    <p:sldId id="1227" r:id="rId16"/>
    <p:sldId id="287" r:id="rId17"/>
    <p:sldId id="258" r:id="rId18"/>
  </p:sldIdLst>
  <p:sldSz cx="12192000" cy="6858000"/>
  <p:notesSz cx="6858000" cy="9144000"/>
  <p:embeddedFontLst>
    <p:embeddedFont>
      <p:font typeface="FandolFang R" panose="02010600030101010101" charset="-122"/>
      <p:regular r:id="rId20"/>
    </p:embeddedFont>
    <p:embeddedFont>
      <p:font typeface="庞门正道粗书体6.0" panose="02010600030101010101" charset="-122"/>
      <p:regular r:id="rId21"/>
    </p:embeddedFont>
    <p:embeddedFont>
      <p:font typeface="思源黑体 CN Bold" panose="02010600030101010101" charset="-122"/>
      <p:regular r:id="rId22"/>
      <p:bold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4660"/>
  </p:normalViewPr>
  <p:slideViewPr>
    <p:cSldViewPr snapToGrid="0">
      <p:cViewPr varScale="1">
        <p:scale>
          <a:sx n="97" d="100"/>
          <a:sy n="97" d="100"/>
        </p:scale>
        <p:origin x="13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pitchFamily="34" charset="-122"/>
                <a:ea typeface="思源黑体 CN Bold" panose="020B0800000000000000" pitchFamily="34" charset="-122"/>
              </a:defRPr>
            </a:lvl1pPr>
          </a:lstStyle>
          <a:p>
            <a:fld id="{BB21F8D3-C39F-46A4-99AD-6B0ADF6450B4}"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pitchFamily="34" charset="-122"/>
                <a:ea typeface="思源黑体 CN Bold" panose="020B0800000000000000" pitchFamily="34" charset="-122"/>
              </a:defRPr>
            </a:lvl1pPr>
          </a:lstStyle>
          <a:p>
            <a:fld id="{2154B394-720E-467D-ABFF-8F7550BC726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2pPr>
    <a:lvl3pPr marL="9144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4B394-720E-467D-ABFF-8F7550BC726F}"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4B394-720E-467D-ABFF-8F7550BC726F}" type="slidenum">
              <a:rPr lang="zh-CN" altLang="en-US" smtClean="0"/>
              <a:t>17</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图片包含 物体, 麦克风, 游戏机&#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27" y="229113"/>
            <a:ext cx="983976" cy="655984"/>
          </a:xfrm>
          <a:prstGeom prst="rect">
            <a:avLst/>
          </a:prstGeom>
        </p:spPr>
      </p:pic>
      <p:sp>
        <p:nvSpPr>
          <p:cNvPr id="9" name="文本占位符 8"/>
          <p:cNvSpPr>
            <a:spLocks noGrp="1"/>
          </p:cNvSpPr>
          <p:nvPr>
            <p:ph type="body" sz="quarter" idx="10" hasCustomPrompt="1"/>
          </p:nvPr>
        </p:nvSpPr>
        <p:spPr>
          <a:xfrm>
            <a:off x="993677" y="395778"/>
            <a:ext cx="2154876" cy="450850"/>
          </a:xfrm>
          <a:prstGeom prst="rect">
            <a:avLst/>
          </a:prstGeom>
        </p:spPr>
        <p:txBody>
          <a:bodyPr/>
          <a:lstStyle>
            <a:lvl1pPr marL="0" indent="0">
              <a:buNone/>
              <a:defRPr sz="2400" b="1">
                <a:solidFill>
                  <a:schemeClr val="tx1">
                    <a:lumMod val="85000"/>
                    <a:lumOff val="15000"/>
                  </a:schemeClr>
                </a:solidFill>
                <a:latin typeface="思源黑体 CN Bold" panose="020B0800000000000000" pitchFamily="34" charset="-122"/>
                <a:ea typeface="思源黑体 CN Bold" panose="020B0800000000000000" pitchFamily="34" charset="-122"/>
              </a:defRPr>
            </a:lvl1pPr>
          </a:lstStyle>
          <a:p>
            <a:pPr lvl="0"/>
            <a:r>
              <a:rPr lang="en-US" altLang="zh-CN" dirty="0"/>
              <a:t>01  </a:t>
            </a:r>
            <a:r>
              <a:rPr lang="zh-CN" altLang="en-US" dirty="0"/>
              <a:t>输入标题</a:t>
            </a:r>
          </a:p>
        </p:txBody>
      </p:sp>
      <p:sp>
        <p:nvSpPr>
          <p:cNvPr id="10" name="矩形: 圆角 9"/>
          <p:cNvSpPr/>
          <p:nvPr userDrawn="1"/>
        </p:nvSpPr>
        <p:spPr>
          <a:xfrm>
            <a:off x="647700" y="1270000"/>
            <a:ext cx="10896600" cy="4940300"/>
          </a:xfrm>
          <a:prstGeom prst="roundRect">
            <a:avLst>
              <a:gd name="adj" fmla="val 68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FandolFang R" panose="00000500000000000000" pitchFamily="50" charset="-122"/>
                <a:ea typeface="FandolFang R" panose="00000500000000000000" pitchFamily="50"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FandolFang R" panose="00000500000000000000" pitchFamily="50" charset="-122"/>
                <a:ea typeface="FandolFang R" panose="00000500000000000000" pitchFamily="50" charset="-122"/>
              </a:defRPr>
            </a:lvl1pPr>
            <a:lvl2pPr>
              <a:defRPr>
                <a:latin typeface="FandolFang R" panose="00000500000000000000" pitchFamily="50" charset="-122"/>
                <a:ea typeface="FandolFang R" panose="00000500000000000000" pitchFamily="50" charset="-122"/>
              </a:defRPr>
            </a:lvl2pPr>
            <a:lvl3pPr>
              <a:defRPr>
                <a:latin typeface="FandolFang R" panose="00000500000000000000" pitchFamily="50" charset="-122"/>
                <a:ea typeface="FandolFang R" panose="00000500000000000000" pitchFamily="50" charset="-122"/>
              </a:defRPr>
            </a:lvl3pPr>
            <a:lvl4pPr>
              <a:defRPr>
                <a:latin typeface="FandolFang R" panose="00000500000000000000" pitchFamily="50" charset="-122"/>
                <a:ea typeface="FandolFang R" panose="00000500000000000000" pitchFamily="50" charset="-122"/>
              </a:defRPr>
            </a:lvl4pPr>
            <a:lvl5pPr>
              <a:defRPr>
                <a:latin typeface="FandolFang R" panose="00000500000000000000" pitchFamily="50" charset="-122"/>
                <a:ea typeface="FandolFang R" panose="00000500000000000000" pitchFamily="50"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p:txBody>
          <a:bodyPr/>
          <a:lstStyle>
            <a:lvl1pPr>
              <a:defRPr>
                <a:latin typeface="FandolFang R" panose="00000500000000000000" pitchFamily="50" charset="-122"/>
                <a:ea typeface="FandolFang R" panose="00000500000000000000" pitchFamily="50" charset="-122"/>
              </a:defRPr>
            </a:lvl1pPr>
          </a:lstStyle>
          <a:p>
            <a:fld id="{2E05D328-291A-47AC-BDFD-986BBBD9F7A5}" type="datetimeFigureOut">
              <a:rPr lang="zh-CN" altLang="en-US" smtClean="0"/>
              <a:t>2021/1/9</a:t>
            </a:fld>
            <a:endParaRPr lang="zh-CN" altLang="en-US" dirty="0"/>
          </a:p>
        </p:txBody>
      </p:sp>
      <p:sp>
        <p:nvSpPr>
          <p:cNvPr id="5" name="页脚占位符 4"/>
          <p:cNvSpPr>
            <a:spLocks noGrp="1"/>
          </p:cNvSpPr>
          <p:nvPr>
            <p:ph type="ftr" sz="quarter" idx="11"/>
          </p:nvPr>
        </p:nvSpPr>
        <p:spPr/>
        <p:txBody>
          <a:bodyPr/>
          <a:lstStyle>
            <a:lvl1pPr>
              <a:defRPr>
                <a:latin typeface="FandolFang R" panose="00000500000000000000" pitchFamily="50" charset="-122"/>
                <a:ea typeface="FandolFang R" panose="00000500000000000000" pitchFamily="50"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FandolFang R" panose="00000500000000000000" pitchFamily="50" charset="-122"/>
                <a:ea typeface="FandolFang R" panose="00000500000000000000" pitchFamily="50" charset="-122"/>
              </a:defRPr>
            </a:lvl1pPr>
          </a:lstStyle>
          <a:p>
            <a:fld id="{643A03F8-67D8-4B14-B435-8036BD8CFE83}" type="slidenum">
              <a:rPr lang="zh-CN" altLang="en-US" smtClean="0"/>
              <a:t>‹#›</a:t>
            </a:fld>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物体, 麦克风, 游戏机&#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7166" y="1167295"/>
            <a:ext cx="6785114" cy="4523410"/>
          </a:xfrm>
          <a:prstGeom prst="rect">
            <a:avLst/>
          </a:prstGeom>
        </p:spPr>
      </p:pic>
      <p:grpSp>
        <p:nvGrpSpPr>
          <p:cNvPr id="5" name="组合 4"/>
          <p:cNvGrpSpPr/>
          <p:nvPr/>
        </p:nvGrpSpPr>
        <p:grpSpPr>
          <a:xfrm>
            <a:off x="5401963" y="715955"/>
            <a:ext cx="6707750" cy="3354004"/>
            <a:chOff x="662385" y="613093"/>
            <a:chExt cx="6707750" cy="3354004"/>
          </a:xfrm>
        </p:grpSpPr>
        <p:sp>
          <p:nvSpPr>
            <p:cNvPr id="6" name="文本框 5"/>
            <p:cNvSpPr txBox="1"/>
            <p:nvPr/>
          </p:nvSpPr>
          <p:spPr>
            <a:xfrm>
              <a:off x="662385" y="613093"/>
              <a:ext cx="2664788" cy="3154710"/>
            </a:xfrm>
            <a:prstGeom prst="rect">
              <a:avLst/>
            </a:prstGeom>
            <a:noFill/>
          </p:spPr>
          <p:txBody>
            <a:bodyPr wrap="square" rtlCol="0">
              <a:spAutoFit/>
            </a:bodyPr>
            <a:lstStyle/>
            <a:p>
              <a:pPr algn="ctr"/>
              <a:r>
                <a:rPr lang="zh-CN" altLang="en-US" sz="19900" dirty="0">
                  <a:solidFill>
                    <a:schemeClr val="tx1">
                      <a:lumMod val="85000"/>
                      <a:lumOff val="15000"/>
                    </a:schemeClr>
                  </a:solidFill>
                  <a:latin typeface="庞门正道粗书体6.0" panose="02010600030101010101" pitchFamily="2" charset="-122"/>
                  <a:ea typeface="庞门正道粗书体6.0" panose="02010600030101010101" pitchFamily="2" charset="-122"/>
                  <a:cs typeface="+mn-ea"/>
                  <a:sym typeface="+mn-lt"/>
                </a:rPr>
                <a:t>口</a:t>
              </a:r>
            </a:p>
          </p:txBody>
        </p:sp>
        <p:sp>
          <p:nvSpPr>
            <p:cNvPr id="8" name="文本框 7"/>
            <p:cNvSpPr txBox="1"/>
            <p:nvPr/>
          </p:nvSpPr>
          <p:spPr>
            <a:xfrm>
              <a:off x="2418784" y="1905755"/>
              <a:ext cx="1741220" cy="1862048"/>
            </a:xfrm>
            <a:prstGeom prst="rect">
              <a:avLst/>
            </a:prstGeom>
            <a:noFill/>
          </p:spPr>
          <p:txBody>
            <a:bodyPr wrap="square" rtlCol="0">
              <a:spAutoFit/>
            </a:bodyPr>
            <a:lstStyle/>
            <a:p>
              <a:pPr algn="ctr"/>
              <a:r>
                <a:rPr lang="zh-CN" altLang="en-US" sz="11500" dirty="0">
                  <a:solidFill>
                    <a:srgbClr val="F96D6D"/>
                  </a:solidFill>
                  <a:latin typeface="庞门正道粗书体6.0" panose="02010600030101010101" pitchFamily="2" charset="-122"/>
                  <a:ea typeface="庞门正道粗书体6.0" panose="02010600030101010101" pitchFamily="2" charset="-122"/>
                  <a:cs typeface="+mn-ea"/>
                  <a:sym typeface="+mn-lt"/>
                </a:rPr>
                <a:t>语</a:t>
              </a:r>
            </a:p>
          </p:txBody>
        </p:sp>
        <p:sp>
          <p:nvSpPr>
            <p:cNvPr id="9" name="文本框 8"/>
            <p:cNvSpPr txBox="1"/>
            <p:nvPr/>
          </p:nvSpPr>
          <p:spPr>
            <a:xfrm>
              <a:off x="3599844" y="1028856"/>
              <a:ext cx="1766530" cy="1862048"/>
            </a:xfrm>
            <a:prstGeom prst="rect">
              <a:avLst/>
            </a:prstGeom>
            <a:noFill/>
          </p:spPr>
          <p:txBody>
            <a:bodyPr wrap="square" rtlCol="0">
              <a:spAutoFit/>
            </a:bodyPr>
            <a:lstStyle/>
            <a:p>
              <a:pPr algn="ctr"/>
              <a:r>
                <a:rPr lang="zh-CN" altLang="en-US" sz="11500" dirty="0">
                  <a:solidFill>
                    <a:schemeClr val="tx1">
                      <a:lumMod val="85000"/>
                      <a:lumOff val="15000"/>
                    </a:schemeClr>
                  </a:solidFill>
                  <a:latin typeface="庞门正道粗书体6.0" panose="02010600030101010101" pitchFamily="2" charset="-122"/>
                  <a:ea typeface="庞门正道粗书体6.0" panose="02010600030101010101" pitchFamily="2" charset="-122"/>
                  <a:cs typeface="+mn-ea"/>
                  <a:sym typeface="+mn-lt"/>
                </a:rPr>
                <a:t>交</a:t>
              </a:r>
            </a:p>
          </p:txBody>
        </p:sp>
        <p:sp>
          <p:nvSpPr>
            <p:cNvPr id="10" name="文本框 9"/>
            <p:cNvSpPr txBox="1"/>
            <p:nvPr/>
          </p:nvSpPr>
          <p:spPr>
            <a:xfrm>
              <a:off x="4705347" y="1320219"/>
              <a:ext cx="2664788" cy="2646878"/>
            </a:xfrm>
            <a:prstGeom prst="rect">
              <a:avLst/>
            </a:prstGeom>
            <a:noFill/>
          </p:spPr>
          <p:txBody>
            <a:bodyPr wrap="square" rtlCol="0">
              <a:spAutoFit/>
            </a:bodyPr>
            <a:lstStyle/>
            <a:p>
              <a:pPr algn="ctr"/>
              <a:r>
                <a:rPr lang="zh-CN" altLang="en-US" sz="16600" dirty="0">
                  <a:solidFill>
                    <a:srgbClr val="F96D6D"/>
                  </a:solidFill>
                  <a:latin typeface="庞门正道粗书体6.0" panose="02010600030101010101" pitchFamily="2" charset="-122"/>
                  <a:ea typeface="庞门正道粗书体6.0" panose="02010600030101010101" pitchFamily="2" charset="-122"/>
                  <a:cs typeface="+mn-ea"/>
                  <a:sym typeface="+mn-lt"/>
                </a:rPr>
                <a:t>际</a:t>
              </a:r>
            </a:p>
          </p:txBody>
        </p:sp>
      </p:grpSp>
      <p:grpSp>
        <p:nvGrpSpPr>
          <p:cNvPr id="11" name="组合 10"/>
          <p:cNvGrpSpPr/>
          <p:nvPr/>
        </p:nvGrpSpPr>
        <p:grpSpPr>
          <a:xfrm>
            <a:off x="6342902" y="3868061"/>
            <a:ext cx="4825872" cy="1143653"/>
            <a:chOff x="1601376" y="4316270"/>
            <a:chExt cx="4825872" cy="1143653"/>
          </a:xfrm>
        </p:grpSpPr>
        <p:sp>
          <p:nvSpPr>
            <p:cNvPr id="12" name="文本框 11"/>
            <p:cNvSpPr txBox="1"/>
            <p:nvPr/>
          </p:nvSpPr>
          <p:spPr>
            <a:xfrm>
              <a:off x="1601376" y="5182924"/>
              <a:ext cx="4825872" cy="276999"/>
            </a:xfrm>
            <a:prstGeom prst="rect">
              <a:avLst/>
            </a:prstGeom>
            <a:noFill/>
          </p:spPr>
          <p:txBody>
            <a:bodyPr wrap="square" rtlCol="0">
              <a:spAutoFit/>
            </a:bodyPr>
            <a:lstStyle/>
            <a:p>
              <a:pPr algn="dist"/>
              <a:r>
                <a:rPr lang="zh-CN" altLang="en-US" sz="1200" dirty="0">
                  <a:solidFill>
                    <a:schemeClr val="tx1">
                      <a:lumMod val="85000"/>
                      <a:lumOff val="15000"/>
                    </a:schemeClr>
                  </a:solidFill>
                  <a:cs typeface="+mn-ea"/>
                  <a:sym typeface="+mn-lt"/>
                </a:rPr>
                <a:t>语文精品课件 四年级下册 </a:t>
              </a:r>
            </a:p>
          </p:txBody>
        </p:sp>
        <p:sp>
          <p:nvSpPr>
            <p:cNvPr id="13" name="文本框 12"/>
            <p:cNvSpPr txBox="1"/>
            <p:nvPr/>
          </p:nvSpPr>
          <p:spPr>
            <a:xfrm>
              <a:off x="1601376" y="4316270"/>
              <a:ext cx="4825872" cy="646331"/>
            </a:xfrm>
            <a:prstGeom prst="rect">
              <a:avLst/>
            </a:prstGeom>
            <a:noFill/>
          </p:spPr>
          <p:txBody>
            <a:bodyPr wrap="square" rtlCol="0">
              <a:spAutoFit/>
            </a:bodyPr>
            <a:lstStyle/>
            <a:p>
              <a:pPr algn="dist"/>
              <a:r>
                <a:rPr lang="en-US" altLang="zh-CN" sz="3600" dirty="0">
                  <a:solidFill>
                    <a:schemeClr val="tx1">
                      <a:lumMod val="85000"/>
                      <a:lumOff val="15000"/>
                    </a:schemeClr>
                  </a:solidFill>
                  <a:cs typeface="+mn-ea"/>
                  <a:sym typeface="+mn-lt"/>
                </a:rPr>
                <a:t>——</a:t>
              </a:r>
              <a:r>
                <a:rPr lang="zh-CN" altLang="en-US" sz="3600" dirty="0">
                  <a:solidFill>
                    <a:schemeClr val="tx1">
                      <a:lumMod val="85000"/>
                      <a:lumOff val="15000"/>
                    </a:schemeClr>
                  </a:solidFill>
                  <a:cs typeface="+mn-ea"/>
                  <a:sym typeface="+mn-lt"/>
                </a:rPr>
                <a:t>说新闻</a:t>
              </a:r>
            </a:p>
          </p:txBody>
        </p:sp>
        <p:sp>
          <p:nvSpPr>
            <p:cNvPr id="14" name="矩形: 圆角 13"/>
            <p:cNvSpPr/>
            <p:nvPr/>
          </p:nvSpPr>
          <p:spPr>
            <a:xfrm flipH="1">
              <a:off x="1601376" y="5032283"/>
              <a:ext cx="4825872" cy="1940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lumMod val="85000"/>
                    <a:lumOff val="15000"/>
                  </a:schemeClr>
                </a:solidFill>
                <a:cs typeface="+mn-ea"/>
                <a:sym typeface="+mn-lt"/>
              </a:endParaRPr>
            </a:p>
          </p:txBody>
        </p:sp>
      </p:grpSp>
      <p:grpSp>
        <p:nvGrpSpPr>
          <p:cNvPr id="19" name="组合 18"/>
          <p:cNvGrpSpPr/>
          <p:nvPr/>
        </p:nvGrpSpPr>
        <p:grpSpPr>
          <a:xfrm>
            <a:off x="6981894" y="5413706"/>
            <a:ext cx="3547888" cy="276999"/>
            <a:chOff x="842479" y="5462070"/>
            <a:chExt cx="3547888" cy="276999"/>
          </a:xfrm>
        </p:grpSpPr>
        <p:sp>
          <p:nvSpPr>
            <p:cNvPr id="20" name="矩形 19"/>
            <p:cNvSpPr/>
            <p:nvPr/>
          </p:nvSpPr>
          <p:spPr>
            <a:xfrm>
              <a:off x="842479" y="5462070"/>
              <a:ext cx="1564092" cy="276999"/>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授课老师：某某</a:t>
              </a:r>
              <a:endParaRPr kumimoji="0" lang="zh-CN" altLang="en-US" sz="1200" i="0" u="none" strike="noStrike" kern="1200" cap="none" normalizeH="0" baseline="0" noProof="0" dirty="0">
                <a:ln>
                  <a:noFill/>
                </a:ln>
                <a:solidFill>
                  <a:schemeClr val="tx1">
                    <a:lumMod val="85000"/>
                    <a:lumOff val="15000"/>
                  </a:schemeClr>
                </a:solidFill>
                <a:effectLst/>
                <a:uLnTx/>
                <a:uFillTx/>
                <a:cs typeface="+mn-ea"/>
                <a:sym typeface="+mn-lt"/>
              </a:endParaRPr>
            </a:p>
          </p:txBody>
        </p:sp>
        <p:sp>
          <p:nvSpPr>
            <p:cNvPr id="21" name="文本框 20"/>
            <p:cNvSpPr txBox="1"/>
            <p:nvPr/>
          </p:nvSpPr>
          <p:spPr>
            <a:xfrm>
              <a:off x="2684120" y="5462070"/>
              <a:ext cx="1706247" cy="276999"/>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tx1">
                      <a:lumMod val="85000"/>
                      <a:lumOff val="15000"/>
                    </a:schemeClr>
                  </a:solidFill>
                  <a:effectLst/>
                  <a:uLnTx/>
                  <a:uFillTx/>
                  <a:cs typeface="+mn-ea"/>
                  <a:sym typeface="+mn-lt"/>
                </a:rPr>
                <a:t>授课时间：</a:t>
              </a:r>
              <a:r>
                <a:rPr kumimoji="0" lang="en-US" altLang="zh-CN" sz="1200" i="0" u="none" strike="noStrike" kern="1200" cap="none" normalizeH="0" baseline="0" noProof="0" dirty="0">
                  <a:ln>
                    <a:noFill/>
                  </a:ln>
                  <a:solidFill>
                    <a:schemeClr val="tx1">
                      <a:lumMod val="85000"/>
                      <a:lumOff val="15000"/>
                    </a:schemeClr>
                  </a:solidFill>
                  <a:effectLst/>
                  <a:uLnTx/>
                  <a:uFillTx/>
                  <a:cs typeface="+mn-ea"/>
                  <a:sym typeface="+mn-lt"/>
                </a:rPr>
                <a:t>20XX</a:t>
              </a:r>
              <a:endParaRPr kumimoji="0" lang="zh-CN" altLang="en-US" sz="1200" i="0" u="none" strike="noStrike" kern="1200" cap="none"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0475748" y="481326"/>
            <a:ext cx="1182852" cy="276999"/>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某某实验小学</a:t>
            </a:r>
            <a:endParaRPr kumimoji="0" lang="zh-CN" altLang="en-US" sz="1200" i="0" u="none" strike="noStrike" kern="1200" cap="none" normalizeH="0" baseline="0" noProof="0" dirty="0">
              <a:ln>
                <a:noFill/>
              </a:ln>
              <a:solidFill>
                <a:schemeClr val="tx1">
                  <a:lumMod val="85000"/>
                  <a:lumOff val="15000"/>
                </a:schemeClr>
              </a:solidFill>
              <a:effectLst/>
              <a:uLnTx/>
              <a:uFillTx/>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发布新闻</a:t>
            </a:r>
          </a:p>
        </p:txBody>
      </p:sp>
      <p:sp>
        <p:nvSpPr>
          <p:cNvPr id="2" name="矩形 14"/>
          <p:cNvSpPr>
            <a:spLocks noChangeArrowheads="1"/>
          </p:cNvSpPr>
          <p:nvPr/>
        </p:nvSpPr>
        <p:spPr bwMode="auto">
          <a:xfrm>
            <a:off x="3281362" y="1747838"/>
            <a:ext cx="5629275" cy="584775"/>
          </a:xfrm>
          <a:prstGeom prst="rect">
            <a:avLst/>
          </a:prstGeom>
          <a:noFill/>
          <a:ln w="9525">
            <a:solidFill>
              <a:srgbClr val="000000"/>
            </a:solidFill>
            <a:miter lim="800000"/>
          </a:ln>
        </p:spPr>
        <p:txBody>
          <a:bodyPr>
            <a:spAutoFit/>
          </a:bodyPr>
          <a:lstStyle/>
          <a:p>
            <a:pPr marL="0" marR="0" lvl="0" indent="0" algn="ctr" defTabSz="609600" rtl="0" eaLnBrk="1" fontAlgn="base" latinLnBrk="0" hangingPunct="1">
              <a:spcBef>
                <a:spcPct val="0"/>
              </a:spcBef>
              <a:spcAft>
                <a:spcPct val="0"/>
              </a:spcAft>
              <a:buClrTx/>
              <a:buSzTx/>
              <a:buFontTx/>
              <a:buNone/>
              <a:defRPr/>
            </a:pPr>
            <a:r>
              <a:rPr kumimoji="0" lang="zh-CN" altLang="en-US" sz="3200" b="1" i="0" u="none" strike="noStrike" kern="1200" cap="none" spc="0" normalizeH="0" baseline="0" noProof="1">
                <a:ln>
                  <a:noFill/>
                </a:ln>
                <a:effectLst/>
                <a:uLnTx/>
                <a:uFillTx/>
                <a:cs typeface="+mn-ea"/>
                <a:sym typeface="+mn-lt"/>
              </a:rPr>
              <a:t>长江综合科学考察启动</a:t>
            </a:r>
          </a:p>
        </p:txBody>
      </p:sp>
      <p:sp>
        <p:nvSpPr>
          <p:cNvPr id="7" name="矩形 1"/>
          <p:cNvSpPr>
            <a:spLocks noChangeArrowheads="1"/>
          </p:cNvSpPr>
          <p:nvPr/>
        </p:nvSpPr>
        <p:spPr bwMode="auto">
          <a:xfrm>
            <a:off x="1249363" y="2631209"/>
            <a:ext cx="9901237" cy="304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0850" defTabSz="609600">
              <a:defRPr>
                <a:solidFill>
                  <a:schemeClr val="tx1"/>
                </a:solidFill>
                <a:latin typeface="等线" panose="02010600030101010101" pitchFamily="2" charset="-122"/>
                <a:ea typeface="等线" panose="02010600030101010101" pitchFamily="2" charset="-122"/>
              </a:defRPr>
            </a:lvl1pPr>
            <a:lvl2pPr defTabSz="609600">
              <a:defRPr>
                <a:solidFill>
                  <a:schemeClr val="tx1"/>
                </a:solidFill>
                <a:latin typeface="等线" panose="02010600030101010101" pitchFamily="2" charset="-122"/>
                <a:ea typeface="等线" panose="02010600030101010101" pitchFamily="2" charset="-122"/>
              </a:defRPr>
            </a:lvl2pPr>
            <a:lvl3pPr defTabSz="609600">
              <a:defRPr>
                <a:solidFill>
                  <a:schemeClr val="tx1"/>
                </a:solidFill>
                <a:latin typeface="等线" panose="02010600030101010101" pitchFamily="2" charset="-122"/>
                <a:ea typeface="等线" panose="02010600030101010101" pitchFamily="2" charset="-122"/>
              </a:defRPr>
            </a:lvl3pPr>
            <a:lvl4pPr defTabSz="609600">
              <a:defRPr>
                <a:solidFill>
                  <a:schemeClr val="tx1"/>
                </a:solidFill>
                <a:latin typeface="等线" panose="02010600030101010101" pitchFamily="2" charset="-122"/>
                <a:ea typeface="等线" panose="02010600030101010101" pitchFamily="2" charset="-122"/>
              </a:defRPr>
            </a:lvl4pPr>
            <a:lvl5pPr defTabSz="609600">
              <a:defRPr>
                <a:solidFill>
                  <a:schemeClr val="tx1"/>
                </a:solidFill>
                <a:latin typeface="等线" panose="02010600030101010101" pitchFamily="2" charset="-122"/>
                <a:ea typeface="等线" panose="02010600030101010101" pitchFamily="2" charset="-122"/>
              </a:defRPr>
            </a:lvl5pPr>
            <a:lvl6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450850" algn="l" defTabSz="609600" rtl="0" eaLnBrk="1" fontAlgn="base" latinLnBrk="0" hangingPunct="1">
              <a:lnSpc>
                <a:spcPct val="250000"/>
              </a:lnSpc>
              <a:spcBef>
                <a:spcPct val="0"/>
              </a:spcBef>
              <a:spcAft>
                <a:spcPct val="0"/>
              </a:spcAft>
              <a:buClrTx/>
              <a:buSzTx/>
              <a:buFontTx/>
              <a:buNone/>
              <a:defRPr/>
            </a:pPr>
            <a:r>
              <a:rPr kumimoji="0" lang="en-US" altLang="zh-CN" sz="2000" i="0" u="none" strike="noStrike" kern="1200" cap="none" spc="0" normalizeH="0" baseline="0" noProof="0" dirty="0">
                <a:ln>
                  <a:noFill/>
                </a:ln>
                <a:solidFill>
                  <a:srgbClr val="000000"/>
                </a:solidFill>
                <a:effectLst/>
                <a:uLnTx/>
                <a:uFillTx/>
                <a:latin typeface="+mn-lt"/>
                <a:ea typeface="+mn-ea"/>
                <a:cs typeface="+mn-ea"/>
                <a:sym typeface="+mn-lt"/>
              </a:rPr>
              <a:t>  </a:t>
            </a:r>
            <a:r>
              <a:rPr kumimoji="0" lang="zh-CN" altLang="en-US" sz="2000" i="0" u="none" strike="noStrike" kern="1200" cap="none" spc="0" normalizeH="0" baseline="0" noProof="0" dirty="0">
                <a:ln>
                  <a:noFill/>
                </a:ln>
                <a:solidFill>
                  <a:srgbClr val="000000"/>
                </a:solidFill>
                <a:effectLst/>
                <a:uLnTx/>
                <a:uFillTx/>
                <a:latin typeface="+mn-lt"/>
                <a:ea typeface="+mn-ea"/>
                <a:cs typeface="+mn-ea"/>
                <a:sym typeface="+mn-lt"/>
              </a:rPr>
              <a:t>我从</a:t>
            </a:r>
            <a:r>
              <a:rPr kumimoji="0" lang="en-US" altLang="zh-CN" sz="2000" i="0" u="none" strike="noStrike" kern="1200" cap="none" spc="0" normalizeH="0" baseline="0" noProof="0" dirty="0" err="1">
                <a:ln>
                  <a:noFill/>
                </a:ln>
                <a:solidFill>
                  <a:srgbClr val="000000"/>
                </a:solidFill>
                <a:effectLst/>
                <a:uLnTx/>
                <a:uFillTx/>
                <a:latin typeface="+mn-lt"/>
                <a:ea typeface="+mn-ea"/>
                <a:cs typeface="+mn-ea"/>
                <a:sym typeface="+mn-lt"/>
              </a:rPr>
              <a:t>新华网</a:t>
            </a:r>
            <a:r>
              <a:rPr kumimoji="0" lang="zh-CN" altLang="en-US" sz="2000" i="0" u="none" strike="noStrike" kern="1200" cap="none" spc="0" normalizeH="0" baseline="0" noProof="0" dirty="0">
                <a:ln>
                  <a:noFill/>
                </a:ln>
                <a:solidFill>
                  <a:srgbClr val="000000"/>
                </a:solidFill>
                <a:effectLst/>
                <a:uLnTx/>
                <a:uFillTx/>
                <a:latin typeface="+mn-lt"/>
                <a:ea typeface="+mn-ea"/>
                <a:cs typeface="+mn-ea"/>
                <a:sym typeface="+mn-lt"/>
              </a:rPr>
              <a:t>看到：</a:t>
            </a:r>
            <a:r>
              <a:rPr kumimoji="0" lang="zh-CN" altLang="zh-CN" sz="2000" i="0" u="none" strike="noStrike" kern="1200" cap="none" spc="0" normalizeH="0" baseline="0" noProof="0" dirty="0">
                <a:ln>
                  <a:noFill/>
                </a:ln>
                <a:solidFill>
                  <a:prstClr val="black"/>
                </a:solidFill>
                <a:effectLst/>
                <a:uLnTx/>
                <a:uFillTx/>
                <a:latin typeface="+mn-lt"/>
                <a:ea typeface="+mn-ea"/>
                <a:cs typeface="+mn-ea"/>
                <a:sym typeface="+mn-lt"/>
              </a:rPr>
              <a:t>为进一步了解长江源区的生态环境现状，为三江源地区生态保护提供数据支撑，由三江源生态保护基金会、省部共建三江源生态和高原农牧业国家重点实验室、青海大学-清华大学三江源研究院和五矿国际信托有限公司共同组织多学科的科考队，8月30日正式启动2019长江源区综合科学考察。</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发布新闻</a:t>
            </a:r>
          </a:p>
        </p:txBody>
      </p:sp>
      <p:sp>
        <p:nvSpPr>
          <p:cNvPr id="2" name="矩形 1"/>
          <p:cNvSpPr>
            <a:spLocks noChangeArrowheads="1"/>
          </p:cNvSpPr>
          <p:nvPr/>
        </p:nvSpPr>
        <p:spPr bwMode="auto">
          <a:xfrm>
            <a:off x="1115218" y="1858963"/>
            <a:ext cx="9961563" cy="380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0850" defTabSz="609600">
              <a:defRPr>
                <a:solidFill>
                  <a:schemeClr val="tx1"/>
                </a:solidFill>
                <a:latin typeface="等线" panose="02010600030101010101" pitchFamily="2" charset="-122"/>
                <a:ea typeface="等线" panose="02010600030101010101" pitchFamily="2" charset="-122"/>
              </a:defRPr>
            </a:lvl1pPr>
            <a:lvl2pPr defTabSz="609600">
              <a:defRPr>
                <a:solidFill>
                  <a:schemeClr val="tx1"/>
                </a:solidFill>
                <a:latin typeface="等线" panose="02010600030101010101" pitchFamily="2" charset="-122"/>
                <a:ea typeface="等线" panose="02010600030101010101" pitchFamily="2" charset="-122"/>
              </a:defRPr>
            </a:lvl2pPr>
            <a:lvl3pPr defTabSz="609600">
              <a:defRPr>
                <a:solidFill>
                  <a:schemeClr val="tx1"/>
                </a:solidFill>
                <a:latin typeface="等线" panose="02010600030101010101" pitchFamily="2" charset="-122"/>
                <a:ea typeface="等线" panose="02010600030101010101" pitchFamily="2" charset="-122"/>
              </a:defRPr>
            </a:lvl3pPr>
            <a:lvl4pPr defTabSz="609600">
              <a:defRPr>
                <a:solidFill>
                  <a:schemeClr val="tx1"/>
                </a:solidFill>
                <a:latin typeface="等线" panose="02010600030101010101" pitchFamily="2" charset="-122"/>
                <a:ea typeface="等线" panose="02010600030101010101" pitchFamily="2" charset="-122"/>
              </a:defRPr>
            </a:lvl4pPr>
            <a:lvl5pPr defTabSz="609600">
              <a:defRPr>
                <a:solidFill>
                  <a:schemeClr val="tx1"/>
                </a:solidFill>
                <a:latin typeface="等线" panose="02010600030101010101" pitchFamily="2" charset="-122"/>
                <a:ea typeface="等线" panose="02010600030101010101" pitchFamily="2" charset="-122"/>
              </a:defRPr>
            </a:lvl5pPr>
            <a:lvl6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450850" algn="l" defTabSz="609600" rtl="0" eaLnBrk="1" fontAlgn="base" latinLnBrk="0" hangingPunct="1">
              <a:lnSpc>
                <a:spcPct val="200000"/>
              </a:lnSpc>
              <a:spcBef>
                <a:spcPct val="0"/>
              </a:spcBef>
              <a:spcAft>
                <a:spcPct val="0"/>
              </a:spcAft>
              <a:buClrTx/>
              <a:buSzTx/>
              <a:buFontTx/>
              <a:buNone/>
              <a:defRPr/>
            </a:pPr>
            <a:r>
              <a:rPr kumimoji="0" lang="zh-CN" altLang="en-US" sz="2800" i="0" u="none" strike="noStrike" kern="1200" cap="none" spc="0" normalizeH="0" baseline="0" noProof="0" dirty="0">
                <a:ln>
                  <a:noFill/>
                </a:ln>
                <a:solidFill>
                  <a:srgbClr val="000000"/>
                </a:solidFill>
                <a:effectLst/>
                <a:uLnTx/>
                <a:uFillTx/>
                <a:latin typeface="+mn-lt"/>
                <a:ea typeface="+mn-ea"/>
                <a:cs typeface="+mn-ea"/>
                <a:sym typeface="+mn-lt"/>
              </a:rPr>
              <a:t> </a:t>
            </a:r>
            <a:r>
              <a:rPr kumimoji="0" lang="zh-CN" altLang="en-US" sz="2400" i="0" u="none" strike="noStrike" kern="1200" cap="none" spc="0" normalizeH="0" baseline="0" noProof="0" dirty="0">
                <a:ln>
                  <a:noFill/>
                </a:ln>
                <a:solidFill>
                  <a:srgbClr val="000000"/>
                </a:solidFill>
                <a:effectLst/>
                <a:uLnTx/>
                <a:uFillTx/>
                <a:latin typeface="+mn-lt"/>
                <a:ea typeface="+mn-ea"/>
                <a:cs typeface="+mn-ea"/>
                <a:sym typeface="+mn-lt"/>
              </a:rPr>
              <a:t>为期6天的科考将对长江三源，北源楚玛尔河、正源沱沱河、南源当曲进行实地调查，对该区域内的地质、动植物、土壤、水文水资源、社会人文开展现场调研及样本采集工作。内容涵括地质演变、裂腹鱼研究、植物种类结构变化、水情现状及演变趋势研究、三源区居民幸福指数与生态保护相关性研究等。</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发布新闻</a:t>
            </a:r>
          </a:p>
        </p:txBody>
      </p:sp>
      <p:sp>
        <p:nvSpPr>
          <p:cNvPr id="3" name="矩形 2"/>
          <p:cNvSpPr>
            <a:spLocks noChangeArrowheads="1"/>
          </p:cNvSpPr>
          <p:nvPr/>
        </p:nvSpPr>
        <p:spPr bwMode="auto">
          <a:xfrm>
            <a:off x="5229225" y="2967038"/>
            <a:ext cx="5938838" cy="178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096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1">
                <a:ln>
                  <a:noFill/>
                </a:ln>
                <a:effectLst/>
                <a:uLnTx/>
                <a:uFillTx/>
                <a:cs typeface="+mn-ea"/>
                <a:sym typeface="+mn-lt"/>
              </a:rPr>
              <a:t>评析： </a:t>
            </a:r>
            <a:endParaRPr kumimoji="0" lang="en-US" altLang="zh-CN" sz="2800" b="1" i="0" u="none" strike="noStrike" kern="1200" cap="none" spc="0" normalizeH="0" baseline="0" noProof="1">
              <a:ln>
                <a:noFill/>
              </a:ln>
              <a:effectLst/>
              <a:uLnTx/>
              <a:uFillTx/>
              <a:cs typeface="+mn-ea"/>
              <a:sym typeface="+mn-lt"/>
            </a:endParaRPr>
          </a:p>
          <a:p>
            <a:pPr marL="0" marR="0" lvl="0" indent="0" algn="l" defTabSz="6096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1">
                <a:ln>
                  <a:noFill/>
                </a:ln>
                <a:effectLst/>
                <a:uLnTx/>
                <a:uFillTx/>
                <a:cs typeface="+mn-ea"/>
                <a:sym typeface="+mn-lt"/>
              </a:rPr>
              <a:t>    小作者写清了新闻的来源和内容。这则新闻真实，内容完整。</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77" y="2057400"/>
            <a:ext cx="4295229" cy="413951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课堂小结</a:t>
            </a:r>
          </a:p>
        </p:txBody>
      </p:sp>
      <p:sp>
        <p:nvSpPr>
          <p:cNvPr id="10" name="文本框 9"/>
          <p:cNvSpPr txBox="1"/>
          <p:nvPr/>
        </p:nvSpPr>
        <p:spPr>
          <a:xfrm>
            <a:off x="2400300" y="3244334"/>
            <a:ext cx="7391400" cy="646331"/>
          </a:xfrm>
          <a:prstGeom prst="rect">
            <a:avLst/>
          </a:prstGeom>
          <a:noFill/>
        </p:spPr>
        <p:txBody>
          <a:bodyPr wrap="square">
            <a:spAutoFit/>
          </a:bodyPr>
          <a:lstStyle/>
          <a:p>
            <a:pPr algn="ctr"/>
            <a:r>
              <a:rPr lang="zh-CN" altLang="en-US" sz="3600" dirty="0"/>
              <a:t>同学们，这节课你有什么收获？</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课堂小结</a:t>
            </a:r>
          </a:p>
        </p:txBody>
      </p:sp>
      <p:sp>
        <p:nvSpPr>
          <p:cNvPr id="4" name="矩形 3"/>
          <p:cNvSpPr>
            <a:spLocks noChangeArrowheads="1"/>
          </p:cNvSpPr>
          <p:nvPr/>
        </p:nvSpPr>
        <p:spPr bwMode="auto">
          <a:xfrm>
            <a:off x="1262067" y="2049818"/>
            <a:ext cx="4702173" cy="668901"/>
          </a:xfrm>
          <a:prstGeom prst="rect">
            <a:avLst/>
          </a:prstGeom>
          <a:solidFill>
            <a:schemeClr val="bg1">
              <a:lumMod val="95000"/>
            </a:schemeClr>
          </a:solidFill>
          <a:ln>
            <a:noFill/>
          </a:ln>
        </p:spPr>
        <p:txBody>
          <a:bodyPr wrap="square">
            <a:spAutoFit/>
          </a:bodyPr>
          <a:lstStyle/>
          <a:p>
            <a:pPr marL="0" marR="0" lvl="0" indent="0" algn="l" defTabSz="609600" rtl="0" eaLnBrk="1" fontAlgn="base" latinLnBrk="0" hangingPunct="1">
              <a:lnSpc>
                <a:spcPct val="150000"/>
              </a:lnSpc>
              <a:spcBef>
                <a:spcPct val="0"/>
              </a:spcBef>
              <a:spcAft>
                <a:spcPct val="0"/>
              </a:spcAft>
              <a:buClrTx/>
              <a:buSzTx/>
              <a:buFontTx/>
              <a:buNone/>
              <a:defRPr/>
            </a:pPr>
            <a:r>
              <a:rPr kumimoji="0" lang="en-US" altLang="zh-CN" sz="2800" b="1" i="0" u="none" strike="noStrike" kern="1200" cap="none" spc="0" normalizeH="0" baseline="0" noProof="1">
                <a:ln>
                  <a:noFill/>
                </a:ln>
                <a:effectLst/>
                <a:uLnTx/>
                <a:uFillTx/>
                <a:cs typeface="+mn-ea"/>
                <a:sym typeface="+mn-lt"/>
              </a:rPr>
              <a:t> </a:t>
            </a:r>
            <a:r>
              <a:rPr kumimoji="0" lang="zh-CN" altLang="en-US" sz="2800" b="1" i="0" u="none" strike="noStrike" kern="1200" cap="none" spc="0" normalizeH="0" baseline="0" noProof="1">
                <a:ln>
                  <a:noFill/>
                </a:ln>
                <a:effectLst/>
                <a:uLnTx/>
                <a:uFillTx/>
                <a:cs typeface="+mn-ea"/>
                <a:sym typeface="+mn-lt"/>
              </a:rPr>
              <a:t>说说自己的收获是什么？ </a:t>
            </a:r>
          </a:p>
        </p:txBody>
      </p:sp>
      <p:sp>
        <p:nvSpPr>
          <p:cNvPr id="5" name="椭圆 4"/>
          <p:cNvSpPr/>
          <p:nvPr/>
        </p:nvSpPr>
        <p:spPr>
          <a:xfrm>
            <a:off x="6346827" y="1957261"/>
            <a:ext cx="4500561" cy="156552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cs typeface="+mn-ea"/>
              <a:sym typeface="+mn-lt"/>
            </a:endParaRPr>
          </a:p>
        </p:txBody>
      </p:sp>
      <p:sp>
        <p:nvSpPr>
          <p:cNvPr id="6" name="椭圆 5"/>
          <p:cNvSpPr/>
          <p:nvPr/>
        </p:nvSpPr>
        <p:spPr>
          <a:xfrm>
            <a:off x="6188075" y="4084404"/>
            <a:ext cx="4702173" cy="137216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cs typeface="+mn-ea"/>
              <a:sym typeface="+mn-lt"/>
            </a:endParaRPr>
          </a:p>
        </p:txBody>
      </p:sp>
      <p:sp>
        <p:nvSpPr>
          <p:cNvPr id="7" name="文本框 6"/>
          <p:cNvSpPr txBox="1">
            <a:spLocks noChangeArrowheads="1"/>
          </p:cNvSpPr>
          <p:nvPr/>
        </p:nvSpPr>
        <p:spPr bwMode="auto">
          <a:xfrm>
            <a:off x="6188075" y="2374666"/>
            <a:ext cx="5029200"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09600">
              <a:defRPr>
                <a:solidFill>
                  <a:schemeClr val="tx1"/>
                </a:solidFill>
                <a:latin typeface="等线" panose="02010600030101010101" pitchFamily="2" charset="-122"/>
                <a:ea typeface="等线" panose="02010600030101010101" pitchFamily="2" charset="-122"/>
              </a:defRPr>
            </a:lvl1pPr>
            <a:lvl2pPr defTabSz="609600">
              <a:defRPr>
                <a:solidFill>
                  <a:schemeClr val="tx1"/>
                </a:solidFill>
                <a:latin typeface="等线" panose="02010600030101010101" pitchFamily="2" charset="-122"/>
                <a:ea typeface="等线" panose="02010600030101010101" pitchFamily="2" charset="-122"/>
              </a:defRPr>
            </a:lvl2pPr>
            <a:lvl3pPr defTabSz="609600">
              <a:defRPr>
                <a:solidFill>
                  <a:schemeClr val="tx1"/>
                </a:solidFill>
                <a:latin typeface="等线" panose="02010600030101010101" pitchFamily="2" charset="-122"/>
                <a:ea typeface="等线" panose="02010600030101010101" pitchFamily="2" charset="-122"/>
              </a:defRPr>
            </a:lvl3pPr>
            <a:lvl4pPr defTabSz="609600">
              <a:defRPr>
                <a:solidFill>
                  <a:schemeClr val="tx1"/>
                </a:solidFill>
                <a:latin typeface="等线" panose="02010600030101010101" pitchFamily="2" charset="-122"/>
                <a:ea typeface="等线" panose="02010600030101010101" pitchFamily="2" charset="-122"/>
              </a:defRPr>
            </a:lvl4pPr>
            <a:lvl5pPr defTabSz="609600">
              <a:defRPr>
                <a:solidFill>
                  <a:schemeClr val="tx1"/>
                </a:solidFill>
                <a:latin typeface="等线" panose="02010600030101010101" pitchFamily="2" charset="-122"/>
                <a:ea typeface="等线" panose="02010600030101010101" pitchFamily="2" charset="-122"/>
              </a:defRPr>
            </a:lvl5pPr>
            <a:lvl6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96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effectLst/>
                <a:uLnTx/>
                <a:uFillTx/>
                <a:latin typeface="+mn-lt"/>
                <a:ea typeface="+mn-ea"/>
                <a:cs typeface="+mn-ea"/>
                <a:sym typeface="+mn-lt"/>
              </a:rPr>
              <a:t>学会和别人交流新闻信息。</a:t>
            </a:r>
          </a:p>
        </p:txBody>
      </p:sp>
      <p:sp>
        <p:nvSpPr>
          <p:cNvPr id="8" name="文本框 7"/>
          <p:cNvSpPr txBox="1">
            <a:spLocks noChangeArrowheads="1"/>
          </p:cNvSpPr>
          <p:nvPr/>
        </p:nvSpPr>
        <p:spPr bwMode="auto">
          <a:xfrm>
            <a:off x="6096000" y="4632091"/>
            <a:ext cx="5284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effectLst/>
                <a:uLnTx/>
                <a:uFillTx/>
                <a:cs typeface="+mn-ea"/>
                <a:sym typeface="+mn-lt"/>
              </a:rPr>
              <a:t>能够准确地交流自己的看法。</a:t>
            </a:r>
            <a:endParaRPr kumimoji="0" lang="zh-CN" altLang="en-US" sz="1400" b="0" i="0" u="none" strike="noStrike" kern="1200" cap="none" spc="0" normalizeH="0" baseline="0" noProof="0" dirty="0">
              <a:ln>
                <a:noFill/>
              </a:ln>
              <a:effectLst/>
              <a:uLnTx/>
              <a:uFillTx/>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9" y="2257074"/>
            <a:ext cx="4296513" cy="475003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80">
                                          <p:stCondLst>
                                            <p:cond delay="0"/>
                                          </p:stCondLst>
                                        </p:cTn>
                                        <p:tgtEl>
                                          <p:spTgt spid="6"/>
                                        </p:tgtEl>
                                      </p:cBhvr>
                                    </p:animEffect>
                                    <p:anim calcmode="lin" valueType="num">
                                      <p:cBhvr>
                                        <p:cTn id="2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gtEl>
                                      </p:cBhvr>
                                      <p:to x="100000" y="60000"/>
                                    </p:animScale>
                                    <p:animScale>
                                      <p:cBhvr>
                                        <p:cTn id="33" dur="166" decel="50000">
                                          <p:stCondLst>
                                            <p:cond delay="676"/>
                                          </p:stCondLst>
                                        </p:cTn>
                                        <p:tgtEl>
                                          <p:spTgt spid="6"/>
                                        </p:tgtEl>
                                      </p:cBhvr>
                                      <p:to x="100000" y="100000"/>
                                    </p:animScale>
                                    <p:animScale>
                                      <p:cBhvr>
                                        <p:cTn id="34" dur="26">
                                          <p:stCondLst>
                                            <p:cond delay="1312"/>
                                          </p:stCondLst>
                                        </p:cTn>
                                        <p:tgtEl>
                                          <p:spTgt spid="6"/>
                                        </p:tgtEl>
                                      </p:cBhvr>
                                      <p:to x="100000" y="80000"/>
                                    </p:animScale>
                                    <p:animScale>
                                      <p:cBhvr>
                                        <p:cTn id="35" dur="166" decel="50000">
                                          <p:stCondLst>
                                            <p:cond delay="1338"/>
                                          </p:stCondLst>
                                        </p:cTn>
                                        <p:tgtEl>
                                          <p:spTgt spid="6"/>
                                        </p:tgtEl>
                                      </p:cBhvr>
                                      <p:to x="100000" y="100000"/>
                                    </p:animScale>
                                    <p:animScale>
                                      <p:cBhvr>
                                        <p:cTn id="36" dur="26">
                                          <p:stCondLst>
                                            <p:cond delay="1642"/>
                                          </p:stCondLst>
                                        </p:cTn>
                                        <p:tgtEl>
                                          <p:spTgt spid="6"/>
                                        </p:tgtEl>
                                      </p:cBhvr>
                                      <p:to x="100000" y="90000"/>
                                    </p:animScale>
                                    <p:animScale>
                                      <p:cBhvr>
                                        <p:cTn id="37" dur="166" decel="50000">
                                          <p:stCondLst>
                                            <p:cond delay="1668"/>
                                          </p:stCondLst>
                                        </p:cTn>
                                        <p:tgtEl>
                                          <p:spTgt spid="6"/>
                                        </p:tgtEl>
                                      </p:cBhvr>
                                      <p:to x="100000" y="100000"/>
                                    </p:animScale>
                                    <p:animScale>
                                      <p:cBhvr>
                                        <p:cTn id="38" dur="26">
                                          <p:stCondLst>
                                            <p:cond delay="1808"/>
                                          </p:stCondLst>
                                        </p:cTn>
                                        <p:tgtEl>
                                          <p:spTgt spid="6"/>
                                        </p:tgtEl>
                                      </p:cBhvr>
                                      <p:to x="100000" y="95000"/>
                                    </p:animScale>
                                    <p:animScale>
                                      <p:cBhvr>
                                        <p:cTn id="39" dur="166" decel="50000">
                                          <p:stCondLst>
                                            <p:cond delay="1834"/>
                                          </p:stCondLst>
                                        </p:cTn>
                                        <p:tgtEl>
                                          <p:spTgt spid="6"/>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课后作业</a:t>
            </a:r>
          </a:p>
        </p:txBody>
      </p:sp>
      <p:sp>
        <p:nvSpPr>
          <p:cNvPr id="3" name="矩形 2"/>
          <p:cNvSpPr>
            <a:spLocks noChangeArrowheads="1"/>
          </p:cNvSpPr>
          <p:nvPr/>
        </p:nvSpPr>
        <p:spPr bwMode="auto">
          <a:xfrm>
            <a:off x="1654175" y="2971022"/>
            <a:ext cx="8883650" cy="91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000000"/>
                </a:solidFill>
                <a:effectLst/>
                <a:uLnTx/>
                <a:uFillTx/>
                <a:cs typeface="+mn-ea"/>
                <a:sym typeface="+mn-lt"/>
              </a:rPr>
              <a:t>把你知道的新闻讲给家里人听一听。</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cs typeface="+mn-ea"/>
                <a:sym typeface="+mn-lt"/>
              </a:rPr>
              <a:t>感谢您下载</a:t>
            </a:r>
            <a:r>
              <a:rPr kumimoji="0" lang="en-US" altLang="zh-CN" sz="1800" b="0" i="0" u="none" strike="noStrike" kern="1200" cap="none" spc="0" normalizeH="0" baseline="0" noProof="0">
                <a:ln>
                  <a:noFill/>
                </a:ln>
                <a:solidFill>
                  <a:srgbClr val="000000"/>
                </a:solidFill>
                <a:effectLst/>
                <a:uLnTx/>
                <a:uFillTx/>
                <a:cs typeface="+mn-ea"/>
                <a:sym typeface="+mn-lt"/>
              </a:rPr>
              <a:t>xippt</a:t>
            </a:r>
            <a:r>
              <a:rPr kumimoji="0" lang="zh-CN" altLang="en-US" sz="1800" b="0" i="0" u="none" strike="noStrike" kern="1200" cap="none" spc="0" normalizeH="0" baseline="0" noProof="0">
                <a:ln>
                  <a:noFill/>
                </a:ln>
                <a:solidFill>
                  <a:srgbClr val="000000"/>
                </a:solidFill>
                <a:effectLst/>
                <a:uLnTx/>
                <a:uFillTx/>
                <a:cs typeface="+mn-ea"/>
                <a:sym typeface="+mn-lt"/>
              </a:rPr>
              <a:t>平台上提供的</a:t>
            </a:r>
            <a:r>
              <a:rPr kumimoji="0" lang="en-US" altLang="zh-CN" sz="1800" b="0" i="0" u="none" strike="noStrike" kern="1200" cap="none" spc="0" normalizeH="0" baseline="0" noProof="0">
                <a:ln>
                  <a:noFill/>
                </a:ln>
                <a:solidFill>
                  <a:srgbClr val="000000"/>
                </a:solidFill>
                <a:effectLst/>
                <a:uLnTx/>
                <a:uFillTx/>
                <a:cs typeface="+mn-ea"/>
                <a:sym typeface="+mn-lt"/>
              </a:rPr>
              <a:t>PPT</a:t>
            </a:r>
            <a:r>
              <a:rPr kumimoji="0" lang="zh-CN" altLang="en-US" sz="1800" b="0" i="0" u="none" strike="noStrike" kern="1200" cap="none" spc="0" normalizeH="0" baseline="0" noProof="0">
                <a:ln>
                  <a:noFill/>
                </a:ln>
                <a:solidFill>
                  <a:srgbClr val="000000"/>
                </a:solidFill>
                <a:effectLst/>
                <a:uLnTx/>
                <a:uFillTx/>
                <a:cs typeface="+mn-ea"/>
                <a:sym typeface="+mn-lt"/>
              </a:rPr>
              <a:t>作品，为了您和</a:t>
            </a:r>
            <a:r>
              <a:rPr kumimoji="0" lang="en-US" altLang="zh-CN" sz="1800" b="0" i="0" u="none" strike="noStrike" kern="1200" cap="none" spc="0" normalizeH="0" baseline="0" noProof="0">
                <a:ln>
                  <a:noFill/>
                </a:ln>
                <a:solidFill>
                  <a:srgbClr val="000000"/>
                </a:solidFill>
                <a:effectLst/>
                <a:uLnTx/>
                <a:uFillTx/>
                <a:cs typeface="+mn-ea"/>
                <a:sym typeface="+mn-lt"/>
              </a:rPr>
              <a:t>xippt</a:t>
            </a:r>
            <a:r>
              <a:rPr kumimoji="0" lang="zh-CN" altLang="en-US" sz="1800" b="0" i="0" u="none" strike="noStrike" kern="1200" cap="none" spc="0" normalizeH="0" baseline="0" noProof="0">
                <a:ln>
                  <a:noFill/>
                </a:ln>
                <a:solidFill>
                  <a:srgbClr val="000000"/>
                </a:solidFill>
                <a:effectLst/>
                <a:uLnTx/>
                <a:uFillTx/>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cs typeface="+mn-ea"/>
                <a:sym typeface="+mn-lt"/>
              </a:rPr>
              <a:t>xippt</a:t>
            </a:r>
            <a:r>
              <a:rPr kumimoji="0" lang="zh-CN" altLang="en-US" sz="1800" b="0" i="0" u="none" strike="noStrike" kern="1200" cap="none" spc="0" normalizeH="0" baseline="0" noProof="0">
                <a:ln>
                  <a:noFill/>
                </a:ln>
                <a:solidFill>
                  <a:srgbClr val="000000"/>
                </a:solidFill>
                <a:effectLst/>
                <a:uLnTx/>
                <a:uFillTx/>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cs typeface="+mn-ea"/>
                <a:sym typeface="+mn-lt"/>
              </a:rPr>
              <a:t>  </a:t>
            </a:r>
            <a:r>
              <a:rPr kumimoji="0" lang="en-US" altLang="zh-CN" sz="1800" b="0" i="0" u="none" strike="noStrike" kern="1200" cap="none" spc="0" normalizeH="0" baseline="0" noProof="0">
                <a:ln>
                  <a:noFill/>
                </a:ln>
                <a:solidFill>
                  <a:srgbClr val="000000"/>
                </a:solidFill>
                <a:effectLst/>
                <a:uLnTx/>
                <a:uFillTx/>
                <a:cs typeface="+mn-ea"/>
                <a:sym typeface="+mn-lt"/>
              </a:rPr>
              <a:t>1. </a:t>
            </a:r>
            <a:r>
              <a:rPr kumimoji="0" lang="zh-CN" altLang="en-US" sz="1800" b="0" i="0" u="none" strike="noStrike" kern="1200" cap="none" spc="0" normalizeH="0" baseline="0" noProof="0">
                <a:ln>
                  <a:noFill/>
                </a:ln>
                <a:solidFill>
                  <a:srgbClr val="000000"/>
                </a:solidFill>
                <a:effectLst/>
                <a:uLnTx/>
                <a:uFillTx/>
                <a:cs typeface="+mn-ea"/>
                <a:sym typeface="+mn-lt"/>
              </a:rPr>
              <a:t>在</a:t>
            </a:r>
            <a:r>
              <a:rPr kumimoji="0" lang="en-US" altLang="zh-CN" sz="1800" b="0" i="0" u="none" strike="noStrike" kern="1200" cap="none" spc="0" normalizeH="0" baseline="0" noProof="0">
                <a:ln>
                  <a:noFill/>
                </a:ln>
                <a:solidFill>
                  <a:srgbClr val="000000"/>
                </a:solidFill>
                <a:effectLst/>
                <a:uLnTx/>
                <a:uFillTx/>
                <a:cs typeface="+mn-ea"/>
                <a:sym typeface="+mn-lt"/>
              </a:rPr>
              <a:t>xippt</a:t>
            </a:r>
            <a:r>
              <a:rPr kumimoji="0" lang="zh-CN" altLang="en-US" sz="1800" b="0" i="0" u="none" strike="noStrike" kern="1200" cap="none" spc="0" normalizeH="0" baseline="0" noProof="0">
                <a:ln>
                  <a:noFill/>
                </a:ln>
                <a:solidFill>
                  <a:srgbClr val="000000"/>
                </a:solidFill>
                <a:effectLst/>
                <a:uLnTx/>
                <a:uFillTx/>
                <a:cs typeface="+mn-ea"/>
                <a:sym typeface="+mn-lt"/>
              </a:rPr>
              <a:t>出售的</a:t>
            </a:r>
            <a:r>
              <a:rPr kumimoji="0" lang="en-US" altLang="zh-CN" sz="1800" b="0" i="0" u="none" strike="noStrike" kern="1200" cap="none" spc="0" normalizeH="0" baseline="0" noProof="0">
                <a:ln>
                  <a:noFill/>
                </a:ln>
                <a:solidFill>
                  <a:srgbClr val="000000"/>
                </a:solidFill>
                <a:effectLst/>
                <a:uLnTx/>
                <a:uFillTx/>
                <a:cs typeface="+mn-ea"/>
                <a:sym typeface="+mn-lt"/>
              </a:rPr>
              <a:t>PPT</a:t>
            </a:r>
            <a:r>
              <a:rPr kumimoji="0" lang="zh-CN" altLang="en-US" sz="1800" b="0" i="0" u="none" strike="noStrike" kern="1200" cap="none" spc="0" normalizeH="0" baseline="0" noProof="0">
                <a:ln>
                  <a:noFill/>
                </a:ln>
                <a:solidFill>
                  <a:srgbClr val="000000"/>
                </a:solidFill>
                <a:effectLst/>
                <a:uLnTx/>
                <a:uFillTx/>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cs typeface="+mn-ea"/>
                <a:sym typeface="+mn-lt"/>
              </a:rPr>
              <a:t>Royalty-Free)</a:t>
            </a:r>
            <a:r>
              <a:rPr kumimoji="0" lang="zh-CN" altLang="en-US" sz="1800" b="0" i="0" u="none" strike="noStrike" kern="1200" cap="none" spc="0" normalizeH="0" baseline="0" noProof="0">
                <a:ln>
                  <a:noFill/>
                </a:ln>
                <a:solidFill>
                  <a:srgbClr val="000000"/>
                </a:solidFill>
                <a:effectLst/>
                <a:uLnTx/>
                <a:uFillTx/>
                <a:cs typeface="+mn-ea"/>
                <a:sym typeface="+mn-lt"/>
              </a:rPr>
              <a:t>正版受</a:t>
            </a:r>
            <a:r>
              <a:rPr kumimoji="0" lang="en-US" altLang="zh-CN" sz="1800" b="0" i="0" u="none" strike="noStrike" kern="1200" cap="none" spc="0" normalizeH="0" baseline="0" noProof="0">
                <a:ln>
                  <a:noFill/>
                </a:ln>
                <a:solidFill>
                  <a:srgbClr val="000000"/>
                </a:solidFill>
                <a:effectLst/>
                <a:uLnTx/>
                <a:uFillTx/>
                <a:cs typeface="+mn-ea"/>
                <a:sym typeface="+mn-lt"/>
              </a:rPr>
              <a:t>《</a:t>
            </a:r>
            <a:r>
              <a:rPr kumimoji="0" lang="zh-CN" altLang="en-US" sz="1800" b="0" i="0" u="none" strike="noStrike" kern="1200" cap="none" spc="0" normalizeH="0" baseline="0" noProof="0">
                <a:ln>
                  <a:noFill/>
                </a:ln>
                <a:solidFill>
                  <a:srgbClr val="000000"/>
                </a:solidFill>
                <a:effectLst/>
                <a:uLnTx/>
                <a:uFillTx/>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cs typeface="+mn-ea"/>
                <a:sym typeface="+mn-lt"/>
              </a:rPr>
              <a:t>》</a:t>
            </a:r>
            <a:r>
              <a:rPr kumimoji="0" lang="zh-CN" altLang="en-US" sz="1800" b="0" i="0" u="none" strike="noStrike" kern="1200" cap="none" spc="0" normalizeH="0" baseline="0" noProof="0">
                <a:ln>
                  <a:noFill/>
                </a:ln>
                <a:solidFill>
                  <a:srgbClr val="000000"/>
                </a:solidFill>
                <a:effectLst/>
                <a:uLnTx/>
                <a:uFillTx/>
                <a:cs typeface="+mn-ea"/>
                <a:sym typeface="+mn-lt"/>
              </a:rPr>
              <a:t>和</a:t>
            </a:r>
            <a:r>
              <a:rPr kumimoji="0" lang="en-US" altLang="zh-CN" sz="1800" b="0" i="0" u="none" strike="noStrike" kern="1200" cap="none" spc="0" normalizeH="0" baseline="0" noProof="0">
                <a:ln>
                  <a:noFill/>
                </a:ln>
                <a:solidFill>
                  <a:srgbClr val="000000"/>
                </a:solidFill>
                <a:effectLst/>
                <a:uLnTx/>
                <a:uFillTx/>
                <a:cs typeface="+mn-ea"/>
                <a:sym typeface="+mn-lt"/>
              </a:rPr>
              <a:t>《</a:t>
            </a:r>
            <a:r>
              <a:rPr kumimoji="0" lang="zh-CN" altLang="en-US" sz="1800" b="0" i="0" u="none" strike="noStrike" kern="1200" cap="none" spc="0" normalizeH="0" baseline="0" noProof="0">
                <a:ln>
                  <a:noFill/>
                </a:ln>
                <a:solidFill>
                  <a:srgbClr val="000000"/>
                </a:solidFill>
                <a:effectLst/>
                <a:uLnTx/>
                <a:uFillTx/>
                <a:cs typeface="+mn-ea"/>
                <a:sym typeface="+mn-lt"/>
              </a:rPr>
              <a:t>世界版权公约</a:t>
            </a:r>
            <a:r>
              <a:rPr kumimoji="0" lang="en-US" altLang="zh-CN" sz="1800" b="0" i="0" u="none" strike="noStrike" kern="1200" cap="none" spc="0" normalizeH="0" baseline="0" noProof="0">
                <a:ln>
                  <a:noFill/>
                </a:ln>
                <a:solidFill>
                  <a:srgbClr val="000000"/>
                </a:solidFill>
                <a:effectLst/>
                <a:uLnTx/>
                <a:uFillTx/>
                <a:cs typeface="+mn-ea"/>
                <a:sym typeface="+mn-lt"/>
              </a:rPr>
              <a:t>》</a:t>
            </a:r>
            <a:r>
              <a:rPr kumimoji="0" lang="zh-CN" altLang="en-US" sz="1800" b="0" i="0" u="none" strike="noStrike" kern="1200" cap="none" spc="0" normalizeH="0" baseline="0" noProof="0">
                <a:ln>
                  <a:noFill/>
                </a:ln>
                <a:solidFill>
                  <a:srgbClr val="000000"/>
                </a:solidFill>
                <a:effectLst/>
                <a:uLnTx/>
                <a:uFillTx/>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cs typeface="+mn-ea"/>
                <a:sym typeface="+mn-lt"/>
              </a:rPr>
              <a:t>xippt</a:t>
            </a:r>
            <a:r>
              <a:rPr kumimoji="0" lang="zh-CN" altLang="en-US" sz="1800" b="0" i="0" u="none" strike="noStrike" kern="1200" cap="none" spc="0" normalizeH="0" baseline="0" noProof="0">
                <a:ln>
                  <a:noFill/>
                </a:ln>
                <a:solidFill>
                  <a:srgbClr val="000000"/>
                </a:solidFill>
                <a:effectLst/>
                <a:uLnTx/>
                <a:uFillTx/>
                <a:cs typeface="+mn-ea"/>
                <a:sym typeface="+mn-lt"/>
              </a:rPr>
              <a:t>所有</a:t>
            </a:r>
            <a:r>
              <a:rPr kumimoji="0" lang="en-US" altLang="zh-CN" sz="1800" b="0" i="0" u="none" strike="noStrike" kern="1200" cap="none" spc="0" normalizeH="0" baseline="0" noProof="0">
                <a:ln>
                  <a:noFill/>
                </a:ln>
                <a:solidFill>
                  <a:srgbClr val="000000"/>
                </a:solidFill>
                <a:effectLst/>
                <a:uLnTx/>
                <a:uFillTx/>
                <a:cs typeface="+mn-ea"/>
                <a:sym typeface="+mn-lt"/>
              </a:rPr>
              <a:t>,</a:t>
            </a:r>
            <a:r>
              <a:rPr kumimoji="0" lang="zh-CN" altLang="en-US" sz="1800" b="0" i="0" u="none" strike="noStrike" kern="1200" cap="none" spc="0" normalizeH="0" baseline="0" noProof="0">
                <a:ln>
                  <a:noFill/>
                </a:ln>
                <a:solidFill>
                  <a:srgbClr val="000000"/>
                </a:solidFill>
                <a:effectLst/>
                <a:uLnTx/>
                <a:uFillTx/>
                <a:cs typeface="+mn-ea"/>
                <a:sym typeface="+mn-lt"/>
              </a:rPr>
              <a:t>您下载的是</a:t>
            </a:r>
            <a:r>
              <a:rPr kumimoji="0" lang="en-US" altLang="zh-CN" sz="1800" b="0" i="0" u="none" strike="noStrike" kern="1200" cap="none" spc="0" normalizeH="0" baseline="0" noProof="0">
                <a:ln>
                  <a:noFill/>
                </a:ln>
                <a:solidFill>
                  <a:srgbClr val="000000"/>
                </a:solidFill>
                <a:effectLst/>
                <a:uLnTx/>
                <a:uFillTx/>
                <a:cs typeface="+mn-ea"/>
                <a:sym typeface="+mn-lt"/>
              </a:rPr>
              <a:t>PPT</a:t>
            </a:r>
            <a:r>
              <a:rPr kumimoji="0" lang="zh-CN" altLang="en-US" sz="1800" b="0" i="0" u="none" strike="noStrike" kern="1200" cap="none" spc="0" normalizeH="0" baseline="0" noProof="0">
                <a:ln>
                  <a:noFill/>
                </a:ln>
                <a:solidFill>
                  <a:srgbClr val="000000"/>
                </a:solidFill>
                <a:effectLst/>
                <a:uLnTx/>
                <a:uFillTx/>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cs typeface="+mn-ea"/>
                <a:sym typeface="+mn-lt"/>
              </a:rPr>
              <a:t>  </a:t>
            </a:r>
            <a:r>
              <a:rPr kumimoji="0" lang="en-US" altLang="zh-CN" sz="1800" b="0" i="0" u="none" strike="noStrike" kern="1200" cap="none" spc="0" normalizeH="0" baseline="0" noProof="0">
                <a:ln>
                  <a:noFill/>
                </a:ln>
                <a:solidFill>
                  <a:srgbClr val="000000"/>
                </a:solidFill>
                <a:effectLst/>
                <a:uLnTx/>
                <a:uFillTx/>
                <a:cs typeface="+mn-ea"/>
                <a:sym typeface="+mn-lt"/>
              </a:rPr>
              <a:t>2. </a:t>
            </a:r>
            <a:r>
              <a:rPr kumimoji="0" lang="zh-CN" altLang="en-US" sz="1800" b="0" i="0" u="none" strike="noStrike" kern="1200" cap="none" spc="0" normalizeH="0" baseline="0" noProof="0">
                <a:ln>
                  <a:noFill/>
                </a:ln>
                <a:solidFill>
                  <a:srgbClr val="000000"/>
                </a:solidFill>
                <a:effectLst/>
                <a:uLnTx/>
                <a:uFillTx/>
                <a:cs typeface="+mn-ea"/>
                <a:sym typeface="+mn-lt"/>
              </a:rPr>
              <a:t>不得将</a:t>
            </a:r>
            <a:r>
              <a:rPr kumimoji="0" lang="en-US" altLang="zh-CN" sz="1800" b="0" i="0" u="none" strike="noStrike" kern="1200" cap="none" spc="0" normalizeH="0" baseline="0" noProof="0">
                <a:ln>
                  <a:noFill/>
                </a:ln>
                <a:solidFill>
                  <a:srgbClr val="000000"/>
                </a:solidFill>
                <a:effectLst/>
                <a:uLnTx/>
                <a:uFillTx/>
                <a:cs typeface="+mn-ea"/>
                <a:sym typeface="+mn-lt"/>
              </a:rPr>
              <a:t>xippt</a:t>
            </a:r>
            <a:r>
              <a:rPr kumimoji="0" lang="zh-CN" altLang="en-US" sz="1800" b="0" i="0" u="none" strike="noStrike" kern="1200" cap="none" spc="0" normalizeH="0" baseline="0" noProof="0">
                <a:ln>
                  <a:noFill/>
                </a:ln>
                <a:solidFill>
                  <a:srgbClr val="000000"/>
                </a:solidFill>
                <a:effectLst/>
                <a:uLnTx/>
                <a:uFillTx/>
                <a:cs typeface="+mn-ea"/>
                <a:sym typeface="+mn-lt"/>
              </a:rPr>
              <a:t>的</a:t>
            </a:r>
            <a:r>
              <a:rPr kumimoji="0" lang="en-US" altLang="zh-CN" sz="1800" b="0" i="0" u="none" strike="noStrike" kern="1200" cap="none" spc="0" normalizeH="0" baseline="0" noProof="0">
                <a:ln>
                  <a:noFill/>
                </a:ln>
                <a:solidFill>
                  <a:srgbClr val="000000"/>
                </a:solidFill>
                <a:effectLst/>
                <a:uLnTx/>
                <a:uFillTx/>
                <a:cs typeface="+mn-ea"/>
                <a:sym typeface="+mn-lt"/>
              </a:rPr>
              <a:t>PPT</a:t>
            </a:r>
            <a:r>
              <a:rPr kumimoji="0" lang="zh-CN" altLang="en-US" sz="1800" b="0" i="0" u="none" strike="noStrike" kern="1200" cap="none" spc="0" normalizeH="0" baseline="0" noProof="0">
                <a:ln>
                  <a:noFill/>
                </a:ln>
                <a:solidFill>
                  <a:srgbClr val="000000"/>
                </a:solidFill>
                <a:effectLst/>
                <a:uLnTx/>
                <a:uFillTx/>
                <a:cs typeface="+mn-ea"/>
                <a:sym typeface="+mn-lt"/>
              </a:rPr>
              <a:t>模板、</a:t>
            </a:r>
            <a:r>
              <a:rPr kumimoji="0" lang="en-US" altLang="zh-CN" sz="1800" b="0" i="0" u="none" strike="noStrike" kern="1200" cap="none" spc="0" normalizeH="0" baseline="0" noProof="0">
                <a:ln>
                  <a:noFill/>
                </a:ln>
                <a:solidFill>
                  <a:srgbClr val="000000"/>
                </a:solidFill>
                <a:effectLst/>
                <a:uLnTx/>
                <a:uFillTx/>
                <a:cs typeface="+mn-ea"/>
                <a:sym typeface="+mn-lt"/>
              </a:rPr>
              <a:t>PPT</a:t>
            </a:r>
            <a:r>
              <a:rPr kumimoji="0" lang="zh-CN" altLang="en-US" sz="1800" b="0" i="0" u="none" strike="noStrike" kern="1200" cap="none" spc="0" normalizeH="0" baseline="0" noProof="0">
                <a:ln>
                  <a:noFill/>
                </a:ln>
                <a:solidFill>
                  <a:srgbClr val="000000"/>
                </a:solidFill>
                <a:effectLst/>
                <a:uLnTx/>
                <a:uFillTx/>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cs typeface="+mn-ea"/>
                <a:sym typeface="+mn-lt"/>
              </a:rPr>
              <a:t>,</a:t>
            </a:r>
            <a:r>
              <a:rPr kumimoji="0" lang="zh-CN" altLang="en-US" sz="1800" b="0" i="0" u="none" strike="noStrike" kern="1200" cap="none" spc="0" normalizeH="0" baseline="0" noProof="0">
                <a:ln>
                  <a:noFill/>
                </a:ln>
                <a:solidFill>
                  <a:srgbClr val="000000"/>
                </a:solidFill>
                <a:effectLst/>
                <a:uLnTx/>
                <a:uFillTx/>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物体, 麦克风, 游戏机&#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7166" y="1167295"/>
            <a:ext cx="6785114" cy="4523410"/>
          </a:xfrm>
          <a:prstGeom prst="rect">
            <a:avLst/>
          </a:prstGeom>
        </p:spPr>
      </p:pic>
      <p:grpSp>
        <p:nvGrpSpPr>
          <p:cNvPr id="5" name="组合 4"/>
          <p:cNvGrpSpPr/>
          <p:nvPr/>
        </p:nvGrpSpPr>
        <p:grpSpPr>
          <a:xfrm>
            <a:off x="5353762" y="874555"/>
            <a:ext cx="6555426" cy="3195404"/>
            <a:chOff x="614184" y="771693"/>
            <a:chExt cx="6555426" cy="3195404"/>
          </a:xfrm>
        </p:grpSpPr>
        <p:sp>
          <p:nvSpPr>
            <p:cNvPr id="6" name="文本框 5"/>
            <p:cNvSpPr txBox="1"/>
            <p:nvPr/>
          </p:nvSpPr>
          <p:spPr>
            <a:xfrm>
              <a:off x="614184" y="771693"/>
              <a:ext cx="2664788" cy="2646878"/>
            </a:xfrm>
            <a:prstGeom prst="rect">
              <a:avLst/>
            </a:prstGeom>
            <a:noFill/>
          </p:spPr>
          <p:txBody>
            <a:bodyPr wrap="square" rtlCol="0">
              <a:spAutoFit/>
            </a:bodyPr>
            <a:lstStyle/>
            <a:p>
              <a:pPr algn="ctr"/>
              <a:r>
                <a:rPr lang="zh-CN" altLang="en-US" sz="16600" dirty="0">
                  <a:solidFill>
                    <a:schemeClr val="tx1">
                      <a:lumMod val="85000"/>
                      <a:lumOff val="15000"/>
                    </a:schemeClr>
                  </a:solidFill>
                  <a:latin typeface="庞门正道粗书体6.0" panose="02010600030101010101" pitchFamily="2" charset="-122"/>
                  <a:ea typeface="庞门正道粗书体6.0" panose="02010600030101010101" pitchFamily="2" charset="-122"/>
                  <a:cs typeface="+mn-ea"/>
                  <a:sym typeface="+mn-lt"/>
                </a:rPr>
                <a:t>谢</a:t>
              </a:r>
            </a:p>
          </p:txBody>
        </p:sp>
        <p:sp>
          <p:nvSpPr>
            <p:cNvPr id="8" name="文本框 7"/>
            <p:cNvSpPr txBox="1"/>
            <p:nvPr/>
          </p:nvSpPr>
          <p:spPr>
            <a:xfrm>
              <a:off x="2418784" y="1905755"/>
              <a:ext cx="1741220" cy="1862048"/>
            </a:xfrm>
            <a:prstGeom prst="rect">
              <a:avLst/>
            </a:prstGeom>
            <a:noFill/>
          </p:spPr>
          <p:txBody>
            <a:bodyPr wrap="square" rtlCol="0">
              <a:spAutoFit/>
            </a:bodyPr>
            <a:lstStyle/>
            <a:p>
              <a:pPr algn="ctr"/>
              <a:r>
                <a:rPr lang="zh-CN" altLang="en-US" sz="11500" dirty="0">
                  <a:solidFill>
                    <a:srgbClr val="F96D6D"/>
                  </a:solidFill>
                  <a:latin typeface="庞门正道粗书体6.0" panose="02010600030101010101" pitchFamily="2" charset="-122"/>
                  <a:ea typeface="庞门正道粗书体6.0" panose="02010600030101010101" pitchFamily="2" charset="-122"/>
                  <a:cs typeface="+mn-ea"/>
                  <a:sym typeface="+mn-lt"/>
                </a:rPr>
                <a:t>谢</a:t>
              </a:r>
            </a:p>
          </p:txBody>
        </p:sp>
        <p:sp>
          <p:nvSpPr>
            <p:cNvPr id="9" name="文本框 8"/>
            <p:cNvSpPr txBox="1"/>
            <p:nvPr/>
          </p:nvSpPr>
          <p:spPr>
            <a:xfrm>
              <a:off x="3730665" y="855951"/>
              <a:ext cx="1766530" cy="2215991"/>
            </a:xfrm>
            <a:prstGeom prst="rect">
              <a:avLst/>
            </a:prstGeom>
            <a:noFill/>
          </p:spPr>
          <p:txBody>
            <a:bodyPr wrap="square" rtlCol="0">
              <a:spAutoFit/>
            </a:bodyPr>
            <a:lstStyle/>
            <a:p>
              <a:pPr algn="ctr"/>
              <a:r>
                <a:rPr lang="zh-CN" altLang="en-US" sz="13800" dirty="0">
                  <a:solidFill>
                    <a:schemeClr val="tx1">
                      <a:lumMod val="85000"/>
                      <a:lumOff val="15000"/>
                    </a:schemeClr>
                  </a:solidFill>
                  <a:latin typeface="庞门正道粗书体6.0" panose="02010600030101010101" pitchFamily="2" charset="-122"/>
                  <a:ea typeface="庞门正道粗书体6.0" panose="02010600030101010101" pitchFamily="2" charset="-122"/>
                  <a:cs typeface="+mn-ea"/>
                  <a:sym typeface="+mn-lt"/>
                </a:rPr>
                <a:t>观</a:t>
              </a:r>
            </a:p>
          </p:txBody>
        </p:sp>
        <p:sp>
          <p:nvSpPr>
            <p:cNvPr id="10" name="文本框 9"/>
            <p:cNvSpPr txBox="1"/>
            <p:nvPr/>
          </p:nvSpPr>
          <p:spPr>
            <a:xfrm>
              <a:off x="4504822" y="1320219"/>
              <a:ext cx="2664788" cy="2646878"/>
            </a:xfrm>
            <a:prstGeom prst="rect">
              <a:avLst/>
            </a:prstGeom>
            <a:noFill/>
          </p:spPr>
          <p:txBody>
            <a:bodyPr wrap="square" rtlCol="0">
              <a:spAutoFit/>
            </a:bodyPr>
            <a:lstStyle/>
            <a:p>
              <a:pPr algn="ctr"/>
              <a:r>
                <a:rPr lang="zh-CN" altLang="en-US" sz="16600" dirty="0">
                  <a:solidFill>
                    <a:srgbClr val="F96D6D"/>
                  </a:solidFill>
                  <a:latin typeface="庞门正道粗书体6.0" panose="02010600030101010101" pitchFamily="2" charset="-122"/>
                  <a:ea typeface="庞门正道粗书体6.0" panose="02010600030101010101" pitchFamily="2" charset="-122"/>
                  <a:cs typeface="+mn-ea"/>
                  <a:sym typeface="+mn-lt"/>
                </a:rPr>
                <a:t>看</a:t>
              </a:r>
            </a:p>
          </p:txBody>
        </p:sp>
      </p:grpSp>
      <p:grpSp>
        <p:nvGrpSpPr>
          <p:cNvPr id="11" name="组合 10"/>
          <p:cNvGrpSpPr/>
          <p:nvPr/>
        </p:nvGrpSpPr>
        <p:grpSpPr>
          <a:xfrm>
            <a:off x="6342902" y="3868061"/>
            <a:ext cx="4825872" cy="1143653"/>
            <a:chOff x="1601376" y="4316270"/>
            <a:chExt cx="4825872" cy="1143653"/>
          </a:xfrm>
        </p:grpSpPr>
        <p:sp>
          <p:nvSpPr>
            <p:cNvPr id="12" name="文本框 11"/>
            <p:cNvSpPr txBox="1"/>
            <p:nvPr/>
          </p:nvSpPr>
          <p:spPr>
            <a:xfrm>
              <a:off x="1601376" y="5182924"/>
              <a:ext cx="4825872" cy="276999"/>
            </a:xfrm>
            <a:prstGeom prst="rect">
              <a:avLst/>
            </a:prstGeom>
            <a:noFill/>
          </p:spPr>
          <p:txBody>
            <a:bodyPr wrap="square" rtlCol="0">
              <a:spAutoFit/>
            </a:bodyPr>
            <a:lstStyle/>
            <a:p>
              <a:pPr algn="dist"/>
              <a:r>
                <a:rPr lang="zh-CN" altLang="en-US" sz="1200" dirty="0">
                  <a:solidFill>
                    <a:schemeClr val="tx1">
                      <a:lumMod val="85000"/>
                      <a:lumOff val="15000"/>
                    </a:schemeClr>
                  </a:solidFill>
                  <a:cs typeface="+mn-ea"/>
                  <a:sym typeface="+mn-lt"/>
                </a:rPr>
                <a:t>语文精品课件 四年级下册</a:t>
              </a:r>
            </a:p>
          </p:txBody>
        </p:sp>
        <p:sp>
          <p:nvSpPr>
            <p:cNvPr id="13" name="文本框 12"/>
            <p:cNvSpPr txBox="1"/>
            <p:nvPr/>
          </p:nvSpPr>
          <p:spPr>
            <a:xfrm>
              <a:off x="1601376" y="4316270"/>
              <a:ext cx="4825872" cy="646331"/>
            </a:xfrm>
            <a:prstGeom prst="rect">
              <a:avLst/>
            </a:prstGeom>
            <a:noFill/>
          </p:spPr>
          <p:txBody>
            <a:bodyPr wrap="square" rtlCol="0">
              <a:spAutoFit/>
            </a:bodyPr>
            <a:lstStyle/>
            <a:p>
              <a:pPr algn="dist"/>
              <a:r>
                <a:rPr lang="en-US" altLang="zh-CN" sz="3600" dirty="0">
                  <a:solidFill>
                    <a:schemeClr val="tx1">
                      <a:lumMod val="85000"/>
                      <a:lumOff val="15000"/>
                    </a:schemeClr>
                  </a:solidFill>
                  <a:cs typeface="+mn-ea"/>
                  <a:sym typeface="+mn-lt"/>
                </a:rPr>
                <a:t>——</a:t>
              </a:r>
              <a:r>
                <a:rPr lang="zh-CN" altLang="en-US" sz="3600" dirty="0">
                  <a:solidFill>
                    <a:schemeClr val="tx1">
                      <a:lumMod val="85000"/>
                      <a:lumOff val="15000"/>
                    </a:schemeClr>
                  </a:solidFill>
                  <a:cs typeface="+mn-ea"/>
                  <a:sym typeface="+mn-lt"/>
                </a:rPr>
                <a:t>说新闻</a:t>
              </a:r>
            </a:p>
          </p:txBody>
        </p:sp>
        <p:sp>
          <p:nvSpPr>
            <p:cNvPr id="14" name="矩形: 圆角 13"/>
            <p:cNvSpPr/>
            <p:nvPr/>
          </p:nvSpPr>
          <p:spPr>
            <a:xfrm flipH="1">
              <a:off x="1601376" y="5032283"/>
              <a:ext cx="4825872" cy="1940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lumMod val="85000"/>
                    <a:lumOff val="15000"/>
                  </a:schemeClr>
                </a:solidFill>
                <a:cs typeface="+mn-ea"/>
                <a:sym typeface="+mn-lt"/>
              </a:endParaRPr>
            </a:p>
          </p:txBody>
        </p:sp>
      </p:grpSp>
      <p:grpSp>
        <p:nvGrpSpPr>
          <p:cNvPr id="19" name="组合 18"/>
          <p:cNvGrpSpPr/>
          <p:nvPr/>
        </p:nvGrpSpPr>
        <p:grpSpPr>
          <a:xfrm>
            <a:off x="6981894" y="5413706"/>
            <a:ext cx="3547888" cy="276999"/>
            <a:chOff x="842479" y="5462070"/>
            <a:chExt cx="3547888" cy="276999"/>
          </a:xfrm>
        </p:grpSpPr>
        <p:sp>
          <p:nvSpPr>
            <p:cNvPr id="20" name="矩形 19"/>
            <p:cNvSpPr/>
            <p:nvPr/>
          </p:nvSpPr>
          <p:spPr>
            <a:xfrm>
              <a:off x="842479" y="5462070"/>
              <a:ext cx="1564092" cy="276999"/>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授课老师：某某</a:t>
              </a:r>
              <a:endParaRPr kumimoji="0" lang="zh-CN" altLang="en-US" sz="1200" i="0" u="none" strike="noStrike" kern="1200" cap="none" normalizeH="0" baseline="0" noProof="0" dirty="0">
                <a:ln>
                  <a:noFill/>
                </a:ln>
                <a:solidFill>
                  <a:schemeClr val="tx1">
                    <a:lumMod val="85000"/>
                    <a:lumOff val="15000"/>
                  </a:schemeClr>
                </a:solidFill>
                <a:effectLst/>
                <a:uLnTx/>
                <a:uFillTx/>
                <a:cs typeface="+mn-ea"/>
                <a:sym typeface="+mn-lt"/>
              </a:endParaRPr>
            </a:p>
          </p:txBody>
        </p:sp>
        <p:sp>
          <p:nvSpPr>
            <p:cNvPr id="21" name="文本框 20"/>
            <p:cNvSpPr txBox="1"/>
            <p:nvPr/>
          </p:nvSpPr>
          <p:spPr>
            <a:xfrm>
              <a:off x="2684120" y="5462070"/>
              <a:ext cx="1706247" cy="276999"/>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tx1">
                      <a:lumMod val="85000"/>
                      <a:lumOff val="15000"/>
                    </a:schemeClr>
                  </a:solidFill>
                  <a:effectLst/>
                  <a:uLnTx/>
                  <a:uFillTx/>
                  <a:cs typeface="+mn-ea"/>
                  <a:sym typeface="+mn-lt"/>
                </a:rPr>
                <a:t>授课时间：</a:t>
              </a:r>
              <a:r>
                <a:rPr kumimoji="0" lang="en-US" altLang="zh-CN" sz="1200" i="0" u="none" strike="noStrike" kern="1200" cap="none" normalizeH="0" baseline="0" noProof="0" dirty="0">
                  <a:ln>
                    <a:noFill/>
                  </a:ln>
                  <a:solidFill>
                    <a:schemeClr val="tx1">
                      <a:lumMod val="85000"/>
                      <a:lumOff val="15000"/>
                    </a:schemeClr>
                  </a:solidFill>
                  <a:effectLst/>
                  <a:uLnTx/>
                  <a:uFillTx/>
                  <a:cs typeface="+mn-ea"/>
                  <a:sym typeface="+mn-lt"/>
                </a:rPr>
                <a:t>20XX</a:t>
              </a:r>
              <a:endParaRPr kumimoji="0" lang="zh-CN" altLang="en-US" sz="1200" i="0" u="none" strike="noStrike" kern="1200" cap="none"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0475748" y="481326"/>
            <a:ext cx="1182852" cy="276999"/>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某某实验小学</a:t>
            </a:r>
            <a:endParaRPr kumimoji="0" lang="zh-CN" altLang="en-US" sz="1200" i="0" u="none" strike="noStrike" kern="1200" cap="none" normalizeH="0" baseline="0" noProof="0" dirty="0">
              <a:ln>
                <a:noFill/>
              </a:ln>
              <a:solidFill>
                <a:schemeClr val="tx1">
                  <a:lumMod val="85000"/>
                  <a:lumOff val="15000"/>
                </a:schemeClr>
              </a:solidFill>
              <a:effectLst/>
              <a:uLnTx/>
              <a:uFillTx/>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课前导读</a:t>
            </a:r>
          </a:p>
        </p:txBody>
      </p:sp>
      <p:sp>
        <p:nvSpPr>
          <p:cNvPr id="3" name="流程图: 决策 2"/>
          <p:cNvSpPr/>
          <p:nvPr/>
        </p:nvSpPr>
        <p:spPr>
          <a:xfrm>
            <a:off x="2543175" y="3711268"/>
            <a:ext cx="7143750" cy="2228850"/>
          </a:xfrm>
          <a:prstGeom prst="flowChartDecision">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cs typeface="+mn-ea"/>
              <a:sym typeface="+mn-lt"/>
            </a:endParaRPr>
          </a:p>
        </p:txBody>
      </p:sp>
      <p:sp>
        <p:nvSpPr>
          <p:cNvPr id="4" name="矩形 3"/>
          <p:cNvSpPr/>
          <p:nvPr/>
        </p:nvSpPr>
        <p:spPr>
          <a:xfrm>
            <a:off x="1407242" y="1700276"/>
            <a:ext cx="9377516" cy="1964256"/>
          </a:xfrm>
          <a:prstGeom prst="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uLnTx/>
                <a:uFillTx/>
                <a:cs typeface="+mn-ea"/>
                <a:sym typeface="+mn-lt"/>
              </a:rPr>
              <a:t>    </a:t>
            </a:r>
            <a:r>
              <a:rPr kumimoji="0" lang="zh-CN" altLang="en-US" sz="2800" b="1" i="0" u="none" strike="noStrike" kern="1200" cap="none" spc="0" normalizeH="0" baseline="0" noProof="1">
                <a:ln>
                  <a:noFill/>
                </a:ln>
                <a:solidFill>
                  <a:schemeClr val="tx1"/>
                </a:solidFill>
                <a:effectLst/>
                <a:uLnTx/>
                <a:uFillTx/>
                <a:cs typeface="+mn-ea"/>
                <a:sym typeface="+mn-lt"/>
              </a:rPr>
              <a:t>同学们，在信息社会里，每天都会有一些新鲜事发生，有些事被报纸、电视媒体报道出来，就成了新闻。你知道新闻包括哪些事情吗？</a:t>
            </a:r>
          </a:p>
        </p:txBody>
      </p:sp>
      <p:sp>
        <p:nvSpPr>
          <p:cNvPr id="5" name="文本框 4"/>
          <p:cNvSpPr txBox="1">
            <a:spLocks noChangeArrowheads="1"/>
          </p:cNvSpPr>
          <p:nvPr/>
        </p:nvSpPr>
        <p:spPr bwMode="auto">
          <a:xfrm>
            <a:off x="3727449" y="4287084"/>
            <a:ext cx="47752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effectLst/>
                <a:uLnTx/>
                <a:uFillTx/>
                <a:cs typeface="+mn-ea"/>
                <a:sym typeface="+mn-lt"/>
              </a:rPr>
              <a:t> </a:t>
            </a:r>
            <a:r>
              <a:rPr kumimoji="0" lang="zh-CN" altLang="zh-CN" sz="3200" b="1" i="0" u="none" strike="noStrike" kern="1200" cap="none" spc="0" normalizeH="0" baseline="0" noProof="0" dirty="0">
                <a:ln>
                  <a:noFill/>
                </a:ln>
                <a:effectLst/>
                <a:uLnTx/>
                <a:uFillTx/>
                <a:cs typeface="+mn-ea"/>
                <a:sym typeface="+mn-lt"/>
              </a:rPr>
              <a:t>国内、国外发生的大事，身边发生的新鲜事。</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4" grpId="1"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课前导入</a:t>
            </a:r>
          </a:p>
        </p:txBody>
      </p:sp>
      <p:sp>
        <p:nvSpPr>
          <p:cNvPr id="3" name="矩形 2"/>
          <p:cNvSpPr/>
          <p:nvPr/>
        </p:nvSpPr>
        <p:spPr>
          <a:xfrm>
            <a:off x="4098925" y="2026745"/>
            <a:ext cx="7113588" cy="166455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1">
                <a:ln>
                  <a:noFill/>
                </a:ln>
                <a:solidFill>
                  <a:srgbClr val="C00000"/>
                </a:solidFill>
                <a:effectLst/>
                <a:uLnTx/>
                <a:uFillTx/>
                <a:cs typeface="+mn-ea"/>
                <a:sym typeface="+mn-lt"/>
              </a:rPr>
              <a:t>    </a:t>
            </a:r>
            <a:r>
              <a:rPr kumimoji="0" lang="zh-CN" altLang="en-US" sz="3600" b="1" i="0" u="none" strike="noStrike" kern="1200" cap="none" spc="0" normalizeH="0" baseline="0" noProof="1">
                <a:ln>
                  <a:noFill/>
                </a:ln>
                <a:solidFill>
                  <a:prstClr val="black"/>
                </a:solidFill>
                <a:effectLst>
                  <a:outerShdw blurRad="38100" dist="19050" dir="2700000" algn="tl" rotWithShape="0">
                    <a:prstClr val="black">
                      <a:alpha val="40000"/>
                    </a:prstClr>
                  </a:outerShdw>
                </a:effectLst>
                <a:uLnTx/>
                <a:uFillTx/>
                <a:cs typeface="+mn-ea"/>
                <a:sym typeface="+mn-lt"/>
              </a:rPr>
              <a:t>同学们，你们经常通过哪些途径收集新闻？</a:t>
            </a:r>
          </a:p>
        </p:txBody>
      </p:sp>
      <p:sp>
        <p:nvSpPr>
          <p:cNvPr id="4" name="椭圆 3"/>
          <p:cNvSpPr/>
          <p:nvPr/>
        </p:nvSpPr>
        <p:spPr>
          <a:xfrm>
            <a:off x="4941888" y="3976688"/>
            <a:ext cx="5878512" cy="16811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cs typeface="+mn-ea"/>
              <a:sym typeface="+mn-lt"/>
            </a:endParaRPr>
          </a:p>
        </p:txBody>
      </p:sp>
      <p:sp>
        <p:nvSpPr>
          <p:cNvPr id="5" name="文本框 4"/>
          <p:cNvSpPr txBox="1">
            <a:spLocks noChangeArrowheads="1"/>
          </p:cNvSpPr>
          <p:nvPr/>
        </p:nvSpPr>
        <p:spPr bwMode="auto">
          <a:xfrm>
            <a:off x="5595938" y="4494103"/>
            <a:ext cx="4906962" cy="646331"/>
          </a:xfrm>
          <a:prstGeom prst="rect">
            <a:avLst/>
          </a:prstGeom>
          <a:no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600" b="1" i="0" u="none" strike="noStrike" kern="1200" cap="none" spc="0" normalizeH="0" baseline="0" noProof="0" dirty="0">
                <a:ln>
                  <a:noFill/>
                </a:ln>
                <a:effectLst/>
                <a:uLnTx/>
                <a:uFillTx/>
                <a:cs typeface="+mn-ea"/>
                <a:sym typeface="+mn-lt"/>
              </a:rPr>
              <a:t>网络、电视、报纸……</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975" y="2173287"/>
            <a:ext cx="3028950" cy="40100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课前导入</a:t>
            </a:r>
          </a:p>
        </p:txBody>
      </p:sp>
      <p:sp>
        <p:nvSpPr>
          <p:cNvPr id="3" name="文本框 2"/>
          <p:cNvSpPr txBox="1"/>
          <p:nvPr/>
        </p:nvSpPr>
        <p:spPr>
          <a:xfrm>
            <a:off x="1287463" y="2775319"/>
            <a:ext cx="9825037" cy="2940998"/>
          </a:xfrm>
          <a:prstGeom prst="rect">
            <a:avLst/>
          </a:prstGeom>
          <a:noFill/>
          <a:ln w="12700">
            <a:solidFill>
              <a:srgbClr val="92D050"/>
            </a:solidFill>
          </a:ln>
        </p:spPr>
        <p:txBody>
          <a:bodyPr wrap="square">
            <a:spAutoFit/>
          </a:bodyPr>
          <a:lstStyle/>
          <a:p>
            <a:pPr marL="571500" marR="0" lvl="0" indent="-571500" algn="l" defTabSz="914400" rtl="0" eaLnBrk="1" fontAlgn="base" latinLnBrk="0" hangingPunct="1">
              <a:lnSpc>
                <a:spcPct val="200000"/>
              </a:lnSpc>
              <a:spcBef>
                <a:spcPct val="0"/>
              </a:spcBef>
              <a:spcAft>
                <a:spcPct val="0"/>
              </a:spcAft>
              <a:buClrTx/>
              <a:buSzTx/>
              <a:buFont typeface="Wingdings" panose="05000000000000000000" charset="0"/>
              <a:buChar char="Ø"/>
              <a:defRPr/>
            </a:pPr>
            <a:r>
              <a:rPr kumimoji="0" lang="en-US" altLang="zh-CN" sz="2400" b="1" i="0" u="none" strike="noStrike" kern="1200" cap="none" spc="0" normalizeH="0" baseline="0" noProof="1">
                <a:ln>
                  <a:noFill/>
                </a:ln>
                <a:effectLst/>
                <a:uLnTx/>
                <a:uFillTx/>
                <a:cs typeface="+mn-ea"/>
                <a:sym typeface="+mn-lt"/>
              </a:rPr>
              <a:t>C919</a:t>
            </a:r>
            <a:r>
              <a:rPr kumimoji="0" lang="zh-CN" altLang="en-US" sz="2400" b="1" i="0" u="none" strike="noStrike" kern="1200" cap="none" spc="0" normalizeH="0" baseline="0" noProof="1">
                <a:ln>
                  <a:noFill/>
                </a:ln>
                <a:effectLst/>
                <a:uLnTx/>
                <a:uFillTx/>
                <a:cs typeface="+mn-ea"/>
                <a:sym typeface="+mn-lt"/>
              </a:rPr>
              <a:t>国产大型客机预计于</a:t>
            </a:r>
            <a:r>
              <a:rPr kumimoji="0" lang="en-US" altLang="zh-CN" sz="2400" b="1" i="0" u="none" strike="noStrike" kern="1200" cap="none" spc="0" normalizeH="0" baseline="0" noProof="1">
                <a:ln>
                  <a:noFill/>
                </a:ln>
                <a:effectLst/>
                <a:uLnTx/>
                <a:uFillTx/>
                <a:cs typeface="+mn-ea"/>
                <a:sym typeface="+mn-lt"/>
              </a:rPr>
              <a:t>2021</a:t>
            </a:r>
            <a:r>
              <a:rPr kumimoji="0" lang="zh-CN" altLang="en-US" sz="2400" b="1" i="0" u="none" strike="noStrike" kern="1200" cap="none" spc="0" normalizeH="0" baseline="0" noProof="1">
                <a:ln>
                  <a:noFill/>
                </a:ln>
                <a:effectLst/>
                <a:uLnTx/>
                <a:uFillTx/>
                <a:cs typeface="+mn-ea"/>
                <a:sym typeface="+mn-lt"/>
              </a:rPr>
              <a:t>年交付使用。</a:t>
            </a:r>
          </a:p>
          <a:p>
            <a:pPr marL="571500" marR="0" lvl="0" indent="-571500" algn="l" defTabSz="914400" rtl="0" eaLnBrk="1" fontAlgn="base" latinLnBrk="0" hangingPunct="1">
              <a:lnSpc>
                <a:spcPct val="200000"/>
              </a:lnSpc>
              <a:spcBef>
                <a:spcPct val="0"/>
              </a:spcBef>
              <a:spcAft>
                <a:spcPct val="0"/>
              </a:spcAft>
              <a:buClrTx/>
              <a:buSzTx/>
              <a:buFont typeface="Wingdings" panose="05000000000000000000" charset="0"/>
              <a:buChar char="Ø"/>
              <a:defRPr/>
            </a:pPr>
            <a:r>
              <a:rPr kumimoji="0" lang="zh-CN" altLang="en-US" sz="2400" b="1" i="0" u="none" strike="noStrike" kern="1200" cap="none" spc="0" normalizeH="0" baseline="0" noProof="1">
                <a:ln>
                  <a:noFill/>
                </a:ln>
                <a:effectLst/>
                <a:uLnTx/>
                <a:uFillTx/>
                <a:cs typeface="+mn-ea"/>
                <a:sym typeface="+mn-lt"/>
              </a:rPr>
              <a:t>北京获得了</a:t>
            </a:r>
            <a:r>
              <a:rPr kumimoji="0" lang="en-US" altLang="zh-CN" sz="2400" b="1" i="0" u="none" strike="noStrike" kern="1200" cap="none" spc="0" normalizeH="0" baseline="0" noProof="1">
                <a:ln>
                  <a:noFill/>
                </a:ln>
                <a:effectLst/>
                <a:uLnTx/>
                <a:uFillTx/>
                <a:cs typeface="+mn-ea"/>
                <a:sym typeface="+mn-lt"/>
              </a:rPr>
              <a:t>2022</a:t>
            </a:r>
            <a:r>
              <a:rPr kumimoji="0" lang="zh-CN" altLang="en-US" sz="2400" b="1" i="0" u="none" strike="noStrike" kern="1200" cap="none" spc="0" normalizeH="0" baseline="0" noProof="1">
                <a:ln>
                  <a:noFill/>
                </a:ln>
                <a:effectLst/>
                <a:uLnTx/>
                <a:uFillTx/>
                <a:cs typeface="+mn-ea"/>
                <a:sym typeface="+mn-lt"/>
              </a:rPr>
              <a:t>年冬奥会的举办权。</a:t>
            </a:r>
          </a:p>
          <a:p>
            <a:pPr marL="571500" marR="0" lvl="0" indent="-571500" algn="l" defTabSz="914400" rtl="0" eaLnBrk="1" fontAlgn="base" latinLnBrk="0" hangingPunct="1">
              <a:lnSpc>
                <a:spcPct val="200000"/>
              </a:lnSpc>
              <a:spcBef>
                <a:spcPct val="0"/>
              </a:spcBef>
              <a:spcAft>
                <a:spcPct val="0"/>
              </a:spcAft>
              <a:buClrTx/>
              <a:buSzTx/>
              <a:buFont typeface="Wingdings" panose="05000000000000000000" charset="0"/>
              <a:buChar char="Ø"/>
              <a:defRPr/>
            </a:pPr>
            <a:r>
              <a:rPr kumimoji="0" lang="zh-CN" altLang="en-US" sz="2400" b="1" i="0" u="none" strike="noStrike" kern="1200" cap="none" spc="0" normalizeH="0" baseline="0" noProof="1">
                <a:ln>
                  <a:noFill/>
                </a:ln>
                <a:effectLst/>
                <a:uLnTx/>
                <a:uFillTx/>
                <a:cs typeface="+mn-ea"/>
                <a:sym typeface="+mn-lt"/>
              </a:rPr>
              <a:t>我国预计在</a:t>
            </a:r>
            <a:r>
              <a:rPr kumimoji="0" lang="en-US" altLang="zh-CN" sz="2400" b="1" i="0" u="none" strike="noStrike" kern="1200" cap="none" spc="0" normalizeH="0" baseline="0" noProof="1">
                <a:ln>
                  <a:noFill/>
                </a:ln>
                <a:effectLst/>
                <a:uLnTx/>
                <a:uFillTx/>
                <a:cs typeface="+mn-ea"/>
                <a:sym typeface="+mn-lt"/>
              </a:rPr>
              <a:t>2020</a:t>
            </a:r>
            <a:r>
              <a:rPr kumimoji="0" lang="zh-CN" altLang="en-US" sz="2400" b="1" i="0" u="none" strike="noStrike" kern="1200" cap="none" spc="0" normalizeH="0" baseline="0" noProof="1">
                <a:ln>
                  <a:noFill/>
                </a:ln>
                <a:effectLst/>
                <a:uLnTx/>
                <a:uFillTx/>
                <a:cs typeface="+mn-ea"/>
                <a:sym typeface="+mn-lt"/>
              </a:rPr>
              <a:t>年发射火星探测卫星。</a:t>
            </a:r>
          </a:p>
          <a:p>
            <a:pPr marL="571500" marR="0" lvl="0" indent="-571500" algn="l" defTabSz="914400" rtl="0" eaLnBrk="1" fontAlgn="base" latinLnBrk="0" hangingPunct="1">
              <a:lnSpc>
                <a:spcPct val="200000"/>
              </a:lnSpc>
              <a:spcBef>
                <a:spcPct val="0"/>
              </a:spcBef>
              <a:spcAft>
                <a:spcPct val="0"/>
              </a:spcAft>
              <a:buClrTx/>
              <a:buSzTx/>
              <a:buFont typeface="Wingdings" panose="05000000000000000000" charset="0"/>
              <a:buChar char="Ø"/>
              <a:defRPr/>
            </a:pPr>
            <a:r>
              <a:rPr kumimoji="0" lang="zh-CN" altLang="en-US" sz="2400" b="1" i="0" u="none" strike="noStrike" kern="1200" cap="none" spc="0" normalizeH="0" baseline="0" noProof="1">
                <a:ln>
                  <a:noFill/>
                </a:ln>
                <a:effectLst/>
                <a:uLnTx/>
                <a:uFillTx/>
                <a:cs typeface="+mn-ea"/>
                <a:sym typeface="+mn-lt"/>
              </a:rPr>
              <a:t>本市将新增一座儿童游乐园。</a:t>
            </a:r>
          </a:p>
        </p:txBody>
      </p:sp>
      <p:sp>
        <p:nvSpPr>
          <p:cNvPr id="4" name="圆角矩形 4"/>
          <p:cNvSpPr/>
          <p:nvPr/>
        </p:nvSpPr>
        <p:spPr>
          <a:xfrm>
            <a:off x="1287463" y="1639888"/>
            <a:ext cx="8364537" cy="687154"/>
          </a:xfrm>
          <a:prstGeom prst="roundRec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black"/>
              </a:solidFill>
              <a:effectLst/>
              <a:uLnTx/>
              <a:uFillTx/>
              <a:cs typeface="+mn-ea"/>
              <a:sym typeface="+mn-lt"/>
            </a:endParaRPr>
          </a:p>
        </p:txBody>
      </p:sp>
      <p:sp>
        <p:nvSpPr>
          <p:cNvPr id="5" name="文本框 4"/>
          <p:cNvSpPr txBox="1"/>
          <p:nvPr/>
        </p:nvSpPr>
        <p:spPr>
          <a:xfrm>
            <a:off x="1287463" y="1739501"/>
            <a:ext cx="8535035" cy="461665"/>
          </a:xfrm>
          <a:prstGeom prst="rect">
            <a:avLst/>
          </a:prstGeom>
          <a:noFill/>
          <a:ln w="9525">
            <a:noFill/>
          </a:ln>
        </p:spPr>
        <p:txBody>
          <a:bodyPr>
            <a:spAutoFit/>
            <a:scene3d>
              <a:camera prst="orthographicFront"/>
              <a:lightRig rig="threePt" dir="t"/>
            </a:scene3d>
          </a:bodyPr>
          <a:lstStyle/>
          <a:p>
            <a:pPr marL="0" marR="0" lvl="0" indent="0" algn="l" defTabSz="914400" rtl="0" eaLnBrk="1" fontAlgn="base" latinLnBrk="0" hangingPunct="1">
              <a:spcBef>
                <a:spcPct val="0"/>
              </a:spcBef>
              <a:spcAft>
                <a:spcPct val="0"/>
              </a:spcAft>
              <a:buClrTx/>
              <a:buSzTx/>
              <a:buFontTx/>
              <a:buNone/>
              <a:defRPr/>
            </a:pPr>
            <a:r>
              <a:rPr kumimoji="0" lang="zh-CN" altLang="en-US" sz="2400" b="0" i="0" u="none" strike="noStrike" kern="1200" cap="none" spc="0" normalizeH="0" baseline="0" noProof="1">
                <a:ln>
                  <a:noFill/>
                </a:ln>
                <a:uLnTx/>
                <a:uFillTx/>
                <a:cs typeface="+mn-ea"/>
                <a:sym typeface="+mn-lt"/>
              </a:rPr>
              <a:t>谁能把自己知道的新闻分享给同学们听听</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4" grpId="1"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了解特点</a:t>
            </a:r>
          </a:p>
        </p:txBody>
      </p:sp>
      <p:sp>
        <p:nvSpPr>
          <p:cNvPr id="3" name="文本框 2"/>
          <p:cNvSpPr txBox="1"/>
          <p:nvPr/>
        </p:nvSpPr>
        <p:spPr>
          <a:xfrm>
            <a:off x="4291806" y="1514475"/>
            <a:ext cx="3052762" cy="58477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1">
                <a:ln>
                  <a:noFill/>
                </a:ln>
                <a:effectLst/>
                <a:uLnTx/>
                <a:uFillTx/>
                <a:cs typeface="+mn-ea"/>
                <a:sym typeface="+mn-lt"/>
              </a:rPr>
              <a:t>新闻的特点</a:t>
            </a:r>
          </a:p>
        </p:txBody>
      </p:sp>
      <p:sp>
        <p:nvSpPr>
          <p:cNvPr id="4" name="对角圆角矩形 2"/>
          <p:cNvSpPr/>
          <p:nvPr/>
        </p:nvSpPr>
        <p:spPr>
          <a:xfrm>
            <a:off x="1193800" y="2452688"/>
            <a:ext cx="9817100" cy="3341687"/>
          </a:xfrm>
          <a:prstGeom prst="round2DiagRect">
            <a:avLst>
              <a:gd name="adj1" fmla="val 0"/>
              <a:gd name="adj2" fmla="val 0"/>
            </a:avLst>
          </a:prstGeom>
          <a:no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571500" marR="0" lvl="0" indent="-571500" algn="l" defTabSz="914400" rtl="0" eaLnBrk="1" fontAlgn="base" latinLnBrk="0" hangingPunct="1">
              <a:lnSpc>
                <a:spcPct val="250000"/>
              </a:lnSpc>
              <a:spcBef>
                <a:spcPct val="0"/>
              </a:spcBef>
              <a:spcAft>
                <a:spcPct val="0"/>
              </a:spcAft>
              <a:buClrTx/>
              <a:buSzTx/>
              <a:buFont typeface="Wingdings" panose="05000000000000000000" charset="0"/>
              <a:buChar char="u"/>
              <a:defRPr/>
            </a:pPr>
            <a:r>
              <a:rPr kumimoji="0" lang="en-US" altLang="zh-CN" sz="2400" b="0" i="0" u="none" strike="noStrike" kern="1200" cap="none" spc="0" normalizeH="0" baseline="0" noProof="1">
                <a:ln>
                  <a:noFill/>
                </a:ln>
                <a:solidFill>
                  <a:schemeClr val="tx1"/>
                </a:solidFill>
                <a:effectLst/>
                <a:uLnTx/>
                <a:uFillTx/>
                <a:cs typeface="+mn-ea"/>
                <a:sym typeface="+mn-lt"/>
              </a:rPr>
              <a:t>真实性。(最重要的特点)即反映的内容必须是真实存在的，不能虚构。</a:t>
            </a:r>
          </a:p>
          <a:p>
            <a:pPr marL="571500" marR="0" lvl="0" indent="-571500" algn="l" defTabSz="914400" rtl="0" eaLnBrk="1" fontAlgn="base" latinLnBrk="0" hangingPunct="1">
              <a:lnSpc>
                <a:spcPct val="250000"/>
              </a:lnSpc>
              <a:spcBef>
                <a:spcPct val="0"/>
              </a:spcBef>
              <a:spcAft>
                <a:spcPct val="0"/>
              </a:spcAft>
              <a:buClrTx/>
              <a:buSzTx/>
              <a:buFont typeface="Wingdings" panose="05000000000000000000" charset="0"/>
              <a:buChar char="u"/>
              <a:defRPr/>
            </a:pPr>
            <a:r>
              <a:rPr kumimoji="0" lang="en-US" altLang="zh-CN" sz="2400" b="0" i="0" u="none" strike="noStrike" kern="1200" cap="none" spc="0" normalizeH="0" baseline="0" noProof="1">
                <a:ln>
                  <a:noFill/>
                </a:ln>
                <a:solidFill>
                  <a:schemeClr val="tx1"/>
                </a:solidFill>
                <a:effectLst/>
                <a:uLnTx/>
                <a:uFillTx/>
                <a:cs typeface="+mn-ea"/>
                <a:sym typeface="+mn-lt"/>
              </a:rPr>
              <a:t>时效性。即具有时间限制，否则不叫新闻。</a:t>
            </a:r>
          </a:p>
          <a:p>
            <a:pPr marL="571500" marR="0" lvl="0" indent="-571500" algn="l" defTabSz="914400" rtl="0" eaLnBrk="1" fontAlgn="base" latinLnBrk="0" hangingPunct="1">
              <a:lnSpc>
                <a:spcPct val="250000"/>
              </a:lnSpc>
              <a:spcBef>
                <a:spcPct val="0"/>
              </a:spcBef>
              <a:spcAft>
                <a:spcPct val="0"/>
              </a:spcAft>
              <a:buClrTx/>
              <a:buSzTx/>
              <a:buFont typeface="Wingdings" panose="05000000000000000000" charset="0"/>
              <a:buChar char="u"/>
              <a:defRPr/>
            </a:pPr>
            <a:r>
              <a:rPr kumimoji="0" lang="en-US" altLang="zh-CN" sz="2400" b="0" i="0" u="none" strike="noStrike" kern="1200" cap="none" spc="0" normalizeH="0" baseline="0" noProof="1">
                <a:ln>
                  <a:noFill/>
                </a:ln>
                <a:solidFill>
                  <a:schemeClr val="tx1"/>
                </a:solidFill>
                <a:effectLst/>
                <a:uLnTx/>
                <a:uFillTx/>
                <a:cs typeface="+mn-ea"/>
                <a:sym typeface="+mn-lt"/>
              </a:rPr>
              <a:t>准确性。即报道的时间、地点、人物必须与事实相符合。</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了解特点</a:t>
            </a:r>
          </a:p>
        </p:txBody>
      </p:sp>
      <p:pic>
        <p:nvPicPr>
          <p:cNvPr id="5" name="图片 4"/>
          <p:cNvPicPr>
            <a:picLocks noChangeAspect="1"/>
          </p:cNvPicPr>
          <p:nvPr/>
        </p:nvPicPr>
        <p:blipFill>
          <a:blip r:embed="rId3"/>
          <a:srcRect r="635" b="4710"/>
          <a:stretch>
            <a:fillRect/>
          </a:stretch>
        </p:blipFill>
        <p:spPr>
          <a:xfrm>
            <a:off x="4277360" y="3752850"/>
            <a:ext cx="3352800" cy="1806575"/>
          </a:xfrm>
          <a:prstGeom prst="roundRect">
            <a:avLst/>
          </a:prstGeom>
        </p:spPr>
      </p:pic>
      <p:sp>
        <p:nvSpPr>
          <p:cNvPr id="6" name="AutoShape 45"/>
          <p:cNvSpPr>
            <a:spLocks noChangeArrowheads="1"/>
          </p:cNvSpPr>
          <p:nvPr/>
        </p:nvSpPr>
        <p:spPr bwMode="auto">
          <a:xfrm>
            <a:off x="1411042" y="3270250"/>
            <a:ext cx="3421307" cy="647700"/>
          </a:xfrm>
          <a:prstGeom prst="wedgeRoundRectCallout">
            <a:avLst>
              <a:gd name="adj1" fmla="val 46745"/>
              <a:gd name="adj2" fmla="val 92181"/>
              <a:gd name="adj3" fmla="val 16667"/>
            </a:avLst>
          </a:prstGeom>
          <a:noFill/>
          <a:ln w="9525">
            <a:solidFill>
              <a:srgbClr val="000000"/>
            </a:solidFill>
            <a:prstDash val="dash"/>
            <a:miter lim="800000"/>
          </a:ln>
          <a:extLst>
            <a:ext uri="{909E8E84-426E-40DD-AFC4-6F175D3DCCD1}">
              <a14:hiddenFill xmlns:a14="http://schemas.microsoft.com/office/drawing/2010/main">
                <a:solidFill>
                  <a:srgbClr val="FFFFFF"/>
                </a:solidFill>
              </a14:hiddenFill>
            </a:ext>
          </a:extLst>
        </p:spPr>
        <p:txBody>
          <a:bodyPr/>
          <a:lstStyle/>
          <a:p>
            <a:pPr marL="0" marR="0" lvl="0" indent="0" algn="just" defTabSz="6096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prstClr val="black"/>
                </a:solidFill>
                <a:effectLst/>
                <a:uLnTx/>
                <a:uFillTx/>
                <a:cs typeface="+mn-ea"/>
                <a:sym typeface="+mn-lt"/>
              </a:rPr>
              <a:t>要选择最近发生的新闻。</a:t>
            </a:r>
          </a:p>
        </p:txBody>
      </p:sp>
      <p:sp>
        <p:nvSpPr>
          <p:cNvPr id="7" name="AutoShape 46"/>
          <p:cNvSpPr>
            <a:spLocks noChangeArrowheads="1"/>
          </p:cNvSpPr>
          <p:nvPr/>
        </p:nvSpPr>
        <p:spPr bwMode="auto">
          <a:xfrm>
            <a:off x="8350975" y="2940050"/>
            <a:ext cx="2672625" cy="1571625"/>
          </a:xfrm>
          <a:prstGeom prst="wedgeRoundRectCallout">
            <a:avLst>
              <a:gd name="adj1" fmla="val -73718"/>
              <a:gd name="adj2" fmla="val 53310"/>
              <a:gd name="adj3" fmla="val 16667"/>
            </a:avLst>
          </a:prstGeom>
          <a:noFill/>
          <a:ln w="9525">
            <a:solidFill>
              <a:srgbClr val="000000"/>
            </a:solidFill>
            <a:prstDash val="dash"/>
            <a:miter lim="800000"/>
          </a:ln>
          <a:extLst>
            <a:ext uri="{909E8E84-426E-40DD-AFC4-6F175D3DCCD1}">
              <a14:hiddenFill xmlns:a14="http://schemas.microsoft.com/office/drawing/2010/main">
                <a:solidFill>
                  <a:srgbClr val="FFFFFF"/>
                </a:solidFill>
              </a14:hiddenFill>
            </a:ext>
          </a:extLst>
        </p:spPr>
        <p:txBody>
          <a:bodyPr/>
          <a:lstStyle/>
          <a:p>
            <a:pPr marL="0" marR="0" lvl="0" indent="0" algn="just" defTabSz="6096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prstClr val="black"/>
                </a:solidFill>
                <a:effectLst/>
                <a:uLnTx/>
                <a:uFillTx/>
                <a:cs typeface="+mn-ea"/>
                <a:sym typeface="+mn-lt"/>
              </a:rPr>
              <a:t>准确传达信息。要说明新闻的来源，不要随意更改内容。</a:t>
            </a:r>
          </a:p>
        </p:txBody>
      </p:sp>
      <p:sp>
        <p:nvSpPr>
          <p:cNvPr id="8" name="矩形 12"/>
          <p:cNvSpPr>
            <a:spLocks noChangeArrowheads="1"/>
          </p:cNvSpPr>
          <p:nvPr/>
        </p:nvSpPr>
        <p:spPr bwMode="auto">
          <a:xfrm>
            <a:off x="1738313" y="1701678"/>
            <a:ext cx="8715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09600">
              <a:defRPr>
                <a:solidFill>
                  <a:schemeClr val="tx1"/>
                </a:solidFill>
                <a:latin typeface="等线" panose="02010600030101010101" pitchFamily="2" charset="-122"/>
                <a:ea typeface="等线" panose="02010600030101010101" pitchFamily="2" charset="-122"/>
              </a:defRPr>
            </a:lvl1pPr>
            <a:lvl2pPr defTabSz="609600">
              <a:defRPr>
                <a:solidFill>
                  <a:schemeClr val="tx1"/>
                </a:solidFill>
                <a:latin typeface="等线" panose="02010600030101010101" pitchFamily="2" charset="-122"/>
                <a:ea typeface="等线" panose="02010600030101010101" pitchFamily="2" charset="-122"/>
              </a:defRPr>
            </a:lvl2pPr>
            <a:lvl3pPr defTabSz="609600">
              <a:defRPr>
                <a:solidFill>
                  <a:schemeClr val="tx1"/>
                </a:solidFill>
                <a:latin typeface="等线" panose="02010600030101010101" pitchFamily="2" charset="-122"/>
                <a:ea typeface="等线" panose="02010600030101010101" pitchFamily="2" charset="-122"/>
              </a:defRPr>
            </a:lvl3pPr>
            <a:lvl4pPr defTabSz="609600">
              <a:defRPr>
                <a:solidFill>
                  <a:schemeClr val="tx1"/>
                </a:solidFill>
                <a:latin typeface="等线" panose="02010600030101010101" pitchFamily="2" charset="-122"/>
                <a:ea typeface="等线" panose="02010600030101010101" pitchFamily="2" charset="-122"/>
              </a:defRPr>
            </a:lvl4pPr>
            <a:lvl5pPr defTabSz="609600">
              <a:defRPr>
                <a:solidFill>
                  <a:schemeClr val="tx1"/>
                </a:solidFill>
                <a:latin typeface="等线" panose="02010600030101010101" pitchFamily="2" charset="-122"/>
                <a:ea typeface="等线" panose="02010600030101010101" pitchFamily="2" charset="-122"/>
              </a:defRPr>
            </a:lvl5pPr>
            <a:lvl6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defTabSz="609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9600" rtl="0" eaLnBrk="1" fontAlgn="base" latinLnBrk="0" hangingPunct="1">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mn-lt"/>
                <a:ea typeface="+mn-ea"/>
                <a:cs typeface="+mn-ea"/>
                <a:sym typeface="+mn-lt"/>
              </a:rPr>
              <a:t>讨论交流：我们说新闻时应注意什么？</a:t>
            </a:r>
          </a:p>
        </p:txBody>
      </p:sp>
      <p:sp>
        <p:nvSpPr>
          <p:cNvPr id="9" name="AutoShape 45"/>
          <p:cNvSpPr>
            <a:spLocks noChangeArrowheads="1"/>
          </p:cNvSpPr>
          <p:nvPr/>
        </p:nvSpPr>
        <p:spPr bwMode="auto">
          <a:xfrm>
            <a:off x="1295400" y="4700588"/>
            <a:ext cx="2911475" cy="1044575"/>
          </a:xfrm>
          <a:prstGeom prst="wedgeRoundRectCallout">
            <a:avLst>
              <a:gd name="adj1" fmla="val 59450"/>
              <a:gd name="adj2" fmla="val 221"/>
              <a:gd name="adj3" fmla="val 16667"/>
            </a:avLst>
          </a:prstGeom>
          <a:solidFill>
            <a:srgbClr val="FFFFFF"/>
          </a:solidFill>
          <a:ln w="9525">
            <a:solidFill>
              <a:srgbClr val="000000"/>
            </a:solidFill>
            <a:prstDash val="dash"/>
            <a:miter lim="800000"/>
          </a:ln>
        </p:spPr>
        <p:txBody>
          <a:bodyPr/>
          <a:lstStyle/>
          <a:p>
            <a:pPr marL="0" marR="0" lvl="0" indent="0" algn="just" defTabSz="6096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prstClr val="black"/>
                </a:solidFill>
                <a:effectLst/>
                <a:uLnTx/>
                <a:uFillTx/>
                <a:cs typeface="+mn-ea"/>
                <a:sym typeface="+mn-lt"/>
              </a:rPr>
              <a:t>清楚、连贯地讲述新闻。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发布新闻</a:t>
            </a:r>
          </a:p>
        </p:txBody>
      </p:sp>
      <p:sp>
        <p:nvSpPr>
          <p:cNvPr id="3" name="Rectangle 2"/>
          <p:cNvSpPr>
            <a:spLocks noChangeArrowheads="1"/>
          </p:cNvSpPr>
          <p:nvPr/>
        </p:nvSpPr>
        <p:spPr bwMode="auto">
          <a:xfrm>
            <a:off x="4830762" y="1783121"/>
            <a:ext cx="2530475" cy="584775"/>
          </a:xfrm>
          <a:prstGeom prst="rect">
            <a:avLst/>
          </a:prstGeom>
          <a:noFill/>
          <a:ln w="9525">
            <a:noFill/>
            <a:miter lim="800000"/>
          </a:ln>
          <a:effectLst/>
        </p:spPr>
        <p:txBody>
          <a:bodyPr anchor="ctr">
            <a:spAutoFit/>
          </a:bodyPr>
          <a:lstStyle/>
          <a:p>
            <a:pPr marR="0" lvl="0" algn="ctr" defTabSz="6096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effectLst/>
                <a:uLnTx/>
                <a:uFillTx/>
                <a:cs typeface="+mn-ea"/>
                <a:sym typeface="+mn-lt"/>
              </a:rPr>
              <a:t>确定主题</a:t>
            </a:r>
          </a:p>
        </p:txBody>
      </p:sp>
      <p:sp>
        <p:nvSpPr>
          <p:cNvPr id="4" name="Rectangle 8"/>
          <p:cNvSpPr>
            <a:spLocks noChangeArrowheads="1"/>
          </p:cNvSpPr>
          <p:nvPr/>
        </p:nvSpPr>
        <p:spPr bwMode="auto">
          <a:xfrm>
            <a:off x="4652010" y="2815624"/>
            <a:ext cx="6448425" cy="2248501"/>
          </a:xfrm>
          <a:prstGeom prst="rect">
            <a:avLst/>
          </a:prstGeom>
          <a:noFill/>
          <a:ln w="9525">
            <a:noFill/>
            <a:miter lim="800000"/>
          </a:ln>
          <a:effectLst/>
        </p:spPr>
        <p:txBody>
          <a:bodyPr wrap="square" anchor="ctr">
            <a:spAutoFit/>
          </a:bodyPr>
          <a:lstStyle/>
          <a:p>
            <a:pPr marL="0" marR="0" lvl="0" indent="355600" algn="l" defTabSz="609600" rtl="0" eaLnBrk="0" fontAlgn="base" latinLnBrk="0" hangingPunct="0">
              <a:lnSpc>
                <a:spcPct val="150000"/>
              </a:lnSpc>
              <a:spcBef>
                <a:spcPct val="0"/>
              </a:spcBef>
              <a:spcAft>
                <a:spcPct val="0"/>
              </a:spcAft>
              <a:buClrTx/>
              <a:buSzTx/>
              <a:buFontTx/>
              <a:buNone/>
              <a:defRPr/>
            </a:pPr>
            <a:r>
              <a:rPr kumimoji="0" lang="zh-CN" altLang="en-US" sz="2400" b="1" i="0" u="none" strike="noStrike" kern="1200" cap="none" spc="0" normalizeH="0" baseline="0" noProof="1">
                <a:ln>
                  <a:noFill/>
                </a:ln>
                <a:solidFill>
                  <a:prstClr val="black"/>
                </a:solidFill>
                <a:effectLst/>
                <a:uLnTx/>
                <a:uFillTx/>
                <a:cs typeface="+mn-ea"/>
                <a:sym typeface="+mn-lt"/>
              </a:rPr>
              <a:t>  通过报纸、广播、电视、网络等渠道，搜集国际、国内新闻，或用调查、访问等形式了解周围最近发生的事情，新闻要真实，要及时，还要有价值。</a:t>
            </a:r>
          </a:p>
        </p:txBody>
      </p:sp>
      <p:pic>
        <p:nvPicPr>
          <p:cNvPr id="5" name="图片 4"/>
          <p:cNvPicPr>
            <a:picLocks noChangeAspect="1"/>
          </p:cNvPicPr>
          <p:nvPr/>
        </p:nvPicPr>
        <p:blipFill>
          <a:blip r:embed="rId3"/>
          <a:stretch>
            <a:fillRect/>
          </a:stretch>
        </p:blipFill>
        <p:spPr>
          <a:xfrm>
            <a:off x="1091565" y="2844165"/>
            <a:ext cx="3139440" cy="221996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4"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发布新闻</a:t>
            </a:r>
          </a:p>
        </p:txBody>
      </p:sp>
      <p:sp>
        <p:nvSpPr>
          <p:cNvPr id="3" name="Rectangle 8"/>
          <p:cNvSpPr>
            <a:spLocks noChangeArrowheads="1"/>
          </p:cNvSpPr>
          <p:nvPr/>
        </p:nvSpPr>
        <p:spPr bwMode="auto">
          <a:xfrm>
            <a:off x="1311275" y="2686050"/>
            <a:ext cx="9505950" cy="3046413"/>
          </a:xfrm>
          <a:prstGeom prst="rect">
            <a:avLst/>
          </a:prstGeom>
          <a:noFill/>
          <a:ln w="9525">
            <a:solidFill>
              <a:schemeClr val="tx1"/>
            </a:solidFill>
            <a:miter lim="800000"/>
          </a:ln>
          <a:effectLst/>
        </p:spPr>
        <p:txBody>
          <a:bodyPr anchor="ctr">
            <a:spAutoFit/>
          </a:bodyPr>
          <a:lstStyle/>
          <a:p>
            <a:pPr marL="0" marR="0" lvl="0" indent="355600" algn="l" defTabSz="609600" rtl="0" eaLnBrk="0" fontAlgn="base" latinLnBrk="0" hangingPunct="0">
              <a:lnSpc>
                <a:spcPct val="150000"/>
              </a:lnSpc>
              <a:spcBef>
                <a:spcPct val="0"/>
              </a:spcBef>
              <a:spcAft>
                <a:spcPct val="0"/>
              </a:spcAft>
              <a:buClrTx/>
              <a:buSzTx/>
              <a:buFontTx/>
              <a:buNone/>
              <a:defRPr/>
            </a:pPr>
            <a:r>
              <a:rPr kumimoji="0" lang="zh-CN" altLang="en-US" sz="3200" b="1" i="0" u="none" strike="noStrike" kern="1200" cap="none" spc="0" normalizeH="0" baseline="0" noProof="1">
                <a:ln>
                  <a:noFill/>
                </a:ln>
                <a:effectLst/>
                <a:uLnTx/>
                <a:uFillTx/>
                <a:cs typeface="+mn-ea"/>
                <a:sym typeface="+mn-lt"/>
              </a:rPr>
              <a:t>   把你最感兴趣的一则新闻讲给同学们听听，注意要说清楚新闻的来源、新闻的内容，还要说一说自己的看法，发布新闻要求吐字清晰、声音洪亮、说话流畅、仪态大方。</a:t>
            </a:r>
          </a:p>
        </p:txBody>
      </p:sp>
      <p:sp>
        <p:nvSpPr>
          <p:cNvPr id="4" name="Rectangle 2"/>
          <p:cNvSpPr>
            <a:spLocks noChangeArrowheads="1"/>
          </p:cNvSpPr>
          <p:nvPr/>
        </p:nvSpPr>
        <p:spPr bwMode="auto">
          <a:xfrm>
            <a:off x="4830762" y="1831975"/>
            <a:ext cx="2530475" cy="666750"/>
          </a:xfrm>
          <a:prstGeom prst="rect">
            <a:avLst/>
          </a:prstGeom>
          <a:noFill/>
          <a:ln w="9525">
            <a:solidFill>
              <a:schemeClr val="tx1"/>
            </a:solidFill>
            <a:miter lim="800000"/>
          </a:ln>
          <a:effectLst/>
        </p:spPr>
        <p:txBody>
          <a:bodyPr anchor="ctr">
            <a:spAutoFit/>
          </a:bodyPr>
          <a:lstStyle/>
          <a:p>
            <a:pPr marL="0" marR="0" lvl="0" indent="342900" algn="l" defTabSz="609600" rtl="0" eaLnBrk="0" fontAlgn="base" latinLnBrk="0" hangingPunct="0">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effectLst/>
                <a:uLnTx/>
                <a:uFillTx/>
                <a:cs typeface="+mn-ea"/>
                <a:sym typeface="+mn-lt"/>
              </a:rPr>
              <a:t>讲述新闻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lstStyle/>
          <a:p>
            <a:r>
              <a:rPr lang="zh-CN" altLang="en-US" dirty="0">
                <a:latin typeface="+mn-lt"/>
                <a:ea typeface="+mn-ea"/>
                <a:cs typeface="+mn-ea"/>
                <a:sym typeface="+mn-lt"/>
              </a:rPr>
              <a:t>发布新闻</a:t>
            </a:r>
          </a:p>
        </p:txBody>
      </p:sp>
      <p:sp>
        <p:nvSpPr>
          <p:cNvPr id="3" name="Rectangle 8"/>
          <p:cNvSpPr>
            <a:spLocks noChangeArrowheads="1"/>
          </p:cNvSpPr>
          <p:nvPr/>
        </p:nvSpPr>
        <p:spPr bwMode="auto">
          <a:xfrm>
            <a:off x="4546600" y="3429000"/>
            <a:ext cx="6457950" cy="1692258"/>
          </a:xfrm>
          <a:prstGeom prst="rect">
            <a:avLst/>
          </a:prstGeom>
          <a:noFill/>
          <a:ln w="9525">
            <a:solidFill>
              <a:schemeClr val="tx1"/>
            </a:solidFill>
            <a:miter lim="800000"/>
          </a:ln>
          <a:effectLst/>
        </p:spPr>
        <p:txBody>
          <a:bodyPr wrap="square" anchor="ctr">
            <a:spAutoFit/>
          </a:bodyPr>
          <a:lstStyle/>
          <a:p>
            <a:pPr marL="0" marR="0" lvl="0" indent="355600" algn="l" defTabSz="609600" rtl="0" eaLnBrk="0" fontAlgn="base" latinLnBrk="0" hangingPunct="0">
              <a:lnSpc>
                <a:spcPct val="200000"/>
              </a:lnSpc>
              <a:spcBef>
                <a:spcPct val="0"/>
              </a:spcBef>
              <a:spcAft>
                <a:spcPct val="0"/>
              </a:spcAft>
              <a:buClrTx/>
              <a:buSzTx/>
              <a:buFontTx/>
              <a:buNone/>
              <a:defRPr/>
            </a:pPr>
            <a:r>
              <a:rPr kumimoji="0" lang="zh-CN" altLang="en-US" sz="2800" b="1" i="0" u="none" strike="noStrike" kern="1200" cap="none" spc="0" normalizeH="0" baseline="0" noProof="1">
                <a:ln>
                  <a:noFill/>
                </a:ln>
                <a:effectLst/>
                <a:uLnTx/>
                <a:uFillTx/>
                <a:cs typeface="+mn-ea"/>
                <a:sym typeface="+mn-lt"/>
              </a:rPr>
              <a:t>小组评议，看看内容是否符合要求、语言是否流畅、重点是否突出。</a:t>
            </a:r>
          </a:p>
        </p:txBody>
      </p:sp>
      <p:sp>
        <p:nvSpPr>
          <p:cNvPr id="4" name="Rectangle 2"/>
          <p:cNvSpPr>
            <a:spLocks noChangeArrowheads="1"/>
          </p:cNvSpPr>
          <p:nvPr/>
        </p:nvSpPr>
        <p:spPr bwMode="auto">
          <a:xfrm>
            <a:off x="4389438" y="1733262"/>
            <a:ext cx="2532062" cy="584775"/>
          </a:xfrm>
          <a:prstGeom prst="rect">
            <a:avLst/>
          </a:prstGeom>
          <a:noFill/>
          <a:ln w="9525">
            <a:solidFill>
              <a:schemeClr val="tx1"/>
            </a:solidFill>
            <a:miter lim="800000"/>
          </a:ln>
          <a:effectLst/>
        </p:spPr>
        <p:txBody>
          <a:bodyPr anchor="ctr">
            <a:spAutoFit/>
          </a:bodyPr>
          <a:lstStyle/>
          <a:p>
            <a:pPr marL="0" marR="0" lvl="0" indent="342900" algn="l" defTabSz="6096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effectLst/>
                <a:uLnTx/>
                <a:uFillTx/>
                <a:cs typeface="+mn-ea"/>
                <a:sym typeface="+mn-lt"/>
              </a:rPr>
              <a:t>评议新闻</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677" y="2959100"/>
            <a:ext cx="3329027" cy="32083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be3ffha">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787</Words>
  <Application>Microsoft Office PowerPoint</Application>
  <PresentationFormat>宽屏</PresentationFormat>
  <Paragraphs>87</Paragraphs>
  <Slides>17</Slides>
  <Notes>17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庞门正道粗书体6.0</vt:lpstr>
      <vt:lpstr>Wingdings</vt:lpstr>
      <vt:lpstr>Arial</vt:lpstr>
      <vt:lpstr>FandolFang R</vt:lpstr>
      <vt:lpstr>思源黑体 CN Bold</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2020-06-05T01:58:00Z</dcterms:created>
  <dcterms:modified xsi:type="dcterms:W3CDTF">2021-01-08T23:43:58Z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