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1233" r:id="rId4"/>
    <p:sldId id="1234" r:id="rId5"/>
    <p:sldId id="1235" r:id="rId6"/>
    <p:sldId id="1236" r:id="rId7"/>
    <p:sldId id="1237" r:id="rId8"/>
    <p:sldId id="1238" r:id="rId9"/>
    <p:sldId id="1239" r:id="rId10"/>
    <p:sldId id="1240" r:id="rId11"/>
    <p:sldId id="1241" r:id="rId12"/>
    <p:sldId id="1242" r:id="rId13"/>
    <p:sldId id="1243" r:id="rId14"/>
    <p:sldId id="1244" r:id="rId15"/>
    <p:sldId id="1245" r:id="rId16"/>
    <p:sldId id="1246" r:id="rId17"/>
    <p:sldId id="1247" r:id="rId18"/>
    <p:sldId id="1248" r:id="rId19"/>
    <p:sldId id="1249" r:id="rId20"/>
    <p:sldId id="287" r:id="rId21"/>
    <p:sldId id="257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182690A-9AAF-4257-9850-05B0D66E3E9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0DB55E9-3C92-4F7D-8624-7D452493F0F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B55E9-3C92-4F7D-8624-7D452493F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: 圆角 1"/>
          <p:cNvSpPr/>
          <p:nvPr userDrawn="1"/>
        </p:nvSpPr>
        <p:spPr>
          <a:xfrm>
            <a:off x="614265" y="998378"/>
            <a:ext cx="10963470" cy="55610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b="1" dirty="0">
                  <a:solidFill>
                    <a:srgbClr val="403836"/>
                  </a:solidFill>
                  <a:cs typeface="+mn-ea"/>
                  <a:sym typeface="+mn-lt"/>
                </a:rPr>
                <a:t>我的奇思妙想</a:t>
              </a:r>
              <a:r>
                <a:rPr lang="en-US" altLang="zh-CN" sz="48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4" name="五边形 1"/>
          <p:cNvSpPr/>
          <p:nvPr/>
        </p:nvSpPr>
        <p:spPr>
          <a:xfrm>
            <a:off x="4394718" y="1532540"/>
            <a:ext cx="2860936" cy="461665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标注 37"/>
          <p:cNvSpPr/>
          <p:nvPr/>
        </p:nvSpPr>
        <p:spPr>
          <a:xfrm>
            <a:off x="1045028" y="3116360"/>
            <a:ext cx="2230697" cy="1428750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noProof="1">
                <a:solidFill>
                  <a:prstClr val="black"/>
                </a:solidFill>
                <a:cs typeface="+mn-ea"/>
                <a:sym typeface="+mn-lt"/>
              </a:rPr>
              <a:t> 如何写出它的功能呢？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圆角矩形标注 8"/>
          <p:cNvSpPr/>
          <p:nvPr/>
        </p:nvSpPr>
        <p:spPr>
          <a:xfrm>
            <a:off x="7717640" y="2158482"/>
            <a:ext cx="3122976" cy="2039938"/>
          </a:xfrm>
          <a:prstGeom prst="wedgeRoundRectCallout">
            <a:avLst>
              <a:gd name="adj1" fmla="val -63809"/>
              <a:gd name="adj2" fmla="val 4516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1">
                <a:solidFill>
                  <a:schemeClr val="tx1"/>
                </a:solidFill>
                <a:cs typeface="+mn-ea"/>
                <a:sym typeface="+mn-lt"/>
              </a:rPr>
              <a:t> 通过生活中熟知的物品入手，抓住特点，大胆想象它的神奇用途和奇特功能。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311731" y="1572215"/>
            <a:ext cx="304278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写功能，抓神奇。</a:t>
            </a:r>
          </a:p>
        </p:txBody>
      </p:sp>
      <p:sp>
        <p:nvSpPr>
          <p:cNvPr id="8" name="圆角矩形标注 13"/>
          <p:cNvSpPr/>
          <p:nvPr/>
        </p:nvSpPr>
        <p:spPr>
          <a:xfrm>
            <a:off x="7739578" y="4333357"/>
            <a:ext cx="3201051" cy="1838325"/>
          </a:xfrm>
          <a:prstGeom prst="wedgeRoundRectCallout">
            <a:avLst>
              <a:gd name="adj1" fmla="val -62942"/>
              <a:gd name="adj2" fmla="val -5836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609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1">
                <a:solidFill>
                  <a:schemeClr val="tx1"/>
                </a:solidFill>
                <a:cs typeface="+mn-ea"/>
                <a:sym typeface="+mn-lt"/>
              </a:rPr>
              <a:t> 合理想象，不能天马行空、不合逻辑的乱想。适当用一些修辞方法，让语言充满趣味。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5" y="3286340"/>
            <a:ext cx="3800672" cy="209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2" name="矩形 1"/>
          <p:cNvSpPr/>
          <p:nvPr/>
        </p:nvSpPr>
        <p:spPr>
          <a:xfrm>
            <a:off x="5001208" y="2502710"/>
            <a:ext cx="5734731" cy="260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作文思路：首先要选择一个合适的题目，再合理选材，确定先写什么、再写什么、分清主次，抓住侧重点进行详细叙述。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9" y="2932365"/>
            <a:ext cx="3752127" cy="36160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7" name="椭圆 6"/>
          <p:cNvSpPr/>
          <p:nvPr/>
        </p:nvSpPr>
        <p:spPr>
          <a:xfrm>
            <a:off x="7196721" y="3175746"/>
            <a:ext cx="1633537" cy="1055687"/>
          </a:xfrm>
          <a:prstGeom prst="ellipse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401133" y="3744071"/>
            <a:ext cx="64770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菱形 8"/>
          <p:cNvSpPr/>
          <p:nvPr/>
        </p:nvSpPr>
        <p:spPr>
          <a:xfrm>
            <a:off x="3354971" y="3321796"/>
            <a:ext cx="987425" cy="865187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32758" y="3521821"/>
            <a:ext cx="10795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样子</a:t>
            </a: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204158" y="2894758"/>
            <a:ext cx="620713" cy="427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9"/>
          <p:cNvSpPr/>
          <p:nvPr/>
        </p:nvSpPr>
        <p:spPr>
          <a:xfrm>
            <a:off x="1245183" y="2018458"/>
            <a:ext cx="1958975" cy="876300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5971" y="2020046"/>
            <a:ext cx="1968500" cy="911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木屋下面有四个轮子</a:t>
            </a:r>
          </a:p>
        </p:txBody>
      </p:sp>
      <p:cxnSp>
        <p:nvCxnSpPr>
          <p:cNvPr id="15" name="直接连接符 14"/>
          <p:cNvCxnSpPr>
            <a:endCxn id="9" idx="1"/>
          </p:cNvCxnSpPr>
          <p:nvPr/>
        </p:nvCxnSpPr>
        <p:spPr>
          <a:xfrm>
            <a:off x="2589796" y="3752008"/>
            <a:ext cx="765175" cy="3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2"/>
          <p:cNvSpPr/>
          <p:nvPr/>
        </p:nvSpPr>
        <p:spPr>
          <a:xfrm>
            <a:off x="973721" y="3366246"/>
            <a:ext cx="1616075" cy="865187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3721" y="3366246"/>
            <a:ext cx="1736725" cy="912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木屋两侧有机翼</a:t>
            </a:r>
          </a:p>
        </p:txBody>
      </p:sp>
      <p:cxnSp>
        <p:nvCxnSpPr>
          <p:cNvPr id="18" name="直接连接符 17"/>
          <p:cNvCxnSpPr>
            <a:endCxn id="9" idx="1"/>
          </p:cNvCxnSpPr>
          <p:nvPr/>
        </p:nvCxnSpPr>
        <p:spPr>
          <a:xfrm flipV="1">
            <a:off x="3164471" y="4186983"/>
            <a:ext cx="649287" cy="812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5"/>
          <p:cNvSpPr/>
          <p:nvPr/>
        </p:nvSpPr>
        <p:spPr>
          <a:xfrm>
            <a:off x="905458" y="4804521"/>
            <a:ext cx="2259013" cy="941387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7358" y="4804521"/>
            <a:ext cx="2297113" cy="911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像一架没有头和尾的飞机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390396" y="3737721"/>
            <a:ext cx="647700" cy="6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菱形 21"/>
          <p:cNvSpPr/>
          <p:nvPr/>
        </p:nvSpPr>
        <p:spPr>
          <a:xfrm>
            <a:off x="8095246" y="3321796"/>
            <a:ext cx="989012" cy="865187"/>
          </a:xfrm>
          <a:prstGeom prst="diamond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95246" y="3536108"/>
            <a:ext cx="1081087" cy="501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功能</a:t>
            </a: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601658" y="2696321"/>
            <a:ext cx="0" cy="5746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1"/>
          <p:cNvSpPr/>
          <p:nvPr/>
        </p:nvSpPr>
        <p:spPr>
          <a:xfrm>
            <a:off x="8038096" y="2020046"/>
            <a:ext cx="1501775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38096" y="2020046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环游世界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8830258" y="3018583"/>
            <a:ext cx="768350" cy="481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9598608" y="2645521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遨游太空</a:t>
            </a:r>
          </a:p>
        </p:txBody>
      </p:sp>
      <p:sp>
        <p:nvSpPr>
          <p:cNvPr id="29" name="圆角矩形 27"/>
          <p:cNvSpPr/>
          <p:nvPr/>
        </p:nvSpPr>
        <p:spPr>
          <a:xfrm>
            <a:off x="9657346" y="2645521"/>
            <a:ext cx="1501775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圆角矩形 28"/>
          <p:cNvSpPr/>
          <p:nvPr/>
        </p:nvSpPr>
        <p:spPr>
          <a:xfrm>
            <a:off x="10017708" y="3536108"/>
            <a:ext cx="1503363" cy="531813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圆角矩形 29"/>
          <p:cNvSpPr/>
          <p:nvPr/>
        </p:nvSpPr>
        <p:spPr>
          <a:xfrm>
            <a:off x="9539871" y="4387008"/>
            <a:ext cx="1503362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 flipV="1">
            <a:off x="9176333" y="3740896"/>
            <a:ext cx="768350" cy="9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8868358" y="3991721"/>
            <a:ext cx="671513" cy="479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2" idx="2"/>
          </p:cNvCxnSpPr>
          <p:nvPr/>
        </p:nvCxnSpPr>
        <p:spPr>
          <a:xfrm>
            <a:off x="8590546" y="4186983"/>
            <a:ext cx="11112" cy="620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3"/>
          <p:cNvSpPr/>
          <p:nvPr/>
        </p:nvSpPr>
        <p:spPr>
          <a:xfrm>
            <a:off x="7849183" y="4807696"/>
            <a:ext cx="1503363" cy="530225"/>
          </a:xfrm>
          <a:prstGeom prst="roundRect">
            <a:avLst/>
          </a:prstGeom>
          <a:grpFill/>
          <a:ln>
            <a:solidFill>
              <a:schemeClr val="accent2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17708" y="3572621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可以居住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539871" y="4385421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自动除尘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12671" y="4807696"/>
            <a:ext cx="1727200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自动报警</a:t>
            </a:r>
          </a:p>
        </p:txBody>
      </p:sp>
      <p:sp>
        <p:nvSpPr>
          <p:cNvPr id="39" name="椭圆 38"/>
          <p:cNvSpPr/>
          <p:nvPr/>
        </p:nvSpPr>
        <p:spPr>
          <a:xfrm>
            <a:off x="4931359" y="3270996"/>
            <a:ext cx="2451100" cy="9604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213933" y="3499596"/>
            <a:ext cx="2176463" cy="501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会飞的木屋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4" grpId="0"/>
      <p:bldP spid="17" grpId="0"/>
      <p:bldP spid="20" grpId="0"/>
      <p:bldP spid="23" grpId="0" bldLvl="0" animBg="1"/>
      <p:bldP spid="26" grpId="0"/>
      <p:bldP spid="28" grpId="0"/>
      <p:bldP spid="36" grpId="0"/>
      <p:bldP spid="37" grpId="0"/>
      <p:bldP spid="38" grpId="0"/>
      <p:bldP spid="39" grpId="0" bldLvl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244850" y="297269"/>
            <a:ext cx="818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你会怎样设计飞船的外形和功能呢？</a:t>
            </a:r>
          </a:p>
        </p:txBody>
      </p:sp>
      <p:sp>
        <p:nvSpPr>
          <p:cNvPr id="42" name="椭圆 41"/>
          <p:cNvSpPr/>
          <p:nvPr/>
        </p:nvSpPr>
        <p:spPr>
          <a:xfrm>
            <a:off x="1143000" y="2385332"/>
            <a:ext cx="1187450" cy="24876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396167" y="2553607"/>
            <a:ext cx="67710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有趣的飞船</a:t>
            </a:r>
          </a:p>
        </p:txBody>
      </p:sp>
      <p:sp>
        <p:nvSpPr>
          <p:cNvPr id="44" name="左大括号 43"/>
          <p:cNvSpPr/>
          <p:nvPr/>
        </p:nvSpPr>
        <p:spPr>
          <a:xfrm>
            <a:off x="2463800" y="2121807"/>
            <a:ext cx="781050" cy="34194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635375" y="1905907"/>
            <a:ext cx="936625" cy="1152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635375" y="4680857"/>
            <a:ext cx="936625" cy="1152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33324" y="1905907"/>
            <a:ext cx="738664" cy="1152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外形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33324" y="4680857"/>
            <a:ext cx="738664" cy="1152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功能</a:t>
            </a:r>
          </a:p>
        </p:txBody>
      </p:sp>
      <p:cxnSp>
        <p:nvCxnSpPr>
          <p:cNvPr id="49" name="直接箭头连接符 48"/>
          <p:cNvCxnSpPr>
            <a:stCxn id="45" idx="3"/>
          </p:cNvCxnSpPr>
          <p:nvPr/>
        </p:nvCxnSpPr>
        <p:spPr>
          <a:xfrm flipV="1">
            <a:off x="4572000" y="1826532"/>
            <a:ext cx="1524000" cy="6572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311900" y="1434420"/>
            <a:ext cx="4524375" cy="8239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6575425" y="1585232"/>
            <a:ext cx="415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颜色会随着自己的心情改变</a:t>
            </a:r>
          </a:p>
        </p:txBody>
      </p:sp>
      <p:cxnSp>
        <p:nvCxnSpPr>
          <p:cNvPr id="52" name="直接箭头连接符 51"/>
          <p:cNvCxnSpPr>
            <a:stCxn id="45" idx="3"/>
          </p:cNvCxnSpPr>
          <p:nvPr/>
        </p:nvCxnSpPr>
        <p:spPr>
          <a:xfrm>
            <a:off x="4572000" y="2553607"/>
            <a:ext cx="1524000" cy="4254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6202363" y="2553607"/>
            <a:ext cx="4525962" cy="825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6497638" y="2718707"/>
            <a:ext cx="415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有弧度的流线型</a:t>
            </a:r>
          </a:p>
        </p:txBody>
      </p:sp>
      <p:cxnSp>
        <p:nvCxnSpPr>
          <p:cNvPr id="55" name="直接箭头连接符 54"/>
          <p:cNvCxnSpPr>
            <a:stCxn id="45" idx="3"/>
          </p:cNvCxnSpPr>
          <p:nvPr/>
        </p:nvCxnSpPr>
        <p:spPr>
          <a:xfrm flipV="1">
            <a:off x="4616450" y="4274457"/>
            <a:ext cx="1622425" cy="8350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6311900" y="3771220"/>
            <a:ext cx="4064000" cy="8239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6575425" y="3953782"/>
            <a:ext cx="415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可喷洒营养液，自动充电</a:t>
            </a:r>
          </a:p>
        </p:txBody>
      </p:sp>
      <p:cxnSp>
        <p:nvCxnSpPr>
          <p:cNvPr id="58" name="直接箭头连接符 57"/>
          <p:cNvCxnSpPr>
            <a:stCxn id="45" idx="3"/>
            <a:endCxn id="59" idx="2"/>
          </p:cNvCxnSpPr>
          <p:nvPr/>
        </p:nvCxnSpPr>
        <p:spPr>
          <a:xfrm flipV="1">
            <a:off x="4616450" y="5092020"/>
            <a:ext cx="1695450" cy="825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6311900" y="4680857"/>
            <a:ext cx="4524375" cy="8239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文本框 59"/>
          <p:cNvSpPr txBox="1">
            <a:spLocks noChangeArrowheads="1"/>
          </p:cNvSpPr>
          <p:nvPr/>
        </p:nvSpPr>
        <p:spPr bwMode="auto">
          <a:xfrm>
            <a:off x="6577013" y="4872945"/>
            <a:ext cx="3113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能制造万能引力丝</a:t>
            </a:r>
          </a:p>
        </p:txBody>
      </p:sp>
      <p:cxnSp>
        <p:nvCxnSpPr>
          <p:cNvPr id="61" name="直接箭头连接符 60"/>
          <p:cNvCxnSpPr>
            <a:stCxn id="45" idx="3"/>
            <a:endCxn id="59" idx="2"/>
          </p:cNvCxnSpPr>
          <p:nvPr/>
        </p:nvCxnSpPr>
        <p:spPr>
          <a:xfrm>
            <a:off x="4616450" y="5312682"/>
            <a:ext cx="1622425" cy="546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6389688" y="5541282"/>
            <a:ext cx="3559175" cy="825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6683375" y="5693682"/>
            <a:ext cx="369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能通过语音瞬间移动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ldLvl="0" animBg="1"/>
      <p:bldP spid="43" grpId="0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50" grpId="0" bldLvl="0" animBg="1"/>
      <p:bldP spid="51" grpId="0"/>
      <p:bldP spid="53" grpId="0" bldLvl="0" animBg="1"/>
      <p:bldP spid="54" grpId="0"/>
      <p:bldP spid="56" grpId="0" bldLvl="0" animBg="1"/>
      <p:bldP spid="57" grpId="0"/>
      <p:bldP spid="59" grpId="0" bldLvl="0" animBg="1"/>
      <p:bldP spid="60" grpId="0"/>
      <p:bldP spid="62" grpId="0" bldLvl="0" animBg="1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26" name="矩形 25"/>
          <p:cNvSpPr/>
          <p:nvPr/>
        </p:nvSpPr>
        <p:spPr>
          <a:xfrm>
            <a:off x="775228" y="2165909"/>
            <a:ext cx="10641544" cy="3910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我们现在所用的的课桌功能太单一了，我想发明一种“多功能课桌”。</a:t>
            </a:r>
          </a:p>
          <a:p>
            <a:pPr marL="0" marR="0" lvl="0" indent="609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我的“多功能课桌”是用透明的玻璃做的，看上去和普通的课桌没有什么不同之处，其实它蕴藏着“无穷的力量”。</a:t>
            </a: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609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张课桌有一个功能，那就是：如果你坐姿不正确，自动显示仪就会显示出七个大字“你的姿势不正确！”这样就能使学生们很快纠正，及早预防近视和驼背！另外，要是在上课时，你不认真听讲或思想开小差，它就会发出声音警告你，让你好好学习，安心听讲。如果你要是上</a:t>
            </a:r>
            <a:endParaRPr kumimoji="0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4511526" y="1363662"/>
            <a:ext cx="27142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我的奇思妙想</a:t>
            </a:r>
          </a:p>
        </p:txBody>
      </p:sp>
      <p:sp>
        <p:nvSpPr>
          <p:cNvPr id="28" name="矩形标注 10"/>
          <p:cNvSpPr>
            <a:spLocks noChangeArrowheads="1"/>
          </p:cNvSpPr>
          <p:nvPr/>
        </p:nvSpPr>
        <p:spPr bwMode="auto">
          <a:xfrm>
            <a:off x="933301" y="1312068"/>
            <a:ext cx="3163888" cy="708025"/>
          </a:xfrm>
          <a:prstGeom prst="wedgeRectCallout">
            <a:avLst>
              <a:gd name="adj1" fmla="val 33614"/>
              <a:gd name="adj2" fmla="val 148037"/>
            </a:avLst>
          </a:prstGeom>
          <a:noFill/>
          <a:ln w="952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开门见山地引出了我发明的东西是“多功能”课桌。</a:t>
            </a: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756668" y="3042331"/>
            <a:ext cx="12938125" cy="1432662"/>
            <a:chOff x="1583986" y="7614263"/>
            <a:chExt cx="9703186" cy="1074445"/>
          </a:xfrm>
        </p:grpSpPr>
        <p:sp>
          <p:nvSpPr>
            <p:cNvPr id="30" name="矩形 29"/>
            <p:cNvSpPr/>
            <p:nvPr/>
          </p:nvSpPr>
          <p:spPr>
            <a:xfrm>
              <a:off x="2072122" y="7614263"/>
              <a:ext cx="9215050" cy="623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-44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~~~~~~~~~~~~~~~~~~~~~~~~~~~~~~~~~~~~~ ~~~~~~~~~~~~~~~~~~~~~~~~~~~~~~~~~~~~~~~~~~~~~~  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83986" y="8065490"/>
              <a:ext cx="4635676" cy="623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-440" normalizeH="0" baseline="0" noProof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~~~~~~~~~~~~~~~~~~~~~~~~~~~~~~~~~~~~~~~~~~~~~~~</a:t>
              </a: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矩形标注 11"/>
          <p:cNvSpPr/>
          <p:nvPr/>
        </p:nvSpPr>
        <p:spPr>
          <a:xfrm>
            <a:off x="7511522" y="3404223"/>
            <a:ext cx="3905250" cy="1077218"/>
          </a:xfrm>
          <a:prstGeom prst="wedgeRectCallout">
            <a:avLst>
              <a:gd name="adj1" fmla="val -63847"/>
              <a:gd name="adj2" fmla="val -41571"/>
            </a:avLst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采用作比较的方法，把“多功能课桌”和普通课桌进行比较，既写出了它的样子，又突出“多功能课桌的”特点</a:t>
            </a: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无穷力量。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4" name="矩形 3"/>
          <p:cNvSpPr/>
          <p:nvPr/>
        </p:nvSpPr>
        <p:spPr>
          <a:xfrm>
            <a:off x="944789" y="1544056"/>
            <a:ext cx="10390868" cy="410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偷偷吃东西，课桌的鼻子闻见气味，它就会提醒你“不要再吃东西了，下课有的是时间。”上音乐课了，你在课桌上写下“音乐”这两个字，它就又会出现很多按钮，就是音乐课上用的器材，要是老师今天要教弹钢琴，你一按“钢琴”，这个神奇的课桌就会变成钢琴，你就可以尽情地弹了。而上电脑课时，你只要一写“电脑”，这个课桌就又变成了一台高档笔记本电脑了。  </a:t>
            </a:r>
            <a:endParaRPr kumimoji="0" lang="en-US" altLang="zh-CN" sz="2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有人一定会问，桌子是玻璃做的，万一压碎了怎么办？这你就是杞人忧天了。告诉你吧，桌子的玻璃可全是用高科技材料制成的，牢不可破，至少能承受</a:t>
            </a:r>
            <a:r>
              <a:rPr kumimoji="0" lang="en-US" altLang="zh-CN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吨以上的重量，即使全班同学挤在一张玻璃桌上，它</a:t>
            </a:r>
          </a:p>
        </p:txBody>
      </p:sp>
      <p:sp>
        <p:nvSpPr>
          <p:cNvPr id="5" name="矩形标注 3"/>
          <p:cNvSpPr/>
          <p:nvPr/>
        </p:nvSpPr>
        <p:spPr>
          <a:xfrm>
            <a:off x="3967842" y="5729075"/>
            <a:ext cx="6858000" cy="666750"/>
          </a:xfrm>
          <a:prstGeom prst="wedgeRectCallout">
            <a:avLst>
              <a:gd name="adj1" fmla="val -58005"/>
              <a:gd name="adj2" fmla="val -39788"/>
            </a:avLst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  <a:r>
              <a:rPr kumimoji="0" lang="en-US" altLang="zh-CN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186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自然段采用了举列子的说明方法，写出了多功能课桌的特点：纠正坐姿、发出警告、有多种乐器的功能和电脑功能。</a:t>
            </a:r>
          </a:p>
        </p:txBody>
      </p:sp>
      <p:sp>
        <p:nvSpPr>
          <p:cNvPr id="6" name="矩形 5"/>
          <p:cNvSpPr/>
          <p:nvPr/>
        </p:nvSpPr>
        <p:spPr>
          <a:xfrm>
            <a:off x="2428875" y="4898812"/>
            <a:ext cx="12287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44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~~~~~~~~~~~~~~~~~~~~~~~~~~~~~~~~~~~~~  ~~~~~~~~~~~~~~~~~~~~~~~~~~~~~~~~~~~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4" name="矩形 3"/>
          <p:cNvSpPr/>
          <p:nvPr/>
        </p:nvSpPr>
        <p:spPr>
          <a:xfrm>
            <a:off x="847271" y="2276929"/>
            <a:ext cx="10633529" cy="248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也安然无恙。这种课桌至少可以使用上百年。</a:t>
            </a:r>
            <a:endParaRPr kumimoji="0" lang="en-US" altLang="zh-CN" sz="2665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665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我的“多功能课桌”若能广泛使用，就能节约大量的木材资源，保护森林。怎么样，这个发明不错吧。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标注 2"/>
          <p:cNvSpPr/>
          <p:nvPr/>
        </p:nvSpPr>
        <p:spPr>
          <a:xfrm>
            <a:off x="7705271" y="1878467"/>
            <a:ext cx="3524250" cy="749300"/>
          </a:xfrm>
          <a:prstGeom prst="wedgeRectCallout">
            <a:avLst>
              <a:gd name="adj1" fmla="val -71408"/>
              <a:gd name="adj2" fmla="val 38806"/>
            </a:avLst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运用列数字的方法，说明了它的结实和坚固。</a:t>
            </a:r>
          </a:p>
        </p:txBody>
      </p:sp>
      <p:sp>
        <p:nvSpPr>
          <p:cNvPr id="6" name="矩形标注 3"/>
          <p:cNvSpPr/>
          <p:nvPr/>
        </p:nvSpPr>
        <p:spPr>
          <a:xfrm>
            <a:off x="4085771" y="4467679"/>
            <a:ext cx="5143500" cy="749300"/>
          </a:xfrm>
          <a:prstGeom prst="wedgeRectCallout">
            <a:avLst>
              <a:gd name="adj1" fmla="val -47799"/>
              <a:gd name="adj2" fmla="val -89739"/>
            </a:avLst>
          </a:prstGeom>
          <a:noFill/>
          <a:ln>
            <a:solidFill>
              <a:schemeClr val="tx1"/>
            </a:solidFill>
            <a:prstDash val="sysDot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总结全文，“多功能课桌”广泛应用的话还能节约木材、保护环境。</a:t>
            </a:r>
          </a:p>
        </p:txBody>
      </p:sp>
      <p:sp>
        <p:nvSpPr>
          <p:cNvPr id="7" name="矩形 6"/>
          <p:cNvSpPr/>
          <p:nvPr/>
        </p:nvSpPr>
        <p:spPr>
          <a:xfrm>
            <a:off x="901246" y="2789692"/>
            <a:ext cx="145208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44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~~~~~~~~~~~~~~~~~~~~~~~~~~~~~~~~~~~~~ ~~~~~~~~~~~~~~~~</a:t>
            </a: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例文赏读</a:t>
            </a:r>
          </a:p>
        </p:txBody>
      </p:sp>
      <p:sp>
        <p:nvSpPr>
          <p:cNvPr id="8" name="矩形 7"/>
          <p:cNvSpPr/>
          <p:nvPr/>
        </p:nvSpPr>
        <p:spPr>
          <a:xfrm>
            <a:off x="1407885" y="2733140"/>
            <a:ext cx="9616849" cy="2228559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815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小作者发挥想象，运用举例子、列数字、作比较的说明方法，突出了“多功能课桌”的样子和功能，语言准确、生动。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4" name="文本框 1"/>
          <p:cNvSpPr txBox="1"/>
          <p:nvPr/>
        </p:nvSpPr>
        <p:spPr>
          <a:xfrm>
            <a:off x="4391836" y="1894758"/>
            <a:ext cx="6642326" cy="3910494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介绍外形特点与内部构造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可从大小、形状、颜色等角度描写说明；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可按空间顺序介绍其内部构造及功能。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介绍其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来历、</a:t>
            </a: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功能或用法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注意详略得当，重点突出。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展开联想和想象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联想恰当，想象丰富，有信服力。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13489" y="2202815"/>
            <a:ext cx="2164524" cy="3294380"/>
            <a:chOff x="412" y="3286"/>
            <a:chExt cx="2782" cy="5188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grpSpPr>
        <p:sp>
          <p:nvSpPr>
            <p:cNvPr id="6" name="圆角右箭头 4"/>
            <p:cNvSpPr/>
            <p:nvPr/>
          </p:nvSpPr>
          <p:spPr>
            <a:xfrm>
              <a:off x="469" y="3286"/>
              <a:ext cx="2725" cy="5188"/>
            </a:xfrm>
            <a:prstGeom prst="bentArrow">
              <a:avLst>
                <a:gd name="adj1" fmla="val 25000"/>
                <a:gd name="adj2" fmla="val 23195"/>
                <a:gd name="adj3" fmla="val 25000"/>
                <a:gd name="adj4" fmla="val 43750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12" y="4841"/>
              <a:ext cx="467" cy="36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温馨提示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课后作业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51391" y="1699532"/>
            <a:ext cx="9889217" cy="401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1.发挥想象完成习作。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2.写完后，可以配上插图，把习作贴在教室里的墙报上，一起分享这些神奇的发明。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情景导入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1147665" y="1843088"/>
            <a:ext cx="9983755" cy="36334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生活因想象而美好。20世纪，莱特兄弟制造出第一架飞机，瓦特发明了蒸汽机，乔治发明了机器人……这些伟大的发明，其实都来源于科学家们一个个小小的奇思妙想。这节课，让我们展开想象的翅膀，畅谈自己的奇思妙想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习作</a:t>
            </a:r>
            <a:r>
              <a:rPr lang="en-US" altLang="zh-CN" sz="3200" b="1" dirty="0">
                <a:cs typeface="+mn-ea"/>
                <a:sym typeface="+mn-lt"/>
              </a:rPr>
              <a:t>——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情景导入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24688" y="1441807"/>
            <a:ext cx="9331325" cy="14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说一说，你想发明什么?它是什么样子的？有哪些功能？这就是我们今天的习作内容。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40252" y="4008629"/>
            <a:ext cx="3666388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我的奇思妙想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63" y="2976465"/>
            <a:ext cx="2702034" cy="357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8" name="矩形 7"/>
          <p:cNvSpPr/>
          <p:nvPr/>
        </p:nvSpPr>
        <p:spPr>
          <a:xfrm>
            <a:off x="1268833" y="2616038"/>
            <a:ext cx="9386596" cy="30433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讲清自己想发明的物品名称；介绍清楚外形（包括形状、色彩、大小等）；说清楚功能、用途。</a:t>
            </a:r>
          </a:p>
          <a:p>
            <a:pPr marL="571500" marR="0" lvl="0" indent="-57150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能够结合生活实际展开丰富合理的想象，写自己想发明什么，它是什么样子的，有哪些功能，做到内容具体，语句通顺。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68833" y="1453341"/>
            <a:ext cx="8858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自读习作内容，想一想本次习作有哪些具体要求？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5" name="矩形 12"/>
          <p:cNvSpPr>
            <a:spLocks noChangeArrowheads="1"/>
          </p:cNvSpPr>
          <p:nvPr/>
        </p:nvSpPr>
        <p:spPr bwMode="auto">
          <a:xfrm>
            <a:off x="1043862" y="4443315"/>
            <a:ext cx="9705003" cy="12351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生活中，我们常常会有一些奇思妙想，想发明一些神奇的东西。你想发明什么？它是什么样子的？有哪些功能？让我们把它写出来吧！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576" y="1560517"/>
            <a:ext cx="7756848" cy="262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801990" y="1565175"/>
            <a:ext cx="3638965" cy="1116210"/>
            <a:chOff x="9077" y="1586"/>
            <a:chExt cx="7458" cy="2286"/>
          </a:xfrm>
        </p:grpSpPr>
        <p:sp>
          <p:nvSpPr>
            <p:cNvPr id="5" name="云形标注 1"/>
            <p:cNvSpPr/>
            <p:nvPr/>
          </p:nvSpPr>
          <p:spPr>
            <a:xfrm>
              <a:off x="9077" y="1586"/>
              <a:ext cx="7458" cy="2286"/>
            </a:xfrm>
            <a:prstGeom prst="cloudCallout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9610" y="2256"/>
              <a:ext cx="6925" cy="9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1">
                  <a:ln w="1270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uLnTx/>
                  <a:uFillTx/>
                  <a:cs typeface="+mn-ea"/>
                  <a:sym typeface="+mn-lt"/>
                </a:rPr>
                <a:t>什么是“奇思妙想”？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879909" y="3195834"/>
            <a:ext cx="5990253" cy="22738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“奇思妙想”就是奇妙的想法和思想。对于某些事物凭空散发出的奇特的想法或看法，其中不乏一些新创意，新思路。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6" r="31672"/>
          <a:stretch>
            <a:fillRect/>
          </a:stretch>
        </p:blipFill>
        <p:spPr>
          <a:xfrm>
            <a:off x="1511557" y="2222629"/>
            <a:ext cx="2351315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3928518" y="1601829"/>
            <a:ext cx="7054066" cy="1786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“奇思妙想”贵在于“奇妙”。它既不是对现有事物的简单描述，也不是没有根据的想象，而是在现实生活的基础上，产生的新创意，新思路。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707722" y="3848003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选材奇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7961255" y="3848003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内容奇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702959" y="5276753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功能新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961255" y="5275165"/>
            <a:ext cx="19255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语言新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9" y="2932365"/>
            <a:ext cx="3752127" cy="361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明确要求</a:t>
            </a:r>
          </a:p>
        </p:txBody>
      </p:sp>
      <p:sp>
        <p:nvSpPr>
          <p:cNvPr id="12" name="圆角矩形标注 35"/>
          <p:cNvSpPr/>
          <p:nvPr/>
        </p:nvSpPr>
        <p:spPr>
          <a:xfrm>
            <a:off x="7547299" y="1301620"/>
            <a:ext cx="3208564" cy="1809750"/>
          </a:xfrm>
          <a:prstGeom prst="wedgeRoundRectCallout">
            <a:avLst>
              <a:gd name="adj1" fmla="val -64062"/>
              <a:gd name="adj2" fmla="val 45283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要写清楚自己的奇思妙想，首先要搞清楚自己想发明什么，选材时要抓住物品的“神奇”之处来写。</a:t>
            </a:r>
          </a:p>
        </p:txBody>
      </p:sp>
      <p:sp>
        <p:nvSpPr>
          <p:cNvPr id="13" name="圆角矩形标注 37"/>
          <p:cNvSpPr/>
          <p:nvPr/>
        </p:nvSpPr>
        <p:spPr>
          <a:xfrm>
            <a:off x="1100235" y="1777870"/>
            <a:ext cx="2444620" cy="1428750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我们应如何写清楚自己的奇思妙想？</a:t>
            </a: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8"/>
          <p:cNvSpPr/>
          <p:nvPr/>
        </p:nvSpPr>
        <p:spPr>
          <a:xfrm>
            <a:off x="7404424" y="4217858"/>
            <a:ext cx="3437747" cy="1768475"/>
          </a:xfrm>
          <a:prstGeom prst="wedgeRoundRectCallout">
            <a:avLst>
              <a:gd name="adj1" fmla="val -48950"/>
              <a:gd name="adj2" fmla="val -76438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rgbClr val="CE62B7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可以从衣食住行方面来选择！写清你想发明的物品名称、外形（包括形状、色彩、大小等）、特有功能、用途。</a:t>
            </a:r>
          </a:p>
        </p:txBody>
      </p:sp>
      <p:sp>
        <p:nvSpPr>
          <p:cNvPr id="15" name="圆角矩形标注 9"/>
          <p:cNvSpPr/>
          <p:nvPr/>
        </p:nvSpPr>
        <p:spPr>
          <a:xfrm>
            <a:off x="1100235" y="4349620"/>
            <a:ext cx="2526107" cy="1428750"/>
          </a:xfrm>
          <a:prstGeom prst="wedgeRoundRectCallout">
            <a:avLst>
              <a:gd name="adj1" fmla="val 47678"/>
              <a:gd name="adj2" fmla="val -73950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我们应从哪些方面去写呢？</a:t>
            </a:r>
          </a:p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22" y="2381983"/>
            <a:ext cx="3800672" cy="209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写法点拨</a:t>
            </a:r>
          </a:p>
        </p:txBody>
      </p:sp>
      <p:sp>
        <p:nvSpPr>
          <p:cNvPr id="9" name="五边形 1"/>
          <p:cNvSpPr/>
          <p:nvPr/>
        </p:nvSpPr>
        <p:spPr>
          <a:xfrm>
            <a:off x="4394718" y="1532540"/>
            <a:ext cx="2860936" cy="461665"/>
          </a:xfrm>
          <a:prstGeom prst="homePlat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37"/>
          <p:cNvSpPr/>
          <p:nvPr/>
        </p:nvSpPr>
        <p:spPr>
          <a:xfrm>
            <a:off x="1045028" y="3116360"/>
            <a:ext cx="2230697" cy="1428750"/>
          </a:xfrm>
          <a:prstGeom prst="wedgeRoundRectCallout">
            <a:avLst>
              <a:gd name="adj1" fmla="val 69900"/>
              <a:gd name="adj2" fmla="val 5363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我们按什么顺序写外形呢？</a:t>
            </a:r>
          </a:p>
        </p:txBody>
      </p:sp>
      <p:sp>
        <p:nvSpPr>
          <p:cNvPr id="19" name="圆角矩形标注 8"/>
          <p:cNvSpPr/>
          <p:nvPr/>
        </p:nvSpPr>
        <p:spPr>
          <a:xfrm>
            <a:off x="7717640" y="2158482"/>
            <a:ext cx="3122976" cy="2039938"/>
          </a:xfrm>
          <a:prstGeom prst="wedgeRoundRectCallout">
            <a:avLst>
              <a:gd name="adj1" fmla="val -63809"/>
              <a:gd name="adj2" fmla="val 45167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写外形时要按照一定的顺序，可以从上到下、从外到内、从整体到部分写。</a:t>
            </a:r>
          </a:p>
        </p:txBody>
      </p:sp>
      <p:sp>
        <p:nvSpPr>
          <p:cNvPr id="20" name="矩形 12"/>
          <p:cNvSpPr>
            <a:spLocks noChangeArrowheads="1"/>
          </p:cNvSpPr>
          <p:nvPr/>
        </p:nvSpPr>
        <p:spPr bwMode="auto">
          <a:xfrm>
            <a:off x="4311731" y="1572215"/>
            <a:ext cx="304278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写外形，按顺序。</a:t>
            </a:r>
          </a:p>
        </p:txBody>
      </p:sp>
      <p:sp>
        <p:nvSpPr>
          <p:cNvPr id="21" name="圆角矩形标注 13"/>
          <p:cNvSpPr/>
          <p:nvPr/>
        </p:nvSpPr>
        <p:spPr>
          <a:xfrm>
            <a:off x="7739578" y="4333357"/>
            <a:ext cx="3201051" cy="1838325"/>
          </a:xfrm>
          <a:prstGeom prst="wedgeRoundRectCallout">
            <a:avLst>
              <a:gd name="adj1" fmla="val -62942"/>
              <a:gd name="adj2" fmla="val -5836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096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准确运用学过的说明方法，语言要准确，注意用好表示顺序的词语。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5" y="3286340"/>
            <a:ext cx="3800672" cy="209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1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gsm5pu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宽屏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2020-08-04T18:58:00Z</dcterms:created>
  <dcterms:modified xsi:type="dcterms:W3CDTF">2021-01-08T23:44:10Z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