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481" r:id="rId4"/>
    <p:sldId id="482" r:id="rId5"/>
    <p:sldId id="483" r:id="rId6"/>
    <p:sldId id="484" r:id="rId7"/>
    <p:sldId id="485" r:id="rId8"/>
    <p:sldId id="486" r:id="rId9"/>
    <p:sldId id="487" r:id="rId10"/>
    <p:sldId id="488" r:id="rId11"/>
    <p:sldId id="489" r:id="rId12"/>
    <p:sldId id="490" r:id="rId13"/>
    <p:sldId id="491" r:id="rId14"/>
    <p:sldId id="492" r:id="rId15"/>
    <p:sldId id="493" r:id="rId16"/>
    <p:sldId id="494" r:id="rId17"/>
    <p:sldId id="495" r:id="rId18"/>
    <p:sldId id="496" r:id="rId19"/>
    <p:sldId id="497" r:id="rId20"/>
    <p:sldId id="498" r:id="rId21"/>
    <p:sldId id="499" r:id="rId22"/>
    <p:sldId id="500" r:id="rId23"/>
    <p:sldId id="501" r:id="rId24"/>
    <p:sldId id="502" r:id="rId25"/>
    <p:sldId id="287" r:id="rId26"/>
    <p:sldId id="257" r:id="rId27"/>
  </p:sldIdLst>
  <p:sldSz cx="12192000" cy="6858000"/>
  <p:notesSz cx="6858000" cy="9144000"/>
  <p:embeddedFontLst>
    <p:embeddedFont>
      <p:font typeface="FandolFang R" panose="02010600030101010101" charset="-122"/>
      <p:regular r:id="rId29"/>
    </p:embeddedFont>
    <p:embeddedFont>
      <p:font typeface="思源黑体 CN Light" panose="02010600030101010101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2C6011C-9054-4A5E-89B0-528723E710CC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325EB2F-C924-4E05-9A43-51F696497D5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EB2F-C924-4E05-9A43-51F696497D5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EB2F-C924-4E05-9A43-51F696497D5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EB2F-C924-4E05-9A43-51F696497D5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EB2F-C924-4E05-9A43-51F696497D5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EB2F-C924-4E05-9A43-51F696497D5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EB2F-C924-4E05-9A43-51F696497D5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EB2F-C924-4E05-9A43-51F696497D5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EB2F-C924-4E05-9A43-51F696497D5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EB2F-C924-4E05-9A43-51F696497D5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EB2F-C924-4E05-9A43-51F696497D5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EB2F-C924-4E05-9A43-51F696497D5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EB2F-C924-4E05-9A43-51F696497D5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EB2F-C924-4E05-9A43-51F696497D5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EB2F-C924-4E05-9A43-51F696497D5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EB2F-C924-4E05-9A43-51F696497D5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EB2F-C924-4E05-9A43-51F696497D5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EB2F-C924-4E05-9A43-51F696497D5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EB2F-C924-4E05-9A43-51F696497D5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EB2F-C924-4E05-9A43-51F696497D5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EB2F-C924-4E05-9A43-51F696497D5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EB2F-C924-4E05-9A43-51F696497D5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EB2F-C924-4E05-9A43-51F696497D5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EB2F-C924-4E05-9A43-51F696497D5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EB2F-C924-4E05-9A43-51F696497D5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EB2F-C924-4E05-9A43-51F696497D5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713733" y="1953092"/>
            <a:ext cx="6318532" cy="2200415"/>
            <a:chOff x="421012" y="2666956"/>
            <a:chExt cx="5412107" cy="2200415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666956"/>
              <a:ext cx="54121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000" b="1" dirty="0">
                  <a:solidFill>
                    <a:srgbClr val="403836"/>
                  </a:solidFill>
                  <a:cs typeface="+mn-ea"/>
                  <a:sym typeface="+mn-lt"/>
                </a:rPr>
                <a:t>《</a:t>
              </a:r>
              <a:r>
                <a:rPr lang="zh-CN" altLang="en-US" sz="6000" b="1" dirty="0">
                  <a:solidFill>
                    <a:srgbClr val="403836"/>
                  </a:solidFill>
                  <a:cs typeface="+mn-ea"/>
                  <a:sym typeface="+mn-lt"/>
                </a:rPr>
                <a:t>游</a:t>
              </a:r>
              <a:r>
                <a:rPr lang="en-US" altLang="zh-CN" sz="6000" b="1" dirty="0">
                  <a:solidFill>
                    <a:srgbClr val="403836"/>
                  </a:solidFill>
                  <a:cs typeface="+mn-ea"/>
                  <a:sym typeface="+mn-lt"/>
                </a:rPr>
                <a:t>______》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403836"/>
                </a:solidFill>
                <a:cs typeface="+mn-ea"/>
                <a:sym typeface="+mn-lt"/>
              </a:rPr>
              <a:t>习作</a:t>
            </a:r>
            <a:r>
              <a:rPr lang="en-US" altLang="zh-CN" sz="3200" b="1" dirty="0">
                <a:solidFill>
                  <a:srgbClr val="403836"/>
                </a:solidFill>
                <a:cs typeface="+mn-ea"/>
                <a:sym typeface="+mn-lt"/>
              </a:rPr>
              <a:t>——</a:t>
            </a:r>
            <a:endParaRPr lang="zh-CN" altLang="en-US" sz="3200" b="1" dirty="0">
              <a:solidFill>
                <a:srgbClr val="40383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847975"/>
            <a:ext cx="3028950" cy="401002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636037" y="1448356"/>
            <a:ext cx="79779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参观游览的文章形式可以自由灵活，语言一定要生动形象，富有感情，让读者受到感染力。可以用过渡句，使景物的转换更自然 。</a:t>
            </a:r>
          </a:p>
        </p:txBody>
      </p:sp>
      <p:grpSp>
        <p:nvGrpSpPr>
          <p:cNvPr id="10" name="组合 42"/>
          <p:cNvGrpSpPr/>
          <p:nvPr/>
        </p:nvGrpSpPr>
        <p:grpSpPr>
          <a:xfrm>
            <a:off x="3770717" y="3481836"/>
            <a:ext cx="7708604" cy="2742302"/>
            <a:chOff x="2817628" y="3997842"/>
            <a:chExt cx="7708604" cy="2742302"/>
          </a:xfrm>
        </p:grpSpPr>
        <p:sp>
          <p:nvSpPr>
            <p:cNvPr id="15" name="矩形 14"/>
            <p:cNvSpPr/>
            <p:nvPr/>
          </p:nvSpPr>
          <p:spPr>
            <a:xfrm>
              <a:off x="2909776" y="4062488"/>
              <a:ext cx="761645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运用比喻、拟人等修辞手法状物绘景；用动静结合的手法状物绘景；运用传说状物绘景。我们在描写景物时，插入一些故事逸闻、神话传说、典故名言、文史资料等，可使景和物蒙上一层神奇的色彩，增强文章的趣味性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圆角矩形 41"/>
            <p:cNvSpPr/>
            <p:nvPr/>
          </p:nvSpPr>
          <p:spPr>
            <a:xfrm>
              <a:off x="2817628" y="3997842"/>
              <a:ext cx="7495953" cy="2392325"/>
            </a:xfrm>
            <a:prstGeom prst="roundRect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847975"/>
            <a:ext cx="3028950" cy="40100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16222" y="1794128"/>
            <a:ext cx="5243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过渡句的作用及表现形式：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14703" y="2847975"/>
            <a:ext cx="85095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总体上过渡句的作用是--总结上文,引出下文,承上启下。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一、由一件事转到另一件事情时需要过渡。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二、记叙的时间发生变化时需要过渡。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三、由倒叙转入顺叙时需要过渡。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四、运用插叙时的起止处需要过渡。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847975"/>
            <a:ext cx="3028950" cy="40100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927317" y="1756143"/>
            <a:ext cx="52995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过渡句的作用及表现形式：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71404" y="2649577"/>
            <a:ext cx="77227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常见的过渡方式有: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1.用小标题过渡。         2.用一个句子过渡。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3.用一个段落过渡。      4.用关联词过渡。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5.用提示句过渡。         6.用表示时间或空间的词语过渡。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7.过渡词，增强文章逻辑性。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6" name="矩形 5"/>
          <p:cNvSpPr/>
          <p:nvPr/>
        </p:nvSpPr>
        <p:spPr>
          <a:xfrm>
            <a:off x="1707549" y="2045704"/>
            <a:ext cx="7776489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选择一处你游览过的地方，尝试习作</a:t>
            </a:r>
          </a:p>
        </p:txBody>
      </p:sp>
      <p:sp>
        <p:nvSpPr>
          <p:cNvPr id="7" name="Rectangle 1"/>
          <p:cNvSpPr/>
          <p:nvPr/>
        </p:nvSpPr>
        <p:spPr>
          <a:xfrm>
            <a:off x="787619" y="3102616"/>
            <a:ext cx="9969282" cy="2423753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53" tIns="45726" rIns="91453" bIns="45726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个人首先在脑海里确定自己想写的这个地方是哪里，回想游览过的景物，画出游览路线图，帮助自己理清思路 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6" name="矩形 5"/>
          <p:cNvSpPr/>
          <p:nvPr/>
        </p:nvSpPr>
        <p:spPr>
          <a:xfrm>
            <a:off x="1707549" y="2045704"/>
            <a:ext cx="7776489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选择一处你游览过的地方，尝试习作</a:t>
            </a:r>
          </a:p>
        </p:txBody>
      </p:sp>
      <p:sp>
        <p:nvSpPr>
          <p:cNvPr id="5" name="Rectangle 1"/>
          <p:cNvSpPr/>
          <p:nvPr/>
        </p:nvSpPr>
        <p:spPr>
          <a:xfrm>
            <a:off x="1284768" y="3794709"/>
            <a:ext cx="9891232" cy="1605323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53" tIns="45726" rIns="91453" bIns="45726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2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学生展示路线图，小组讨论路线图是否合理，并提出修改意见。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6" name="矩形 5"/>
          <p:cNvSpPr/>
          <p:nvPr/>
        </p:nvSpPr>
        <p:spPr>
          <a:xfrm>
            <a:off x="2207756" y="2045704"/>
            <a:ext cx="7776489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选择一处你游览过的地方，尝试习作</a:t>
            </a:r>
          </a:p>
        </p:txBody>
      </p:sp>
      <p:sp>
        <p:nvSpPr>
          <p:cNvPr id="7" name="Rectangle 1"/>
          <p:cNvSpPr/>
          <p:nvPr/>
        </p:nvSpPr>
        <p:spPr>
          <a:xfrm>
            <a:off x="1003448" y="3819183"/>
            <a:ext cx="10185104" cy="1613403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53" tIns="45726" rIns="91453" bIns="45726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altLang="zh-CN" sz="37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小组内讲述、交流自己的游览景点。交流时注意把自己的写作顺序和内容说清楚。注意详略得当。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5" name="Rectangle 1"/>
          <p:cNvSpPr/>
          <p:nvPr/>
        </p:nvSpPr>
        <p:spPr>
          <a:xfrm>
            <a:off x="1091904" y="2002554"/>
            <a:ext cx="10274595" cy="307034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53" tIns="45726" rIns="91453" bIns="45726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altLang="zh-CN" sz="37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4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在说的基础上，把自己游览过的地方写下来；在介绍景点时要紧扣游踪，笔下有序；注意语言的生动性；内容上详略得当。要注意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正确使用标点符号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847975"/>
            <a:ext cx="3028950" cy="40100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34884" y="2568868"/>
            <a:ext cx="76129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自改习作。大声读一读自己的习作，自主评价。看自己的习作是否写清楚了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游览的顺序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，是否表述清楚了自己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想重点描写的景点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是否有错别字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标点符号使用是否正确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。然后用上好词佳句把习作修改得更具体、生动。</a:t>
            </a:r>
          </a:p>
        </p:txBody>
      </p:sp>
      <p:sp>
        <p:nvSpPr>
          <p:cNvPr id="9" name="矩形 8"/>
          <p:cNvSpPr/>
          <p:nvPr/>
        </p:nvSpPr>
        <p:spPr>
          <a:xfrm>
            <a:off x="4796448" y="1681348"/>
            <a:ext cx="3978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评改习作，赏读美景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847975"/>
            <a:ext cx="3028950" cy="401002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796448" y="1681348"/>
            <a:ext cx="3978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评改习作，赏读美景</a:t>
            </a:r>
          </a:p>
        </p:txBody>
      </p:sp>
      <p:sp>
        <p:nvSpPr>
          <p:cNvPr id="4" name="矩形 3"/>
          <p:cNvSpPr/>
          <p:nvPr/>
        </p:nvSpPr>
        <p:spPr>
          <a:xfrm>
            <a:off x="3993412" y="2549672"/>
            <a:ext cx="75000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小组评改。把自改后的习作读给同学们听，并邀请其他同学听后表达感受，最后根据其他同学的反馈再次修改自己的习作。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推荐出优秀习作，全班交流。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例文</a:t>
            </a:r>
          </a:p>
        </p:txBody>
      </p:sp>
      <p:sp>
        <p:nvSpPr>
          <p:cNvPr id="6" name="矩形 5"/>
          <p:cNvSpPr/>
          <p:nvPr/>
        </p:nvSpPr>
        <p:spPr>
          <a:xfrm>
            <a:off x="859290" y="1890738"/>
            <a:ext cx="7687338" cy="418576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游故宫博物院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今天，我终于来到了梦寐以求都想来到的地方，世界着名的皇家园林，中国历代皇帝居住的地方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故宫，又叫紫禁城。那里有许多珍宝，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8000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多间房屋，真是让我大开眼界。我们先来到了天安门，门口有两个大石狮子，好像在守着天安门。一进天安门，我就惊呆了，哇！好大的一个城楼呀！妈妈让我在天安门楼照了几张相，然后就进了端门，端门内有一大批武警在那里训练，我看见了那些武警整齐的步伐，听着洪亮的声音，我心里暗暗佩服这些武警战士，是他们在日夜守卫着天安门和故宫。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916993" y="3260947"/>
            <a:ext cx="6789662" cy="297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6930479" y="2761216"/>
            <a:ext cx="1339702" cy="106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8706116" y="1676696"/>
            <a:ext cx="2126511" cy="1079458"/>
            <a:chOff x="9388549" y="1435395"/>
            <a:chExt cx="2445488" cy="1473010"/>
          </a:xfrm>
        </p:grpSpPr>
        <p:sp>
          <p:nvSpPr>
            <p:cNvPr id="11" name="圆角矩形 85"/>
            <p:cNvSpPr/>
            <p:nvPr/>
          </p:nvSpPr>
          <p:spPr>
            <a:xfrm>
              <a:off x="9388549" y="1435395"/>
              <a:ext cx="2445488" cy="139286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TextBox 83"/>
            <p:cNvSpPr txBox="1"/>
            <p:nvPr/>
          </p:nvSpPr>
          <p:spPr>
            <a:xfrm>
              <a:off x="9477560" y="1522449"/>
              <a:ext cx="2305050" cy="138595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用简洁的语言介绍了故宫的地位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7121865" y="3324742"/>
            <a:ext cx="308344" cy="372139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36991" y="4678621"/>
            <a:ext cx="517450" cy="372139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656497" y="3190061"/>
            <a:ext cx="2463209" cy="1251099"/>
            <a:chOff x="9388549" y="1435395"/>
            <a:chExt cx="2445488" cy="139286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6" name="圆角矩形 90"/>
            <p:cNvSpPr/>
            <p:nvPr/>
          </p:nvSpPr>
          <p:spPr>
            <a:xfrm>
              <a:off x="9388549" y="1435395"/>
              <a:ext cx="2445488" cy="1392865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TextBox 91"/>
            <p:cNvSpPr txBox="1"/>
            <p:nvPr/>
          </p:nvSpPr>
          <p:spPr>
            <a:xfrm>
              <a:off x="9477560" y="1522449"/>
              <a:ext cx="2305050" cy="1130751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用“先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，然后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”等词语，点明游览的路线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矩形 1"/>
          <p:cNvSpPr/>
          <p:nvPr/>
        </p:nvSpPr>
        <p:spPr>
          <a:xfrm>
            <a:off x="749300" y="1924962"/>
            <a:ext cx="5703527" cy="3905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祖国的锦绣河山无限美，自然景观、人文景观、历史文化、风土人情各不相同，建筑有建筑的奇伟，山有山的博大，海有海的深长。也许是一处著名的旅游景点，也许是一处不起眼的小地方。这节课就请你拿起你的笔，描写下最让你心动的一处，向我们述说一段你的旅游经历吧！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2688974"/>
            <a:ext cx="4292600" cy="2861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例文</a:t>
            </a:r>
          </a:p>
        </p:txBody>
      </p:sp>
      <p:sp>
        <p:nvSpPr>
          <p:cNvPr id="4" name="矩形 3"/>
          <p:cNvSpPr/>
          <p:nvPr/>
        </p:nvSpPr>
        <p:spPr>
          <a:xfrm>
            <a:off x="1201478" y="1624125"/>
            <a:ext cx="6560290" cy="424731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紧接着，我们又来到了午门，午门是紫禁城的正门，雄伟高大，左右城门上各有八十一个门钉，整个门，呈红色，只有门钉是金色的，进到了午门里头，哇！好大的广场呀！比天安门还大好多呢！那里还有很多几百年前的大砖头呢，不过，有好的砖头，也有不好的砖头。不好的由于常年风吹日晒，现在已经烂得不成样子了，好的现在还完好无损，所以我们要爱护这些物品。之后，我们又来到了太和殿，太和殿俗称“金銮殿”，“东方三大殿”之一，位于北京紫禁城南北主轴线的显要位置，皇帝召见大臣的地方，</a:t>
            </a:r>
          </a:p>
        </p:txBody>
      </p:sp>
      <p:sp>
        <p:nvSpPr>
          <p:cNvPr id="5" name="TextBox 42"/>
          <p:cNvSpPr txBox="1"/>
          <p:nvPr/>
        </p:nvSpPr>
        <p:spPr>
          <a:xfrm>
            <a:off x="8218968" y="2322439"/>
            <a:ext cx="3452729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对砖头进行细节描写，并表明自己的看法。 </a:t>
            </a: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810998" y="3466214"/>
            <a:ext cx="4078360" cy="191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248552" y="3963787"/>
            <a:ext cx="6672704" cy="21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252096" y="4403266"/>
            <a:ext cx="6672704" cy="21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220198" y="4859079"/>
            <a:ext cx="3032825" cy="13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例文</a:t>
            </a:r>
          </a:p>
        </p:txBody>
      </p:sp>
      <p:sp>
        <p:nvSpPr>
          <p:cNvPr id="4" name="矩形 3"/>
          <p:cNvSpPr/>
          <p:nvPr/>
        </p:nvSpPr>
        <p:spPr>
          <a:xfrm>
            <a:off x="728035" y="1542864"/>
            <a:ext cx="10409866" cy="294099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里面的柱子，皇帝的宝座，全是金色的，地板用的是俗称金砖的石头铺的，我真佩服以前劳动人民人的聪明才智。太和殿中间的大楼梯是给皇帝走的，皇帝的椅子上，刻着一条大龙。人们称为龙椅。在外边，皇帝走的是用石头刻的龙路，旁边，是大臣走的路，走的是一个一个的台阶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42"/>
          <p:cNvSpPr txBox="1"/>
          <p:nvPr/>
        </p:nvSpPr>
        <p:spPr>
          <a:xfrm>
            <a:off x="3131086" y="5108170"/>
            <a:ext cx="592982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rgbClr val="02025E"/>
            </a:solidFill>
          </a:ln>
        </p:spPr>
        <p:txBody>
          <a:bodyPr wrap="non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详细介绍了太和殿。重点突出。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例文</a:t>
            </a:r>
          </a:p>
        </p:txBody>
      </p:sp>
      <p:sp>
        <p:nvSpPr>
          <p:cNvPr id="6" name="矩形 5"/>
          <p:cNvSpPr/>
          <p:nvPr/>
        </p:nvSpPr>
        <p:spPr>
          <a:xfrm>
            <a:off x="894906" y="1334389"/>
            <a:ext cx="10128694" cy="4436023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然后，我们又来到了御花园，那里有许多百年的古树、像龙一样的歪脖子树，有的古树，枝叶茂盛；有的古树，只有一个树枝茂盛；有的古树的树干呈棕色，还有的古树呈黑棕色。还有的树根一根搭一根特别乱，还有的树根埋在了土里，看不见根。我们又往外走，看见了一座石山，石山上有一座亭子，是黄帝观赏景色的。石山上还有楼梯所以上去非常方便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最后，我们就离开了故宫。这次的游玩使我增长了许多知识，我永远也不能忘记这有意义的一天。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例文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723454" y="1685851"/>
            <a:ext cx="7336466" cy="2599130"/>
            <a:chOff x="3434316" y="1850065"/>
            <a:chExt cx="7336466" cy="2599130"/>
          </a:xfrm>
        </p:grpSpPr>
        <p:sp>
          <p:nvSpPr>
            <p:cNvPr id="5" name="TextBox 7"/>
            <p:cNvSpPr txBox="1"/>
            <p:nvPr/>
          </p:nvSpPr>
          <p:spPr>
            <a:xfrm>
              <a:off x="3567330" y="2206145"/>
              <a:ext cx="7203452" cy="2243050"/>
            </a:xfrm>
            <a:prstGeom prst="rect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点评：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这篇习作小作者用生动形象的语言，采用“定点观察”“移步换景”的方法介绍了游览故宫的过程。详略得当，重点突出，是一篇不错的文章。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圆角矩形标注 38"/>
            <p:cNvSpPr/>
            <p:nvPr/>
          </p:nvSpPr>
          <p:spPr>
            <a:xfrm>
              <a:off x="3434316" y="1850065"/>
              <a:ext cx="7113182" cy="1924493"/>
            </a:xfrm>
            <a:prstGeom prst="wedgeRoundRectCallout">
              <a:avLst>
                <a:gd name="adj1" fmla="val -52672"/>
                <a:gd name="adj2" fmla="val 59738"/>
                <a:gd name="adj3" fmla="val 16667"/>
              </a:avLst>
            </a:prstGeom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18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18" y="2847975"/>
            <a:ext cx="3028950" cy="4010025"/>
          </a:xfrm>
          <a:prstGeom prst="rect">
            <a:avLst/>
          </a:prstGeom>
        </p:spPr>
      </p:pic>
      <p:grpSp>
        <p:nvGrpSpPr>
          <p:cNvPr id="9" name="组合 41"/>
          <p:cNvGrpSpPr/>
          <p:nvPr/>
        </p:nvGrpSpPr>
        <p:grpSpPr>
          <a:xfrm>
            <a:off x="4497867" y="2090184"/>
            <a:ext cx="5316279" cy="1729622"/>
            <a:chOff x="3646967" y="2052084"/>
            <a:chExt cx="5316279" cy="1729622"/>
          </a:xfrm>
        </p:grpSpPr>
        <p:sp>
          <p:nvSpPr>
            <p:cNvPr id="10" name="矩形 9"/>
            <p:cNvSpPr/>
            <p:nvPr/>
          </p:nvSpPr>
          <p:spPr>
            <a:xfrm>
              <a:off x="3864385" y="2396711"/>
              <a:ext cx="509886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让我们拿起笔，快快写起来吧！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圆角矩形标注 40"/>
            <p:cNvSpPr/>
            <p:nvPr/>
          </p:nvSpPr>
          <p:spPr>
            <a:xfrm>
              <a:off x="3646967" y="2052084"/>
              <a:ext cx="5146158" cy="1520456"/>
            </a:xfrm>
            <a:prstGeom prst="wedgeRoundRectCallout">
              <a:avLst>
                <a:gd name="adj1" fmla="val -49345"/>
                <a:gd name="adj2" fmla="val 73689"/>
                <a:gd name="adj3" fmla="val 1666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096000" y="1953092"/>
            <a:ext cx="5553998" cy="2200415"/>
            <a:chOff x="748441" y="2666956"/>
            <a:chExt cx="4757249" cy="2200415"/>
          </a:xfrm>
        </p:grpSpPr>
        <p:sp>
          <p:nvSpPr>
            <p:cNvPr id="7" name="文本框 6"/>
            <p:cNvSpPr txBox="1"/>
            <p:nvPr/>
          </p:nvSpPr>
          <p:spPr>
            <a:xfrm>
              <a:off x="748441" y="2666956"/>
              <a:ext cx="47572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03836"/>
                  </a:solidFill>
                  <a:effectLst/>
                  <a:uLnTx/>
                  <a:uFillTx/>
                  <a:cs typeface="+mn-ea"/>
                  <a:sym typeface="+mn-lt"/>
                </a:rPr>
                <a:t>感谢各位聆听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403836"/>
                </a:solidFill>
                <a:cs typeface="+mn-ea"/>
                <a:sym typeface="+mn-lt"/>
              </a:rPr>
              <a:t>习作</a:t>
            </a:r>
            <a:r>
              <a:rPr lang="en-US" altLang="zh-CN" sz="3200" b="1" dirty="0">
                <a:solidFill>
                  <a:srgbClr val="403836"/>
                </a:solidFill>
                <a:cs typeface="+mn-ea"/>
                <a:sym typeface="+mn-lt"/>
              </a:rPr>
              <a:t>——</a:t>
            </a:r>
            <a:endParaRPr lang="zh-CN" altLang="en-US" sz="3200" b="1" dirty="0">
              <a:solidFill>
                <a:srgbClr val="40383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519561" y="2041989"/>
            <a:ext cx="5186539" cy="1387011"/>
            <a:chOff x="3595955" y="1736333"/>
            <a:chExt cx="6195317" cy="1387011"/>
          </a:xfrm>
        </p:grpSpPr>
        <p:sp>
          <p:nvSpPr>
            <p:cNvPr id="7" name="矩形 6"/>
            <p:cNvSpPr/>
            <p:nvPr/>
          </p:nvSpPr>
          <p:spPr>
            <a:xfrm>
              <a:off x="3676778" y="1767526"/>
              <a:ext cx="6104219" cy="1135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96850" algn="l"/>
                </a:tabLst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你游览过哪些地方，哪个地方给你留下的印象最深刻？</a:t>
              </a:r>
            </a:p>
          </p:txBody>
        </p:sp>
        <p:sp>
          <p:nvSpPr>
            <p:cNvPr id="8" name="圆角矩形标注 61"/>
            <p:cNvSpPr/>
            <p:nvPr/>
          </p:nvSpPr>
          <p:spPr>
            <a:xfrm>
              <a:off x="3595955" y="1736333"/>
              <a:ext cx="6195317" cy="1387011"/>
            </a:xfrm>
            <a:prstGeom prst="wedgeRoundRectCallout">
              <a:avLst>
                <a:gd name="adj1" fmla="val -66230"/>
                <a:gd name="adj2" fmla="val 49830"/>
                <a:gd name="adj3" fmla="val 16667"/>
              </a:avLst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25" y="2735494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610100" y="1811655"/>
            <a:ext cx="2879725" cy="1945005"/>
            <a:chOff x="8240" y="3133"/>
            <a:chExt cx="4535" cy="3063"/>
          </a:xfrm>
          <a:noFill/>
        </p:grpSpPr>
        <p:sp>
          <p:nvSpPr>
            <p:cNvPr id="5" name="云形标注 62"/>
            <p:cNvSpPr/>
            <p:nvPr/>
          </p:nvSpPr>
          <p:spPr>
            <a:xfrm>
              <a:off x="8240" y="3133"/>
              <a:ext cx="4535" cy="3063"/>
            </a:xfrm>
            <a:prstGeom prst="cloudCallout">
              <a:avLst>
                <a:gd name="adj1" fmla="val -33295"/>
                <a:gd name="adj2" fmla="val 73886"/>
              </a:avLst>
            </a:prstGeom>
            <a:grpFill/>
            <a:ln w="19050">
              <a:solidFill>
                <a:srgbClr val="FFA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TextBox 63"/>
            <p:cNvSpPr txBox="1"/>
            <p:nvPr/>
          </p:nvSpPr>
          <p:spPr>
            <a:xfrm>
              <a:off x="8517" y="3643"/>
              <a:ext cx="4082" cy="1890"/>
            </a:xfrm>
            <a:prstGeom prst="rect">
              <a:avLst/>
            </a:prstGeom>
            <a:grpFill/>
            <a:ln w="19050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 每到秋天，我就要到果园里去游玩。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88925" y="1459614"/>
            <a:ext cx="4177030" cy="2829910"/>
            <a:chOff x="1435" y="3180"/>
            <a:chExt cx="6578" cy="3855"/>
          </a:xfrm>
          <a:noFill/>
        </p:grpSpPr>
        <p:sp>
          <p:nvSpPr>
            <p:cNvPr id="8" name="云形标注 65"/>
            <p:cNvSpPr/>
            <p:nvPr/>
          </p:nvSpPr>
          <p:spPr>
            <a:xfrm>
              <a:off x="1435" y="3180"/>
              <a:ext cx="6578" cy="3855"/>
            </a:xfrm>
            <a:prstGeom prst="cloudCallout">
              <a:avLst>
                <a:gd name="adj1" fmla="val 30656"/>
                <a:gd name="adj2" fmla="val 62648"/>
              </a:avLst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66"/>
            <p:cNvSpPr txBox="1"/>
            <p:nvPr/>
          </p:nvSpPr>
          <p:spPr>
            <a:xfrm>
              <a:off x="1834" y="3969"/>
              <a:ext cx="6125" cy="2138"/>
            </a:xfrm>
            <a:prstGeom prst="rect">
              <a:avLst/>
            </a:prstGeom>
            <a:grpFill/>
            <a:ln w="19050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   上个周末，我去了我家附近的公园。这一次，我选择了一条与往常不同的游览路线。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609205" y="1746536"/>
            <a:ext cx="3783330" cy="2542889"/>
            <a:chOff x="12963" y="2408"/>
            <a:chExt cx="5958" cy="4627"/>
          </a:xfrm>
        </p:grpSpPr>
        <p:sp>
          <p:nvSpPr>
            <p:cNvPr id="11" name="云形标注 68"/>
            <p:cNvSpPr/>
            <p:nvPr/>
          </p:nvSpPr>
          <p:spPr>
            <a:xfrm>
              <a:off x="12963" y="2408"/>
              <a:ext cx="5958" cy="4627"/>
            </a:xfrm>
            <a:prstGeom prst="cloudCallout">
              <a:avLst>
                <a:gd name="adj1" fmla="val -52338"/>
                <a:gd name="adj2" fmla="val 75577"/>
              </a:avLst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TextBox 69"/>
            <p:cNvSpPr txBox="1"/>
            <p:nvPr/>
          </p:nvSpPr>
          <p:spPr>
            <a:xfrm>
              <a:off x="13343" y="3452"/>
              <a:ext cx="5215" cy="21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   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我游览过九寨沟。那里的五彩池给我留下了深刻的印象。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40" y="4484215"/>
            <a:ext cx="4203066" cy="2315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606949" y="2000491"/>
            <a:ext cx="7725687" cy="3547193"/>
            <a:chOff x="2800826" y="1972638"/>
            <a:chExt cx="4544767" cy="1153712"/>
          </a:xfrm>
        </p:grpSpPr>
        <p:sp>
          <p:nvSpPr>
            <p:cNvPr id="5" name="圆角矩形 41"/>
            <p:cNvSpPr/>
            <p:nvPr/>
          </p:nvSpPr>
          <p:spPr>
            <a:xfrm>
              <a:off x="2800826" y="1972638"/>
              <a:ext cx="4544767" cy="965771"/>
            </a:xfrm>
            <a:prstGeom prst="roundRec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953882" y="2009927"/>
              <a:ext cx="4322909" cy="1116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 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游</a:t>
              </a:r>
              <a:r>
                <a:rPr kumimoji="0" lang="zh-CN" altLang="en-US" sz="2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，在横线上填上这个地方的名称，把题目补充完整。今天这节课，我们就来说一说，写一写我们游览过的地方，让更多的人去喜欢、热爱这些地方。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8" name="矩形 7"/>
          <p:cNvSpPr/>
          <p:nvPr/>
        </p:nvSpPr>
        <p:spPr>
          <a:xfrm>
            <a:off x="4282262" y="1589237"/>
            <a:ext cx="6861545" cy="2710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写参观游览的文章要注意条理清楚，可采用“定点观察”“移步换景”的方法。可以先画出游览路线图，帮助自己理清思路 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2" name="矩形 1"/>
          <p:cNvSpPr/>
          <p:nvPr/>
        </p:nvSpPr>
        <p:spPr>
          <a:xfrm>
            <a:off x="4702959" y="2042006"/>
            <a:ext cx="687217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定点观察：就是指站在一个固定的位置上，选取恰当的视觉角度，依据一定的顺序，如由近及远，由上到下，由左到右对眼前景物进行描写。</a:t>
            </a:r>
          </a:p>
        </p:txBody>
      </p:sp>
      <p:sp>
        <p:nvSpPr>
          <p:cNvPr id="4" name="矩形 3"/>
          <p:cNvSpPr/>
          <p:nvPr/>
        </p:nvSpPr>
        <p:spPr>
          <a:xfrm>
            <a:off x="4702959" y="3810555"/>
            <a:ext cx="6872177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移步换景：就是不固定立足点和观察点，一边走一边看，把看到的不同景物依次描写下来。描写景物时，人走景移，随着观察点的变换，不断展现新画面。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847975"/>
            <a:ext cx="3028950" cy="40100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869954" y="1837625"/>
            <a:ext cx="6861545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内容要详略得当。印象深刻的景物要作为重点来写，注意把它的特点写出来。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905397" y="3304068"/>
            <a:ext cx="7708604" cy="1477925"/>
            <a:chOff x="2817628" y="3997842"/>
            <a:chExt cx="7708604" cy="1477925"/>
          </a:xfrm>
        </p:grpSpPr>
        <p:sp>
          <p:nvSpPr>
            <p:cNvPr id="9" name="矩形 8"/>
            <p:cNvSpPr/>
            <p:nvPr/>
          </p:nvSpPr>
          <p:spPr>
            <a:xfrm>
              <a:off x="2909776" y="4062488"/>
              <a:ext cx="761645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最能直接的、具体生动地表现文章中心意思的地方要详写；同表现中心意思有些联系，不能不写但又不必详写的，就要略写。 </a:t>
              </a:r>
            </a:p>
          </p:txBody>
        </p:sp>
        <p:sp>
          <p:nvSpPr>
            <p:cNvPr id="10" name="圆角矩形 41"/>
            <p:cNvSpPr/>
            <p:nvPr/>
          </p:nvSpPr>
          <p:spPr>
            <a:xfrm>
              <a:off x="2817628" y="3997842"/>
              <a:ext cx="7495953" cy="1477925"/>
            </a:xfrm>
            <a:prstGeom prst="roundRect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927100" y="2638891"/>
            <a:ext cx="9921653" cy="3149484"/>
            <a:chOff x="2928135" y="1941816"/>
            <a:chExt cx="7654247" cy="3278718"/>
          </a:xfrm>
        </p:grpSpPr>
        <p:sp>
          <p:nvSpPr>
            <p:cNvPr id="12" name="矩形 11"/>
            <p:cNvSpPr/>
            <p:nvPr/>
          </p:nvSpPr>
          <p:spPr>
            <a:xfrm>
              <a:off x="3051424" y="2084564"/>
              <a:ext cx="7387119" cy="3135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一、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观察有顺序。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选择一处景物，并确定观察点(立足点)，然后，由远及近，由上到下，由整体到部分；或者相反。这样写出的片段来才会条理清楚、层次分明。 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　二、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抓景物特点。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掌握了一定的顺序后，要仔细观察这处景物的特点，如形状、数量、颜色、姿态以及它们的变化等。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三、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要融入感情。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在细致描述这处景物的同时，还要表达自己对景物的喜爱和赞美之情，做到景中有情，情景交融。  </a:t>
              </a:r>
            </a:p>
            <a:p>
              <a:pPr marL="0" marR="0" lvl="0" indent="72009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圆角矩形 46"/>
            <p:cNvSpPr/>
            <p:nvPr/>
          </p:nvSpPr>
          <p:spPr>
            <a:xfrm>
              <a:off x="2928135" y="1941816"/>
              <a:ext cx="7654247" cy="3221033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3722292" y="1383637"/>
            <a:ext cx="44005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如何写出景物的特点？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s10h04n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1943</Words>
  <Application>Microsoft Office PowerPoint</Application>
  <PresentationFormat>宽屏</PresentationFormat>
  <Paragraphs>120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0" baseType="lpstr"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2020-08-04T18:58:00Z</dcterms:created>
  <dcterms:modified xsi:type="dcterms:W3CDTF">2021-01-08T23:45:01Z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