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470" r:id="rId4"/>
    <p:sldId id="471" r:id="rId5"/>
    <p:sldId id="472" r:id="rId6"/>
    <p:sldId id="473" r:id="rId7"/>
    <p:sldId id="474" r:id="rId8"/>
    <p:sldId id="475" r:id="rId9"/>
    <p:sldId id="476" r:id="rId10"/>
    <p:sldId id="477" r:id="rId11"/>
    <p:sldId id="478" r:id="rId12"/>
    <p:sldId id="479" r:id="rId13"/>
    <p:sldId id="480" r:id="rId14"/>
    <p:sldId id="481" r:id="rId15"/>
    <p:sldId id="482" r:id="rId16"/>
    <p:sldId id="483" r:id="rId17"/>
    <p:sldId id="484" r:id="rId18"/>
    <p:sldId id="485" r:id="rId19"/>
    <p:sldId id="486" r:id="rId20"/>
    <p:sldId id="487" r:id="rId21"/>
    <p:sldId id="488" r:id="rId22"/>
    <p:sldId id="489" r:id="rId23"/>
    <p:sldId id="490" r:id="rId24"/>
    <p:sldId id="287" r:id="rId25"/>
    <p:sldId id="257" r:id="rId26"/>
  </p:sldIdLst>
  <p:sldSz cx="12192000" cy="6858000"/>
  <p:notesSz cx="6858000" cy="9144000"/>
  <p:embeddedFontLst>
    <p:embeddedFont>
      <p:font typeface="FandolFang R" panose="02010600030101010101" charset="-122"/>
      <p:regular r:id="rId28"/>
    </p:embeddedFont>
    <p:embeddedFont>
      <p:font typeface="思源黑体 CN Light" panose="02010600030101010101" charset="-122"/>
      <p:regular r:id="rId2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FBBD0443-F818-4664-BDF5-182731CB0C58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F0606E49-75E4-458A-BA99-7B6CDE31235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06E49-75E4-458A-BA99-7B6CDE31235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06E49-75E4-458A-BA99-7B6CDE31235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06E49-75E4-458A-BA99-7B6CDE31235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06E49-75E4-458A-BA99-7B6CDE31235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06E49-75E4-458A-BA99-7B6CDE31235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06E49-75E4-458A-BA99-7B6CDE31235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06E49-75E4-458A-BA99-7B6CDE31235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06E49-75E4-458A-BA99-7B6CDE31235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06E49-75E4-458A-BA99-7B6CDE31235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06E49-75E4-458A-BA99-7B6CDE31235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06E49-75E4-458A-BA99-7B6CDE31235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06E49-75E4-458A-BA99-7B6CDE31235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06E49-75E4-458A-BA99-7B6CDE31235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06E49-75E4-458A-BA99-7B6CDE31235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06E49-75E4-458A-BA99-7B6CDE31235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06E49-75E4-458A-BA99-7B6CDE31235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06E49-75E4-458A-BA99-7B6CDE312351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06E49-75E4-458A-BA99-7B6CDE31235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06E49-75E4-458A-BA99-7B6CDE31235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06E49-75E4-458A-BA99-7B6CDE31235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06E49-75E4-458A-BA99-7B6CDE31235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06E49-75E4-458A-BA99-7B6CDE31235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06E49-75E4-458A-BA99-7B6CDE31235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06E49-75E4-458A-BA99-7B6CDE31235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9" name="箭头: 五边形 8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rgbClr val="403836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箭头: 五边形 9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403836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6894" b="146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713733" y="1953092"/>
            <a:ext cx="6318532" cy="2200415"/>
            <a:chOff x="421012" y="2666956"/>
            <a:chExt cx="5412107" cy="2200415"/>
          </a:xfrm>
        </p:grpSpPr>
        <p:sp>
          <p:nvSpPr>
            <p:cNvPr id="7" name="文本框 6"/>
            <p:cNvSpPr txBox="1"/>
            <p:nvPr/>
          </p:nvSpPr>
          <p:spPr>
            <a:xfrm>
              <a:off x="421012" y="2666956"/>
              <a:ext cx="54121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6000" b="1" dirty="0">
                  <a:solidFill>
                    <a:srgbClr val="403836"/>
                  </a:solidFill>
                  <a:cs typeface="+mn-ea"/>
                  <a:sym typeface="+mn-lt"/>
                </a:rPr>
                <a:t>《</a:t>
              </a:r>
              <a:r>
                <a:rPr lang="zh-CN" altLang="en-US" sz="6000" b="1" dirty="0">
                  <a:solidFill>
                    <a:srgbClr val="403836"/>
                  </a:solidFill>
                  <a:cs typeface="+mn-ea"/>
                  <a:sym typeface="+mn-lt"/>
                </a:rPr>
                <a:t>我的自画像</a:t>
              </a:r>
              <a:r>
                <a:rPr lang="en-US" altLang="zh-CN" sz="6000" b="1" dirty="0">
                  <a:solidFill>
                    <a:srgbClr val="403836"/>
                  </a:solidFill>
                  <a:cs typeface="+mn-ea"/>
                  <a:sym typeface="+mn-lt"/>
                </a:rPr>
                <a:t>》</a:t>
              </a:r>
              <a:endPara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639410" y="4971364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281346" y="1241093"/>
            <a:ext cx="184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403836"/>
                </a:solidFill>
                <a:cs typeface="+mn-ea"/>
                <a:sym typeface="+mn-lt"/>
              </a:rPr>
              <a:t>习作</a:t>
            </a:r>
            <a:r>
              <a:rPr lang="en-US" altLang="zh-CN" sz="3200" b="1" dirty="0">
                <a:solidFill>
                  <a:srgbClr val="403836"/>
                </a:solidFill>
                <a:cs typeface="+mn-ea"/>
                <a:sym typeface="+mn-lt"/>
              </a:rPr>
              <a:t>——</a:t>
            </a:r>
            <a:endParaRPr lang="zh-CN" altLang="en-US" sz="3200" b="1" dirty="0">
              <a:solidFill>
                <a:srgbClr val="40383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习作指导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069282" y="1385484"/>
            <a:ext cx="2026718" cy="970830"/>
            <a:chOff x="465470" y="2059816"/>
            <a:chExt cx="2026718" cy="97083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470" y="2059816"/>
              <a:ext cx="2026718" cy="970830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563773" y="2266962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cs typeface="+mn-ea"/>
                  <a:sym typeface="+mn-lt"/>
                </a:rPr>
                <a:t>性格描写</a:t>
              </a:r>
            </a:p>
          </p:txBody>
        </p:sp>
      </p:grp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742315" y="2937503"/>
            <a:ext cx="2159000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积极的：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587807" y="2909405"/>
            <a:ext cx="5947863" cy="130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活泼开朗、仔细认真、乐观、乐于助人、勤劳、勇敢、谦虚等。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796102" y="4822468"/>
            <a:ext cx="2159000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自嘲的：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606250" y="4801344"/>
            <a:ext cx="5911491" cy="130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贪玩、马虎、脾气倔、粗心大意、懒惰、胆小、骄傲等。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567" y="3276600"/>
            <a:ext cx="270519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习作指导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966190" y="1272089"/>
            <a:ext cx="2473030" cy="970830"/>
            <a:chOff x="465470" y="2059816"/>
            <a:chExt cx="2473030" cy="97083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470" y="2059816"/>
              <a:ext cx="2473030" cy="970830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563773" y="2266962"/>
              <a:ext cx="22365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cs typeface="+mn-ea"/>
                  <a:sym typeface="+mn-lt"/>
                </a:rPr>
                <a:t>爱好、特长</a:t>
              </a:r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1908860" y="3020546"/>
            <a:ext cx="1221003" cy="914400"/>
            <a:chOff x="4541520" y="2995391"/>
            <a:chExt cx="1221274" cy="913804"/>
          </a:xfrm>
        </p:grpSpPr>
        <p:sp>
          <p:nvSpPr>
            <p:cNvPr id="15" name="圆角矩形 62"/>
            <p:cNvSpPr/>
            <p:nvPr/>
          </p:nvSpPr>
          <p:spPr>
            <a:xfrm>
              <a:off x="4541520" y="2995391"/>
              <a:ext cx="1221274" cy="91380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文本框 1"/>
            <p:cNvSpPr txBox="1">
              <a:spLocks noChangeArrowheads="1"/>
            </p:cNvSpPr>
            <p:nvPr/>
          </p:nvSpPr>
          <p:spPr bwMode="auto">
            <a:xfrm>
              <a:off x="4664520" y="2996970"/>
              <a:ext cx="1098274" cy="753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画画</a:t>
              </a: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4159618" y="3076363"/>
            <a:ext cx="1221003" cy="914400"/>
            <a:chOff x="4541520" y="2995391"/>
            <a:chExt cx="1221274" cy="913804"/>
          </a:xfrm>
        </p:grpSpPr>
        <p:sp>
          <p:nvSpPr>
            <p:cNvPr id="18" name="圆角矩形 65"/>
            <p:cNvSpPr/>
            <p:nvPr/>
          </p:nvSpPr>
          <p:spPr>
            <a:xfrm>
              <a:off x="4541520" y="2995391"/>
              <a:ext cx="1221274" cy="91380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文本框 1"/>
            <p:cNvSpPr txBox="1">
              <a:spLocks noChangeArrowheads="1"/>
            </p:cNvSpPr>
            <p:nvPr/>
          </p:nvSpPr>
          <p:spPr bwMode="auto">
            <a:xfrm>
              <a:off x="4664520" y="2996970"/>
              <a:ext cx="1098274" cy="753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跑步</a:t>
              </a:r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6410376" y="3094373"/>
            <a:ext cx="1221003" cy="914400"/>
            <a:chOff x="4541520" y="2995391"/>
            <a:chExt cx="1221274" cy="913804"/>
          </a:xfrm>
        </p:grpSpPr>
        <p:sp>
          <p:nvSpPr>
            <p:cNvPr id="21" name="圆角矩形 68"/>
            <p:cNvSpPr/>
            <p:nvPr/>
          </p:nvSpPr>
          <p:spPr>
            <a:xfrm>
              <a:off x="4541520" y="2995391"/>
              <a:ext cx="1221274" cy="91380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文本框 1"/>
            <p:cNvSpPr txBox="1">
              <a:spLocks noChangeArrowheads="1"/>
            </p:cNvSpPr>
            <p:nvPr/>
          </p:nvSpPr>
          <p:spPr bwMode="auto">
            <a:xfrm>
              <a:off x="4664520" y="2996970"/>
              <a:ext cx="1098274" cy="753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读书</a:t>
              </a:r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8661134" y="3066154"/>
            <a:ext cx="1221003" cy="914400"/>
            <a:chOff x="4541520" y="2995391"/>
            <a:chExt cx="1221274" cy="913804"/>
          </a:xfrm>
        </p:grpSpPr>
        <p:sp>
          <p:nvSpPr>
            <p:cNvPr id="24" name="圆角矩形 71"/>
            <p:cNvSpPr/>
            <p:nvPr/>
          </p:nvSpPr>
          <p:spPr>
            <a:xfrm>
              <a:off x="4541520" y="2995391"/>
              <a:ext cx="1221274" cy="91380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文本框 1"/>
            <p:cNvSpPr txBox="1">
              <a:spLocks noChangeArrowheads="1"/>
            </p:cNvSpPr>
            <p:nvPr/>
          </p:nvSpPr>
          <p:spPr bwMode="auto">
            <a:xfrm>
              <a:off x="4664520" y="2996970"/>
              <a:ext cx="1098274" cy="753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跳绳</a:t>
              </a:r>
            </a:p>
          </p:txBody>
        </p:sp>
      </p:grpSp>
      <p:grpSp>
        <p:nvGrpSpPr>
          <p:cNvPr id="26" name="组合 25"/>
          <p:cNvGrpSpPr/>
          <p:nvPr/>
        </p:nvGrpSpPr>
        <p:grpSpPr bwMode="auto">
          <a:xfrm>
            <a:off x="1863582" y="4839664"/>
            <a:ext cx="1221003" cy="914400"/>
            <a:chOff x="4541520" y="2995391"/>
            <a:chExt cx="1221274" cy="913804"/>
          </a:xfrm>
        </p:grpSpPr>
        <p:sp>
          <p:nvSpPr>
            <p:cNvPr id="27" name="圆角矩形 74"/>
            <p:cNvSpPr/>
            <p:nvPr/>
          </p:nvSpPr>
          <p:spPr>
            <a:xfrm>
              <a:off x="4541520" y="2995391"/>
              <a:ext cx="1221274" cy="91380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文本框 1"/>
            <p:cNvSpPr txBox="1">
              <a:spLocks noChangeArrowheads="1"/>
            </p:cNvSpPr>
            <p:nvPr/>
          </p:nvSpPr>
          <p:spPr bwMode="auto">
            <a:xfrm>
              <a:off x="4664520" y="2996970"/>
              <a:ext cx="1098274" cy="753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弹琴</a:t>
              </a:r>
            </a:p>
          </p:txBody>
        </p:sp>
      </p:grpSp>
      <p:grpSp>
        <p:nvGrpSpPr>
          <p:cNvPr id="29" name="组合 28"/>
          <p:cNvGrpSpPr/>
          <p:nvPr/>
        </p:nvGrpSpPr>
        <p:grpSpPr bwMode="auto">
          <a:xfrm>
            <a:off x="4150137" y="4839379"/>
            <a:ext cx="1221003" cy="914400"/>
            <a:chOff x="4541520" y="2995391"/>
            <a:chExt cx="1221274" cy="913804"/>
          </a:xfrm>
        </p:grpSpPr>
        <p:sp>
          <p:nvSpPr>
            <p:cNvPr id="30" name="圆角矩形 77"/>
            <p:cNvSpPr/>
            <p:nvPr/>
          </p:nvSpPr>
          <p:spPr>
            <a:xfrm>
              <a:off x="4541520" y="2995391"/>
              <a:ext cx="1221274" cy="91380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文本框 1"/>
            <p:cNvSpPr txBox="1">
              <a:spLocks noChangeArrowheads="1"/>
            </p:cNvSpPr>
            <p:nvPr/>
          </p:nvSpPr>
          <p:spPr bwMode="auto">
            <a:xfrm>
              <a:off x="4664520" y="2996970"/>
              <a:ext cx="1098274" cy="753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溜冰</a:t>
              </a:r>
            </a:p>
          </p:txBody>
        </p:sp>
      </p:grpSp>
      <p:grpSp>
        <p:nvGrpSpPr>
          <p:cNvPr id="32" name="组合 31"/>
          <p:cNvGrpSpPr/>
          <p:nvPr/>
        </p:nvGrpSpPr>
        <p:grpSpPr bwMode="auto">
          <a:xfrm>
            <a:off x="6436692" y="4828894"/>
            <a:ext cx="1221003" cy="914400"/>
            <a:chOff x="4541520" y="2995391"/>
            <a:chExt cx="1221274" cy="913804"/>
          </a:xfrm>
        </p:grpSpPr>
        <p:sp>
          <p:nvSpPr>
            <p:cNvPr id="33" name="圆角矩形 80"/>
            <p:cNvSpPr/>
            <p:nvPr/>
          </p:nvSpPr>
          <p:spPr>
            <a:xfrm>
              <a:off x="4541520" y="2995391"/>
              <a:ext cx="1221274" cy="91380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文本框 1"/>
            <p:cNvSpPr txBox="1">
              <a:spLocks noChangeArrowheads="1"/>
            </p:cNvSpPr>
            <p:nvPr/>
          </p:nvSpPr>
          <p:spPr bwMode="auto">
            <a:xfrm>
              <a:off x="4664520" y="2996970"/>
              <a:ext cx="1098274" cy="753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跳舞</a:t>
              </a:r>
            </a:p>
          </p:txBody>
        </p:sp>
      </p:grpSp>
      <p:grpSp>
        <p:nvGrpSpPr>
          <p:cNvPr id="35" name="组合 34"/>
          <p:cNvGrpSpPr/>
          <p:nvPr/>
        </p:nvGrpSpPr>
        <p:grpSpPr bwMode="auto">
          <a:xfrm>
            <a:off x="8677999" y="4911050"/>
            <a:ext cx="1221003" cy="914400"/>
            <a:chOff x="4541520" y="2995391"/>
            <a:chExt cx="1221274" cy="913804"/>
          </a:xfrm>
        </p:grpSpPr>
        <p:sp>
          <p:nvSpPr>
            <p:cNvPr id="36" name="圆角矩形 83"/>
            <p:cNvSpPr/>
            <p:nvPr/>
          </p:nvSpPr>
          <p:spPr>
            <a:xfrm>
              <a:off x="4541520" y="2995391"/>
              <a:ext cx="1221274" cy="91380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文本框 1"/>
            <p:cNvSpPr txBox="1">
              <a:spLocks noChangeArrowheads="1"/>
            </p:cNvSpPr>
            <p:nvPr/>
          </p:nvSpPr>
          <p:spPr bwMode="auto">
            <a:xfrm>
              <a:off x="4664520" y="2996970"/>
              <a:ext cx="1098274" cy="753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……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习作指导</a:t>
            </a:r>
          </a:p>
        </p:txBody>
      </p:sp>
      <p:sp>
        <p:nvSpPr>
          <p:cNvPr id="2" name="矩形 1"/>
          <p:cNvSpPr/>
          <p:nvPr/>
        </p:nvSpPr>
        <p:spPr>
          <a:xfrm>
            <a:off x="1057746" y="1990252"/>
            <a:ext cx="10092854" cy="3247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每个人都有与众不同之处，这就是‘个性’，人与人最大的不同就是个性上的千差万别。所以自己光写出基本情况是远远不够的，一定要选择生动有趣、新鲜感人的素材，把自己内在和外表上个性化的特点具体描写出来，给别人留下一个清晰鲜明的印象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习作指导</a:t>
            </a: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6643408" y="1572126"/>
            <a:ext cx="5111750" cy="1728788"/>
            <a:chOff x="623620" y="260780"/>
            <a:chExt cx="5112355" cy="1728120"/>
          </a:xfrm>
        </p:grpSpPr>
        <p:sp>
          <p:nvSpPr>
            <p:cNvPr id="5" name="云形标注 59"/>
            <p:cNvSpPr/>
            <p:nvPr/>
          </p:nvSpPr>
          <p:spPr>
            <a:xfrm>
              <a:off x="623620" y="260780"/>
              <a:ext cx="5112355" cy="1728120"/>
            </a:xfrm>
            <a:prstGeom prst="cloudCallout">
              <a:avLst>
                <a:gd name="adj1" fmla="val -45186"/>
                <a:gd name="adj2" fmla="val 48871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文本框 2"/>
            <p:cNvSpPr txBox="1">
              <a:spLocks noChangeArrowheads="1"/>
            </p:cNvSpPr>
            <p:nvPr/>
          </p:nvSpPr>
          <p:spPr bwMode="auto">
            <a:xfrm>
              <a:off x="1198526" y="586231"/>
              <a:ext cx="3962541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怎样把自己的个性化特点描写出来呢？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75970" y="2303152"/>
            <a:ext cx="2069411" cy="1882589"/>
            <a:chOff x="839470" y="2493652"/>
            <a:chExt cx="2069411" cy="1882589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5" t="9893" r="11318" b="10046"/>
            <a:stretch>
              <a:fillRect/>
            </a:stretch>
          </p:blipFill>
          <p:spPr>
            <a:xfrm>
              <a:off x="839470" y="2493652"/>
              <a:ext cx="2069411" cy="1882589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024364" y="3396337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语言描写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286907" y="2293976"/>
            <a:ext cx="2069411" cy="1882589"/>
            <a:chOff x="839470" y="2493652"/>
            <a:chExt cx="2069411" cy="1882589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5" t="9893" r="11318" b="10046"/>
            <a:stretch>
              <a:fillRect/>
            </a:stretch>
          </p:blipFill>
          <p:spPr>
            <a:xfrm>
              <a:off x="839470" y="2493652"/>
              <a:ext cx="2069411" cy="1882589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024364" y="3396337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动作描写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494507" y="4212921"/>
            <a:ext cx="2069411" cy="1882589"/>
            <a:chOff x="839470" y="2493652"/>
            <a:chExt cx="2069411" cy="188258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5" t="9893" r="11318" b="10046"/>
            <a:stretch>
              <a:fillRect/>
            </a:stretch>
          </p:blipFill>
          <p:spPr>
            <a:xfrm>
              <a:off x="839470" y="2493652"/>
              <a:ext cx="2069411" cy="1882589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1024364" y="3396337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心理描写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577551" y="4159945"/>
            <a:ext cx="2069411" cy="1882589"/>
            <a:chOff x="839470" y="2493652"/>
            <a:chExt cx="2069411" cy="1882589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5" t="9893" r="11318" b="10046"/>
            <a:stretch>
              <a:fillRect/>
            </a:stretch>
          </p:blipFill>
          <p:spPr>
            <a:xfrm>
              <a:off x="839470" y="2493652"/>
              <a:ext cx="2069411" cy="1882589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024364" y="3396337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神态描写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习作指导</a:t>
            </a: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2968032" y="1677474"/>
            <a:ext cx="2089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语言描写</a:t>
            </a:r>
          </a:p>
        </p:txBody>
      </p:sp>
      <p:sp>
        <p:nvSpPr>
          <p:cNvPr id="20" name="矩形 19"/>
          <p:cNvSpPr/>
          <p:nvPr/>
        </p:nvSpPr>
        <p:spPr>
          <a:xfrm>
            <a:off x="988427" y="2413337"/>
            <a:ext cx="60483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妈妈轻轻地摸了摸我的额头，心疼地说：“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瞧你，这两天人都瘦了，以后可得注意保暖，不能再感冒了！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</a:p>
        </p:txBody>
      </p:sp>
      <p:grpSp>
        <p:nvGrpSpPr>
          <p:cNvPr id="21" name="组合 20"/>
          <p:cNvGrpSpPr/>
          <p:nvPr/>
        </p:nvGrpSpPr>
        <p:grpSpPr bwMode="auto">
          <a:xfrm>
            <a:off x="1221782" y="4956289"/>
            <a:ext cx="5581650" cy="930275"/>
            <a:chOff x="3323807" y="5301130"/>
            <a:chExt cx="5580388" cy="931192"/>
          </a:xfrm>
        </p:grpSpPr>
        <p:pic>
          <p:nvPicPr>
            <p:cNvPr id="2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4" r="1672" b="1981"/>
            <a:stretch>
              <a:fillRect/>
            </a:stretch>
          </p:blipFill>
          <p:spPr bwMode="auto">
            <a:xfrm>
              <a:off x="3323807" y="5301130"/>
              <a:ext cx="5580388" cy="931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文本框 3"/>
            <p:cNvSpPr txBox="1">
              <a:spLocks noChangeArrowheads="1"/>
            </p:cNvSpPr>
            <p:nvPr/>
          </p:nvSpPr>
          <p:spPr bwMode="auto">
            <a:xfrm>
              <a:off x="3764640" y="5474338"/>
              <a:ext cx="471795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妈妈对“我”的关心和爱</a:t>
              </a: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623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习作指导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963768" y="1652549"/>
            <a:ext cx="2089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动作描写</a:t>
            </a:r>
          </a:p>
        </p:txBody>
      </p:sp>
      <p:sp>
        <p:nvSpPr>
          <p:cNvPr id="5" name="矩形 4"/>
          <p:cNvSpPr/>
          <p:nvPr/>
        </p:nvSpPr>
        <p:spPr>
          <a:xfrm>
            <a:off x="2074825" y="2450696"/>
            <a:ext cx="8656675" cy="130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cs typeface="+mn-ea"/>
                <a:sym typeface="+mn-lt"/>
              </a:rPr>
              <a:t>       我向前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冲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cs typeface="+mn-ea"/>
                <a:sym typeface="+mn-lt"/>
              </a:rPr>
              <a:t>了几步，有力地一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跳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cs typeface="+mn-ea"/>
                <a:sym typeface="+mn-lt"/>
              </a:rPr>
              <a:t>，那矫健而倒立的身影在空中迅速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旋转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cs typeface="+mn-ea"/>
                <a:sym typeface="+mn-lt"/>
              </a:rPr>
              <a:t>着，又迅速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落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cs typeface="+mn-ea"/>
                <a:sym typeface="+mn-lt"/>
              </a:rPr>
              <a:t>入了水中。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1743546" y="4588686"/>
            <a:ext cx="4375150" cy="930275"/>
            <a:chOff x="3323807" y="5301130"/>
            <a:chExt cx="4374304" cy="931192"/>
          </a:xfrm>
        </p:grpSpPr>
        <p:pic>
          <p:nvPicPr>
            <p:cNvPr id="7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4" r="1672" b="1981"/>
            <a:stretch>
              <a:fillRect/>
            </a:stretch>
          </p:blipFill>
          <p:spPr bwMode="auto">
            <a:xfrm>
              <a:off x="3323807" y="5301130"/>
              <a:ext cx="4374304" cy="931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文本框 5"/>
            <p:cNvSpPr txBox="1">
              <a:spLocks noChangeArrowheads="1"/>
            </p:cNvSpPr>
            <p:nvPr/>
          </p:nvSpPr>
          <p:spPr bwMode="auto">
            <a:xfrm>
              <a:off x="3764640" y="5474338"/>
              <a:ext cx="348044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说明动作敏捷迅速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3820" y="4205996"/>
            <a:ext cx="1769367" cy="2034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习作指导</a:t>
            </a:r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3811599" y="1915892"/>
            <a:ext cx="2089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神态描写</a:t>
            </a:r>
          </a:p>
        </p:txBody>
      </p:sp>
      <p:sp>
        <p:nvSpPr>
          <p:cNvPr id="6" name="矩形 5"/>
          <p:cNvSpPr/>
          <p:nvPr/>
        </p:nvSpPr>
        <p:spPr>
          <a:xfrm>
            <a:off x="1211691" y="2854007"/>
            <a:ext cx="63903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神态描写专指脸部表情，描写时要用表示表情、神态的词语，例如哭丧着脸，专注的神情等。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6"/>
          <a:stretch>
            <a:fillRect/>
          </a:stretch>
        </p:blipFill>
        <p:spPr>
          <a:xfrm>
            <a:off x="8648342" y="1624471"/>
            <a:ext cx="1846181" cy="145576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DF8FF"/>
              </a:clrFrom>
              <a:clrTo>
                <a:srgbClr val="FDF8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3" b="21975"/>
          <a:stretch>
            <a:fillRect/>
          </a:stretch>
        </p:blipFill>
        <p:spPr>
          <a:xfrm>
            <a:off x="6928282" y="4484710"/>
            <a:ext cx="1824049" cy="175708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习作指导</a:t>
            </a:r>
          </a:p>
        </p:txBody>
      </p:sp>
      <p:sp>
        <p:nvSpPr>
          <p:cNvPr id="7" name="矩形 6"/>
          <p:cNvSpPr/>
          <p:nvPr/>
        </p:nvSpPr>
        <p:spPr>
          <a:xfrm>
            <a:off x="1694795" y="1880291"/>
            <a:ext cx="8802410" cy="5746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怎样才能让别人对你的性格、爱好产生深刻的印象呢？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640479" y="3565724"/>
            <a:ext cx="6898533" cy="2040905"/>
            <a:chOff x="887812" y="3534480"/>
            <a:chExt cx="6898533" cy="204090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812" y="3534480"/>
              <a:ext cx="6898533" cy="2040905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1554076" y="4191060"/>
              <a:ext cx="5519460" cy="6435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通过一件具体的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事例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来体现。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习作指导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839766" y="1238381"/>
            <a:ext cx="3057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我的‘自画像’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148191" y="2736996"/>
            <a:ext cx="38908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大家好，我是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。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135680" y="3550402"/>
            <a:ext cx="39292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我有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长着（外貌描写）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091042" y="4448382"/>
            <a:ext cx="6647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性格（具体事例、动作、语言、神态等）</a:t>
            </a:r>
          </a:p>
        </p:txBody>
      </p:sp>
      <p:sp>
        <p:nvSpPr>
          <p:cNvPr id="8" name="矩形 7"/>
          <p:cNvSpPr/>
          <p:nvPr/>
        </p:nvSpPr>
        <p:spPr>
          <a:xfrm>
            <a:off x="1081893" y="5330084"/>
            <a:ext cx="10183007" cy="671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这就是（活泼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可爱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马虎等）的我，你们喜欢和我做朋友吗？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习作指导</a:t>
            </a:r>
          </a:p>
        </p:txBody>
      </p:sp>
      <p:sp>
        <p:nvSpPr>
          <p:cNvPr id="4" name="矩形 3"/>
          <p:cNvSpPr/>
          <p:nvPr/>
        </p:nvSpPr>
        <p:spPr>
          <a:xfrm>
            <a:off x="577999" y="1829347"/>
            <a:ext cx="9472266" cy="1950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cs typeface="+mn-ea"/>
                <a:sym typeface="+mn-lt"/>
              </a:rPr>
              <a:t>       我有一个圆圆的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脑袋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cs typeface="+mn-ea"/>
                <a:sym typeface="+mn-lt"/>
              </a:rPr>
              <a:t>，高高的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个子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身材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cs typeface="+mn-ea"/>
                <a:sym typeface="+mn-lt"/>
              </a:rPr>
              <a:t>很匀称。弯弯的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柳叶眉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cs typeface="+mn-ea"/>
                <a:sym typeface="+mn-lt"/>
              </a:rPr>
              <a:t>下长着一对黑宝石似的大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眼睛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cs typeface="+mn-ea"/>
                <a:sym typeface="+mn-lt"/>
              </a:rPr>
              <a:t>。一个上翘的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鼻子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cs typeface="+mn-ea"/>
                <a:sym typeface="+mn-lt"/>
              </a:rPr>
              <a:t>，一张甜甜的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小嘴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cs typeface="+mn-ea"/>
                <a:sym typeface="+mn-lt"/>
              </a:rPr>
              <a:t>，谁见了都说我是标准的“男神”。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0141257" y="2689268"/>
            <a:ext cx="12105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外貌</a:t>
            </a:r>
          </a:p>
        </p:txBody>
      </p:sp>
      <p:sp>
        <p:nvSpPr>
          <p:cNvPr id="6" name="矩形 5"/>
          <p:cNvSpPr/>
          <p:nvPr/>
        </p:nvSpPr>
        <p:spPr>
          <a:xfrm>
            <a:off x="653931" y="4296392"/>
            <a:ext cx="9707075" cy="130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cs typeface="+mn-ea"/>
                <a:sym typeface="+mn-lt"/>
              </a:rPr>
              <a:t>      我有很多的爱好，比如：打球，骑自行车，玩游戏。我最喜欢看书，由于看书太入迷，有一次还把我害惨了。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2" name="矩形 1"/>
          <p:cNvSpPr/>
          <p:nvPr/>
        </p:nvSpPr>
        <p:spPr>
          <a:xfrm>
            <a:off x="1174103" y="2387644"/>
            <a:ext cx="5170713" cy="2547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你认识自己吗？了解自己吗？如果让你向别人介绍自己，你知道怎么描述自己吗？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5"/>
          <a:stretch>
            <a:fillRect/>
          </a:stretch>
        </p:blipFill>
        <p:spPr>
          <a:xfrm>
            <a:off x="7239725" y="2607273"/>
            <a:ext cx="3544944" cy="290711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习作指导</a:t>
            </a:r>
          </a:p>
        </p:txBody>
      </p:sp>
      <p:sp>
        <p:nvSpPr>
          <p:cNvPr id="7" name="矩形 6"/>
          <p:cNvSpPr/>
          <p:nvPr/>
        </p:nvSpPr>
        <p:spPr>
          <a:xfrm>
            <a:off x="614902" y="1520800"/>
            <a:ext cx="10773655" cy="2812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那天中午，回到家我就拿了本书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趴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在床上看。不知道过了多久妈妈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我吃饭，我正看得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津津有味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，就说：“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马上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。”妈妈只好自己先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吃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了。我完全被书中的情节深深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吸引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住了，也不知又过了多久，妈妈又喊：“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别看了，快来吃饭。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”我关心着主人公的命运发展，想一口气看完，便装作没听见的样子继续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书。妈妈终于忍不住了，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冲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过来把我的课外书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扔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到一边，然后就用“狮吼功”把我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吼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了一顿。之后又用传达“圣旨”般的语气对我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说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：“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快去吃饭。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”看着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满脸怒火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的妈妈，我只好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恋恋不舍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地放下心爱的书。</a:t>
            </a: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1725462" y="4907165"/>
            <a:ext cx="2301796" cy="955674"/>
            <a:chOff x="4530185" y="1257415"/>
            <a:chExt cx="2300258" cy="956248"/>
          </a:xfrm>
        </p:grpSpPr>
        <p:sp>
          <p:nvSpPr>
            <p:cNvPr id="9" name="椭圆 8"/>
            <p:cNvSpPr/>
            <p:nvPr/>
          </p:nvSpPr>
          <p:spPr>
            <a:xfrm>
              <a:off x="4530185" y="1257415"/>
              <a:ext cx="2300258" cy="956248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文本框 7"/>
            <p:cNvSpPr txBox="1">
              <a:spLocks noChangeArrowheads="1"/>
            </p:cNvSpPr>
            <p:nvPr/>
          </p:nvSpPr>
          <p:spPr bwMode="auto">
            <a:xfrm>
              <a:off x="4713855" y="1291911"/>
              <a:ext cx="2116588" cy="837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具体事例</a:t>
              </a:r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4574031" y="4906219"/>
            <a:ext cx="1566862" cy="955675"/>
            <a:chOff x="4530185" y="1257415"/>
            <a:chExt cx="1565815" cy="956248"/>
          </a:xfrm>
        </p:grpSpPr>
        <p:sp>
          <p:nvSpPr>
            <p:cNvPr id="12" name="椭圆 11"/>
            <p:cNvSpPr/>
            <p:nvPr/>
          </p:nvSpPr>
          <p:spPr>
            <a:xfrm>
              <a:off x="4530185" y="1257415"/>
              <a:ext cx="1494426" cy="956248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7"/>
            <p:cNvSpPr txBox="1">
              <a:spLocks noChangeArrowheads="1"/>
            </p:cNvSpPr>
            <p:nvPr/>
          </p:nvSpPr>
          <p:spPr bwMode="auto">
            <a:xfrm>
              <a:off x="4713855" y="1291911"/>
              <a:ext cx="1382145" cy="83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语言</a:t>
              </a:r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6623208" y="4878587"/>
            <a:ext cx="1566863" cy="955675"/>
            <a:chOff x="4530185" y="1257415"/>
            <a:chExt cx="1565815" cy="956248"/>
          </a:xfrm>
        </p:grpSpPr>
        <p:sp>
          <p:nvSpPr>
            <p:cNvPr id="15" name="椭圆 14"/>
            <p:cNvSpPr/>
            <p:nvPr/>
          </p:nvSpPr>
          <p:spPr>
            <a:xfrm>
              <a:off x="4530185" y="1257415"/>
              <a:ext cx="1494425" cy="95624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文本框 10"/>
            <p:cNvSpPr txBox="1">
              <a:spLocks noChangeArrowheads="1"/>
            </p:cNvSpPr>
            <p:nvPr/>
          </p:nvSpPr>
          <p:spPr bwMode="auto">
            <a:xfrm>
              <a:off x="4713855" y="1291911"/>
              <a:ext cx="1382145" cy="83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神态</a:t>
              </a: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8697996" y="4859362"/>
            <a:ext cx="1566863" cy="955675"/>
            <a:chOff x="4530185" y="1257415"/>
            <a:chExt cx="1565815" cy="956248"/>
          </a:xfrm>
        </p:grpSpPr>
        <p:sp>
          <p:nvSpPr>
            <p:cNvPr id="18" name="椭圆 17"/>
            <p:cNvSpPr/>
            <p:nvPr/>
          </p:nvSpPr>
          <p:spPr>
            <a:xfrm>
              <a:off x="4530185" y="1257415"/>
              <a:ext cx="1494425" cy="956248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文本框 13"/>
            <p:cNvSpPr txBox="1">
              <a:spLocks noChangeArrowheads="1"/>
            </p:cNvSpPr>
            <p:nvPr/>
          </p:nvSpPr>
          <p:spPr bwMode="auto">
            <a:xfrm>
              <a:off x="4713855" y="1291911"/>
              <a:ext cx="1382145" cy="83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动作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习作指导</a:t>
            </a:r>
          </a:p>
        </p:txBody>
      </p:sp>
      <p:sp>
        <p:nvSpPr>
          <p:cNvPr id="4" name="矩形 3"/>
          <p:cNvSpPr/>
          <p:nvPr/>
        </p:nvSpPr>
        <p:spPr>
          <a:xfrm>
            <a:off x="697720" y="1660545"/>
            <a:ext cx="1007572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cs typeface="+mn-ea"/>
                <a:sym typeface="+mn-lt"/>
              </a:rPr>
              <a:t>       还有一次，我想上厕所，随手拿起一本课外书就进去了。我边上厕所边看书，几乎忘了时间。一下子在厕所里待了一个小时。妈妈说：“你快出来，我急死了。”我赶紧出来，可是此时，我的脚已经麻了，都站不起来了啊！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这就是我，一个爱看书的我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cs typeface="+mn-ea"/>
                <a:sym typeface="+mn-lt"/>
              </a:rPr>
              <a:t>。你们如果和我做朋友了，我还可以给你推荐几本好书哦！</a:t>
            </a:r>
          </a:p>
        </p:txBody>
      </p:sp>
      <p:sp>
        <p:nvSpPr>
          <p:cNvPr id="5" name="矩形 4"/>
          <p:cNvSpPr/>
          <p:nvPr/>
        </p:nvSpPr>
        <p:spPr>
          <a:xfrm>
            <a:off x="7137314" y="3385346"/>
            <a:ext cx="4801314" cy="919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（第二个事例略写）</a:t>
            </a:r>
          </a:p>
        </p:txBody>
      </p:sp>
      <p:sp>
        <p:nvSpPr>
          <p:cNvPr id="6" name="矩形 5"/>
          <p:cNvSpPr/>
          <p:nvPr/>
        </p:nvSpPr>
        <p:spPr>
          <a:xfrm>
            <a:off x="5355185" y="4951666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（结尾）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习作要求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431461" y="1443880"/>
            <a:ext cx="4940995" cy="1375937"/>
            <a:chOff x="839470" y="1832875"/>
            <a:chExt cx="4940995" cy="137593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482"/>
            <a:stretch>
              <a:fillRect/>
            </a:stretch>
          </p:blipFill>
          <p:spPr>
            <a:xfrm>
              <a:off x="839470" y="1832875"/>
              <a:ext cx="4940995" cy="1375937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1881811" y="2270490"/>
              <a:ext cx="3416320" cy="5746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明确自己向谁介绍？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135402" y="2145036"/>
              <a:ext cx="663389" cy="6879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358333" y="2938219"/>
            <a:ext cx="7159327" cy="1375937"/>
            <a:chOff x="839470" y="1832875"/>
            <a:chExt cx="7159327" cy="137593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482"/>
            <a:stretch>
              <a:fillRect/>
            </a:stretch>
          </p:blipFill>
          <p:spPr>
            <a:xfrm>
              <a:off x="839470" y="1832875"/>
              <a:ext cx="7159327" cy="1375937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2517087" y="2287844"/>
              <a:ext cx="4852610" cy="5746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你想让他了解你的哪些方面？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308202" y="2162359"/>
              <a:ext cx="938858" cy="6879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271389" y="4437039"/>
            <a:ext cx="7159327" cy="1375937"/>
            <a:chOff x="839470" y="1832875"/>
            <a:chExt cx="7159327" cy="137593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482"/>
            <a:stretch>
              <a:fillRect/>
            </a:stretch>
          </p:blipFill>
          <p:spPr>
            <a:xfrm>
              <a:off x="839470" y="1832875"/>
              <a:ext cx="7159327" cy="1375937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2517087" y="2287844"/>
              <a:ext cx="5211683" cy="5746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通过具体事例表现自己的特点。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308202" y="2162359"/>
              <a:ext cx="938858" cy="6879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84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习作要求</a:t>
            </a:r>
          </a:p>
        </p:txBody>
      </p:sp>
      <p:sp>
        <p:nvSpPr>
          <p:cNvPr id="2" name="矩形 1"/>
          <p:cNvSpPr/>
          <p:nvPr/>
        </p:nvSpPr>
        <p:spPr>
          <a:xfrm>
            <a:off x="1072407" y="2202274"/>
            <a:ext cx="5526843" cy="3146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写完后，读给家人听，请他们说说哪些地方写得像，哪些地方不像，再根据他们的建议改一改。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384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6894" b="146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096000" y="1953092"/>
            <a:ext cx="5553998" cy="2200415"/>
            <a:chOff x="748441" y="2666956"/>
            <a:chExt cx="4757249" cy="2200415"/>
          </a:xfrm>
        </p:grpSpPr>
        <p:sp>
          <p:nvSpPr>
            <p:cNvPr id="7" name="文本框 6"/>
            <p:cNvSpPr txBox="1"/>
            <p:nvPr/>
          </p:nvSpPr>
          <p:spPr>
            <a:xfrm>
              <a:off x="748441" y="2666956"/>
              <a:ext cx="47572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403836"/>
                  </a:solidFill>
                  <a:effectLst/>
                  <a:uLnTx/>
                  <a:uFillTx/>
                  <a:cs typeface="+mn-ea"/>
                  <a:sym typeface="+mn-lt"/>
                </a:rPr>
                <a:t>感谢各位聆听</a:t>
              </a:r>
              <a:endPara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639410" y="4971364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281346" y="1241093"/>
            <a:ext cx="184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403836"/>
                </a:solidFill>
                <a:cs typeface="+mn-ea"/>
                <a:sym typeface="+mn-lt"/>
              </a:rPr>
              <a:t>习作</a:t>
            </a:r>
            <a:r>
              <a:rPr lang="en-US" altLang="zh-CN" sz="3200" b="1" dirty="0">
                <a:solidFill>
                  <a:srgbClr val="403836"/>
                </a:solidFill>
                <a:cs typeface="+mn-ea"/>
                <a:sym typeface="+mn-lt"/>
              </a:rPr>
              <a:t>——</a:t>
            </a:r>
            <a:endParaRPr lang="zh-CN" altLang="en-US" sz="3200" b="1" dirty="0">
              <a:solidFill>
                <a:srgbClr val="40383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习作内容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936734" y="2803992"/>
            <a:ext cx="6318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6000" b="1" dirty="0">
                <a:solidFill>
                  <a:srgbClr val="403836"/>
                </a:solidFill>
                <a:cs typeface="+mn-ea"/>
                <a:sym typeface="+mn-lt"/>
              </a:rPr>
              <a:t>《</a:t>
            </a:r>
            <a:r>
              <a:rPr lang="zh-CN" altLang="en-US" sz="6000" b="1" dirty="0">
                <a:solidFill>
                  <a:srgbClr val="403836"/>
                </a:solidFill>
                <a:cs typeface="+mn-ea"/>
                <a:sym typeface="+mn-lt"/>
              </a:rPr>
              <a:t>我的自画像</a:t>
            </a:r>
            <a:r>
              <a:rPr lang="en-US" altLang="zh-CN" sz="6000" b="1" dirty="0">
                <a:solidFill>
                  <a:srgbClr val="403836"/>
                </a:solidFill>
                <a:cs typeface="+mn-ea"/>
                <a:sym typeface="+mn-lt"/>
              </a:rPr>
              <a:t>》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403836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习作指导</a:t>
            </a:r>
          </a:p>
        </p:txBody>
      </p:sp>
      <p:grpSp>
        <p:nvGrpSpPr>
          <p:cNvPr id="5" name="组合 6"/>
          <p:cNvGrpSpPr/>
          <p:nvPr/>
        </p:nvGrpSpPr>
        <p:grpSpPr bwMode="auto">
          <a:xfrm>
            <a:off x="1358355" y="2124158"/>
            <a:ext cx="5590898" cy="673125"/>
            <a:chOff x="1595406" y="1571612"/>
            <a:chExt cx="5590937" cy="673129"/>
          </a:xfrm>
        </p:grpSpPr>
        <p:sp>
          <p:nvSpPr>
            <p:cNvPr id="6" name="矩形 5"/>
            <p:cNvSpPr/>
            <p:nvPr/>
          </p:nvSpPr>
          <p:spPr>
            <a:xfrm>
              <a:off x="1595406" y="1571612"/>
              <a:ext cx="5590936" cy="673129"/>
            </a:xfrm>
            <a:prstGeom prst="rect">
              <a:avLst/>
            </a:prstGeom>
            <a:solidFill>
              <a:schemeClr val="bg1">
                <a:lumMod val="85000"/>
                <a:alpha val="76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TextBox 4"/>
            <p:cNvSpPr txBox="1">
              <a:spLocks noChangeArrowheads="1"/>
            </p:cNvSpPr>
            <p:nvPr/>
          </p:nvSpPr>
          <p:spPr bwMode="auto">
            <a:xfrm>
              <a:off x="1666844" y="1625399"/>
              <a:ext cx="5519499" cy="58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“我的‘自画像’”是什么？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1493727" y="3470725"/>
            <a:ext cx="54555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我的‘自画像’就是向别人介绍自己，让别人更好地了解你，认识你，能够记住你。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425" y="2797283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习作指导</a:t>
            </a: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031865" y="1922514"/>
            <a:ext cx="8358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我的‘自画像’应该怎样向别人介绍自己呢？</a:t>
            </a:r>
          </a:p>
        </p:txBody>
      </p:sp>
      <p:sp>
        <p:nvSpPr>
          <p:cNvPr id="5" name="矩形 4"/>
          <p:cNvSpPr/>
          <p:nvPr/>
        </p:nvSpPr>
        <p:spPr>
          <a:xfrm>
            <a:off x="1135915" y="3166403"/>
            <a:ext cx="5455385" cy="2196883"/>
          </a:xfrm>
          <a:prstGeom prst="rect">
            <a:avLst/>
          </a:prstGeom>
          <a:ln w="127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要写好自己，首先要把自己的基本面貌及基本情况交代清楚，让别人对你有一个基本的、较为完整的印象。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"/>
          <a:stretch>
            <a:fillRect/>
          </a:stretch>
        </p:blipFill>
        <p:spPr>
          <a:xfrm>
            <a:off x="7755837" y="2774417"/>
            <a:ext cx="2174803" cy="3479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习作指导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539366" y="2129670"/>
            <a:ext cx="3451422" cy="1060858"/>
            <a:chOff x="1409066" y="1842054"/>
            <a:chExt cx="3451422" cy="106085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066" y="1842054"/>
              <a:ext cx="3451422" cy="1060858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2600275" y="2242440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cs typeface="+mn-ea"/>
                  <a:sym typeface="+mn-lt"/>
                </a:rPr>
                <a:t>外貌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 flipH="1">
            <a:off x="7116372" y="1971969"/>
            <a:ext cx="3197409" cy="1060858"/>
            <a:chOff x="1409066" y="1842054"/>
            <a:chExt cx="3451422" cy="106085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066" y="1842054"/>
              <a:ext cx="3451422" cy="1060858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2732797" y="2242440"/>
              <a:ext cx="9745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cs typeface="+mn-ea"/>
                  <a:sym typeface="+mn-lt"/>
                </a:rPr>
                <a:t>性格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279643" y="4041708"/>
            <a:ext cx="3451422" cy="1060858"/>
            <a:chOff x="1409066" y="1842054"/>
            <a:chExt cx="3451422" cy="1060858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066" y="1842054"/>
              <a:ext cx="3451422" cy="1060858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2797494" y="2242440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cs typeface="+mn-ea"/>
                  <a:sym typeface="+mn-lt"/>
                </a:rPr>
                <a:t>爱好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 flipH="1">
            <a:off x="6361177" y="4153361"/>
            <a:ext cx="3197409" cy="1060858"/>
            <a:chOff x="1409066" y="1842054"/>
            <a:chExt cx="3451422" cy="1060858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066" y="1842054"/>
              <a:ext cx="3451422" cy="1060858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2771491" y="2242440"/>
              <a:ext cx="9745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cs typeface="+mn-ea"/>
                  <a:sym typeface="+mn-lt"/>
                </a:rPr>
                <a:t>特长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习作指导</a:t>
            </a: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1386776" y="2005780"/>
            <a:ext cx="4922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、你的外貌有什么特点？</a:t>
            </a: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1386776" y="3342087"/>
            <a:ext cx="8985250" cy="75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、你的主要性格特点是什么？</a:t>
            </a: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1386776" y="4925190"/>
            <a:ext cx="8985250" cy="75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、你最大的爱好和特长是什么？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425" y="2797283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习作指导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806311" y="1526089"/>
            <a:ext cx="2026718" cy="970830"/>
            <a:chOff x="465470" y="2059816"/>
            <a:chExt cx="2026718" cy="97083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470" y="2059816"/>
              <a:ext cx="2026718" cy="9708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563773" y="2266962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cs typeface="+mn-ea"/>
                  <a:sym typeface="+mn-lt"/>
                </a:rPr>
                <a:t>外貌描写</a:t>
              </a: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1817053" y="2741514"/>
            <a:ext cx="1566862" cy="957262"/>
            <a:chOff x="4530185" y="1257415"/>
            <a:chExt cx="1565815" cy="956248"/>
          </a:xfrm>
        </p:grpSpPr>
        <p:sp>
          <p:nvSpPr>
            <p:cNvPr id="11" name="椭圆 10"/>
            <p:cNvSpPr/>
            <p:nvPr/>
          </p:nvSpPr>
          <p:spPr>
            <a:xfrm>
              <a:off x="4530185" y="1257415"/>
              <a:ext cx="1494426" cy="956248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文本框 17"/>
            <p:cNvSpPr txBox="1">
              <a:spLocks noChangeArrowheads="1"/>
            </p:cNvSpPr>
            <p:nvPr/>
          </p:nvSpPr>
          <p:spPr bwMode="auto">
            <a:xfrm>
              <a:off x="4713855" y="1291911"/>
              <a:ext cx="1382145" cy="836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五官</a:t>
              </a:r>
            </a:p>
          </p:txBody>
        </p:sp>
      </p:grpSp>
      <p:grpSp>
        <p:nvGrpSpPr>
          <p:cNvPr id="13" name="组合 12"/>
          <p:cNvGrpSpPr/>
          <p:nvPr/>
        </p:nvGrpSpPr>
        <p:grpSpPr bwMode="auto">
          <a:xfrm>
            <a:off x="5441315" y="3090904"/>
            <a:ext cx="1566862" cy="957262"/>
            <a:chOff x="4530185" y="1257415"/>
            <a:chExt cx="1565815" cy="956248"/>
          </a:xfrm>
        </p:grpSpPr>
        <p:sp>
          <p:nvSpPr>
            <p:cNvPr id="14" name="椭圆 13"/>
            <p:cNvSpPr/>
            <p:nvPr/>
          </p:nvSpPr>
          <p:spPr>
            <a:xfrm>
              <a:off x="4530185" y="1257415"/>
              <a:ext cx="1494426" cy="956248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17"/>
            <p:cNvSpPr txBox="1">
              <a:spLocks noChangeArrowheads="1"/>
            </p:cNvSpPr>
            <p:nvPr/>
          </p:nvSpPr>
          <p:spPr bwMode="auto">
            <a:xfrm>
              <a:off x="4713855" y="1291911"/>
              <a:ext cx="1382145" cy="836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体型</a:t>
              </a:r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8788002" y="2539588"/>
            <a:ext cx="1566862" cy="957262"/>
            <a:chOff x="4530185" y="1257415"/>
            <a:chExt cx="1565815" cy="956248"/>
          </a:xfrm>
        </p:grpSpPr>
        <p:sp>
          <p:nvSpPr>
            <p:cNvPr id="20" name="椭圆 19"/>
            <p:cNvSpPr/>
            <p:nvPr/>
          </p:nvSpPr>
          <p:spPr>
            <a:xfrm>
              <a:off x="4530185" y="1257415"/>
              <a:ext cx="1494426" cy="956248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文本框 17"/>
            <p:cNvSpPr txBox="1">
              <a:spLocks noChangeArrowheads="1"/>
            </p:cNvSpPr>
            <p:nvPr/>
          </p:nvSpPr>
          <p:spPr bwMode="auto">
            <a:xfrm>
              <a:off x="4713855" y="1291911"/>
              <a:ext cx="1382145" cy="836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神态</a:t>
              </a:r>
            </a:p>
          </p:txBody>
        </p:sp>
      </p:grpSp>
      <p:grpSp>
        <p:nvGrpSpPr>
          <p:cNvPr id="22" name="组合 21"/>
          <p:cNvGrpSpPr/>
          <p:nvPr/>
        </p:nvGrpSpPr>
        <p:grpSpPr bwMode="auto">
          <a:xfrm>
            <a:off x="2876789" y="5100033"/>
            <a:ext cx="1566862" cy="957262"/>
            <a:chOff x="4530185" y="1257415"/>
            <a:chExt cx="1565815" cy="956248"/>
          </a:xfrm>
        </p:grpSpPr>
        <p:sp>
          <p:nvSpPr>
            <p:cNvPr id="23" name="椭圆 22"/>
            <p:cNvSpPr/>
            <p:nvPr/>
          </p:nvSpPr>
          <p:spPr>
            <a:xfrm>
              <a:off x="4530185" y="1257415"/>
              <a:ext cx="1494426" cy="956248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文本框 17"/>
            <p:cNvSpPr txBox="1">
              <a:spLocks noChangeArrowheads="1"/>
            </p:cNvSpPr>
            <p:nvPr/>
          </p:nvSpPr>
          <p:spPr bwMode="auto">
            <a:xfrm>
              <a:off x="4713855" y="1291911"/>
              <a:ext cx="1382145" cy="836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服饰</a:t>
              </a:r>
            </a:p>
          </p:txBody>
        </p:sp>
      </p:grpSp>
      <p:grpSp>
        <p:nvGrpSpPr>
          <p:cNvPr id="25" name="组合 24"/>
          <p:cNvGrpSpPr/>
          <p:nvPr/>
        </p:nvGrpSpPr>
        <p:grpSpPr bwMode="auto">
          <a:xfrm>
            <a:off x="7048223" y="4958116"/>
            <a:ext cx="1566862" cy="957262"/>
            <a:chOff x="4530185" y="1257415"/>
            <a:chExt cx="1565815" cy="956248"/>
          </a:xfrm>
        </p:grpSpPr>
        <p:sp>
          <p:nvSpPr>
            <p:cNvPr id="26" name="椭圆 25"/>
            <p:cNvSpPr/>
            <p:nvPr/>
          </p:nvSpPr>
          <p:spPr>
            <a:xfrm>
              <a:off x="4530185" y="1257415"/>
              <a:ext cx="1494426" cy="956248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文本框 17"/>
            <p:cNvSpPr txBox="1">
              <a:spLocks noChangeArrowheads="1"/>
            </p:cNvSpPr>
            <p:nvPr/>
          </p:nvSpPr>
          <p:spPr bwMode="auto">
            <a:xfrm>
              <a:off x="4713855" y="1291911"/>
              <a:ext cx="1382145" cy="836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……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习作指导</a:t>
            </a:r>
          </a:p>
        </p:txBody>
      </p:sp>
      <p:sp>
        <p:nvSpPr>
          <p:cNvPr id="28" name="矩形 27"/>
          <p:cNvSpPr/>
          <p:nvPr/>
        </p:nvSpPr>
        <p:spPr>
          <a:xfrm>
            <a:off x="591681" y="1232117"/>
            <a:ext cx="10673220" cy="2196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我，一张苹果般的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圆脸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蛋上镶嵌着一双水灵灵的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大眼睛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，高挺的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鼻梁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下面是一张能说会道的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嘴巴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，一头乌黑的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秀发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经常披散在肩后，显示出了我文静的性格。我爱穿白色的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连衣裙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，就像白雪公主一样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588552" y="4006344"/>
            <a:ext cx="9014895" cy="2043976"/>
            <a:chOff x="380116" y="3865675"/>
            <a:chExt cx="9014895" cy="2043976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" r="1885"/>
            <a:stretch>
              <a:fillRect/>
            </a:stretch>
          </p:blipFill>
          <p:spPr>
            <a:xfrm>
              <a:off x="380116" y="3865675"/>
              <a:ext cx="9014895" cy="2043976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>
              <a:off x="639854" y="4054243"/>
              <a:ext cx="8611721" cy="16435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  介绍自己的外貌时，不需要把你所有的特点都写出来。介绍时，只要把你最有特点、你认为最需要写的地方写出来就可以了，要抓住自己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最突出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的点。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poam1ov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1284</Words>
  <Application>Microsoft Office PowerPoint</Application>
  <PresentationFormat>宽屏</PresentationFormat>
  <Paragraphs>137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9" baseType="lpstr"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36</cp:revision>
  <dcterms:created xsi:type="dcterms:W3CDTF">2020-08-04T18:58:00Z</dcterms:created>
  <dcterms:modified xsi:type="dcterms:W3CDTF">2021-01-08T23:46:13Z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