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501" r:id="rId5"/>
    <p:sldId id="503" r:id="rId6"/>
    <p:sldId id="502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522" r:id="rId25"/>
    <p:sldId id="521" r:id="rId26"/>
    <p:sldId id="523" r:id="rId27"/>
    <p:sldId id="524" r:id="rId28"/>
    <p:sldId id="525" r:id="rId29"/>
    <p:sldId id="287" r:id="rId30"/>
    <p:sldId id="257" r:id="rId31"/>
  </p:sldIdLst>
  <p:sldSz cx="12192000" cy="6858000"/>
  <p:notesSz cx="6858000" cy="9144000"/>
  <p:embeddedFontLst>
    <p:embeddedFont>
      <p:font typeface="FandolFang R" panose="02010600030101010101" charset="-122"/>
      <p:regular r:id="rId33"/>
    </p:embeddedFont>
    <p:embeddedFont>
      <p:font typeface="思源黑体 CN Light" panose="02010600030101010101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836"/>
    <a:srgbClr val="DED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A451189-FBF3-41CF-807F-8920C9664F9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089D0FF-B419-453F-8BA0-7B18A758C3C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DE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36734" y="1764809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8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rgbClr val="403836"/>
                  </a:solidFill>
                  <a:cs typeface="+mn-ea"/>
                  <a:sym typeface="+mn-lt"/>
                </a:rPr>
                <a:t>古诗三首</a:t>
              </a:r>
              <a:r>
                <a:rPr lang="en-US" altLang="zh-CN" sz="8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4862411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7119" y="16945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498856" y="328913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" action="ppaction://noaction"/>
          </p:cNvPr>
          <p:cNvSpPr/>
          <p:nvPr/>
        </p:nvSpPr>
        <p:spPr>
          <a:xfrm>
            <a:off x="1515715" y="325155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篱</a:t>
            </a:r>
          </a:p>
        </p:txBody>
      </p:sp>
      <p:sp>
        <p:nvSpPr>
          <p:cNvPr id="7" name="TextBox 46"/>
          <p:cNvSpPr txBox="1"/>
          <p:nvPr/>
        </p:nvSpPr>
        <p:spPr>
          <a:xfrm>
            <a:off x="1592893" y="2512163"/>
            <a:ext cx="85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lí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3233802" y="2123859"/>
            <a:ext cx="572439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：上下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部首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：⺮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组词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：篱笆   笊篱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造句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：微风吹过小篱笆，把春天送到我的家。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书写指导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：字形要紧凑。第十五笔是撇折。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612395"/>
            <a:ext cx="2071913" cy="309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7119" y="17069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498856" y="3301614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" action="ppaction://noaction"/>
          </p:cNvPr>
          <p:cNvSpPr/>
          <p:nvPr/>
        </p:nvSpPr>
        <p:spPr>
          <a:xfrm>
            <a:off x="1515715" y="326403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疏</a:t>
            </a:r>
          </a:p>
        </p:txBody>
      </p:sp>
      <p:sp>
        <p:nvSpPr>
          <p:cNvPr id="7" name="TextBox 46"/>
          <p:cNvSpPr txBox="1"/>
          <p:nvPr/>
        </p:nvSpPr>
        <p:spPr>
          <a:xfrm>
            <a:off x="1592893" y="2524642"/>
            <a:ext cx="85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shū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3233802" y="2136338"/>
            <a:ext cx="5724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：左右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部首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：疋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组词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：稀疏   疏远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造句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：小院周围是一圈稀疏的竹篱笆。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书写指导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：字形要紧凑。第一笔横撇的撇要短，右上角不是“亡”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612395"/>
            <a:ext cx="2071913" cy="309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7119" y="16437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498856" y="323833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" action="ppaction://noaction"/>
          </p:cNvPr>
          <p:cNvSpPr/>
          <p:nvPr/>
        </p:nvSpPr>
        <p:spPr>
          <a:xfrm>
            <a:off x="1515715" y="320075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杂</a:t>
            </a:r>
          </a:p>
        </p:txBody>
      </p:sp>
      <p:sp>
        <p:nvSpPr>
          <p:cNvPr id="7" name="TextBox 46"/>
          <p:cNvSpPr txBox="1"/>
          <p:nvPr/>
        </p:nvSpPr>
        <p:spPr>
          <a:xfrm>
            <a:off x="1592893" y="2461363"/>
            <a:ext cx="85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3233802" y="2073059"/>
            <a:ext cx="57243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：上下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部首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：木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组词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：杂草    繁杂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造句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：因为长期无人居住，院子里杂草丛生。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书写指导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：注意第四笔是竖钩。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612395"/>
            <a:ext cx="2071913" cy="309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7119" y="16310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498856" y="322563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" action="ppaction://noaction"/>
          </p:cNvPr>
          <p:cNvSpPr/>
          <p:nvPr/>
        </p:nvSpPr>
        <p:spPr>
          <a:xfrm>
            <a:off x="1515715" y="318805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檐</a:t>
            </a:r>
          </a:p>
        </p:txBody>
      </p:sp>
      <p:sp>
        <p:nvSpPr>
          <p:cNvPr id="7" name="TextBox 46"/>
          <p:cNvSpPr txBox="1"/>
          <p:nvPr/>
        </p:nvSpPr>
        <p:spPr>
          <a:xfrm>
            <a:off x="1592893" y="2448663"/>
            <a:ext cx="85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yán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3233802" y="2060359"/>
            <a:ext cx="57243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：左右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部首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：木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组词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：屋檐    飞檐走壁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造句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：屋檐下有一窝小燕子。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书写指导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：木做偏旁时略变窄，捺变点。字形要紧凑。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612395"/>
            <a:ext cx="2071913" cy="309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1287" y="15294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483024" y="312403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" action="ppaction://noaction"/>
          </p:cNvPr>
          <p:cNvSpPr/>
          <p:nvPr/>
        </p:nvSpPr>
        <p:spPr>
          <a:xfrm>
            <a:off x="1499883" y="308645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锄</a:t>
            </a:r>
          </a:p>
        </p:txBody>
      </p:sp>
      <p:sp>
        <p:nvSpPr>
          <p:cNvPr id="7" name="TextBox 46"/>
          <p:cNvSpPr txBox="1"/>
          <p:nvPr/>
        </p:nvSpPr>
        <p:spPr>
          <a:xfrm>
            <a:off x="1577061" y="2347063"/>
            <a:ext cx="85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chú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3217971" y="1958759"/>
            <a:ext cx="47540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：左右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部首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：钅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组词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：锄草     锄头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造句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：农民下田去锄草。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书写指导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：字形要紧凑，三部分要匀称。“钅”“且”“力”都变窄。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612395"/>
            <a:ext cx="2071913" cy="309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TextBox 35"/>
          <p:cNvSpPr txBox="1">
            <a:spLocks noChangeArrowheads="1"/>
          </p:cNvSpPr>
          <p:nvPr/>
        </p:nvSpPr>
        <p:spPr bwMode="auto">
          <a:xfrm>
            <a:off x="874137" y="1538475"/>
            <a:ext cx="115164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多音字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57819" y="2620059"/>
            <a:ext cx="9460562" cy="2864023"/>
            <a:chOff x="1308226" y="2477121"/>
            <a:chExt cx="9460562" cy="2864023"/>
          </a:xfrm>
        </p:grpSpPr>
        <p:sp>
          <p:nvSpPr>
            <p:cNvPr id="7" name="左大括号 6"/>
            <p:cNvSpPr/>
            <p:nvPr/>
          </p:nvSpPr>
          <p:spPr>
            <a:xfrm>
              <a:off x="2146425" y="2706987"/>
              <a:ext cx="750683" cy="2627527"/>
            </a:xfrm>
            <a:prstGeom prst="leftBrace">
              <a:avLst>
                <a:gd name="adj1" fmla="val 54005"/>
                <a:gd name="adj2" fmla="val 44048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53"/>
            <p:cNvSpPr txBox="1"/>
            <p:nvPr/>
          </p:nvSpPr>
          <p:spPr>
            <a:xfrm>
              <a:off x="2868629" y="2477121"/>
              <a:ext cx="79001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sù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cs typeface="+mn-ea"/>
                  <a:sym typeface="+mn-lt"/>
                </a:rPr>
                <a:t>宿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舍   周末室友都回家了，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cs typeface="+mn-ea"/>
                  <a:sym typeface="+mn-lt"/>
                </a:rPr>
                <a:t>宿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舍里显得格外冷清。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89"/>
            <p:cNvSpPr txBox="1"/>
            <p:nvPr/>
          </p:nvSpPr>
          <p:spPr>
            <a:xfrm>
              <a:off x="2849865" y="4817924"/>
              <a:ext cx="7570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xiù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星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cs typeface="+mn-ea"/>
                  <a:sym typeface="+mn-lt"/>
                </a:rPr>
                <a:t>宿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“星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cs typeface="+mn-ea"/>
                  <a:sym typeface="+mn-lt"/>
                </a:rPr>
                <a:t>宿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”是天文学术语。</a:t>
              </a:r>
            </a:p>
          </p:txBody>
        </p:sp>
        <p:sp>
          <p:nvSpPr>
            <p:cNvPr id="10" name="TextBox 90"/>
            <p:cNvSpPr txBox="1"/>
            <p:nvPr/>
          </p:nvSpPr>
          <p:spPr>
            <a:xfrm>
              <a:off x="1308226" y="3805927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宿</a:t>
              </a:r>
            </a:p>
          </p:txBody>
        </p:sp>
        <p:sp>
          <p:nvSpPr>
            <p:cNvPr id="11" name="TextBox 47"/>
            <p:cNvSpPr txBox="1"/>
            <p:nvPr/>
          </p:nvSpPr>
          <p:spPr>
            <a:xfrm>
              <a:off x="2849014" y="3625402"/>
              <a:ext cx="79001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xiǔ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cs typeface="+mn-ea"/>
                  <a:sym typeface="+mn-lt"/>
                </a:rPr>
                <a:t>宿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我生病发烧的时候，妈妈几乎一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cs typeface="+mn-ea"/>
                  <a:sym typeface="+mn-lt"/>
                </a:rPr>
                <a:t>宿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没睡，一直守在我身边。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4487" y="16564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5" name="TextBox 45"/>
          <p:cNvSpPr txBox="1"/>
          <p:nvPr/>
        </p:nvSpPr>
        <p:spPr>
          <a:xfrm>
            <a:off x="2712645" y="2261122"/>
            <a:ext cx="293244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宿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新市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徐公店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1168342" y="3000157"/>
            <a:ext cx="5817538" cy="7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指地名，在今湖南攸县北。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 descr="2345_image_file_copy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053" y="3136899"/>
            <a:ext cx="3562522" cy="262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TextBox 44"/>
          <p:cNvSpPr txBox="1"/>
          <p:nvPr/>
        </p:nvSpPr>
        <p:spPr>
          <a:xfrm>
            <a:off x="1079707" y="1736742"/>
            <a:ext cx="8574375" cy="169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我们认识理解了三首古诗中的生字生词，接下来我们感受一下诗人笔下美好的田园生活吧。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612395"/>
            <a:ext cx="2071913" cy="309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TextBox 51"/>
          <p:cNvSpPr txBox="1"/>
          <p:nvPr/>
        </p:nvSpPr>
        <p:spPr>
          <a:xfrm>
            <a:off x="6398971" y="1828277"/>
            <a:ext cx="4552704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宿新市徐公店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［宋］杨万里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篱落疏疏一径深，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树头新绿未成阴。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儿童急走追黄蝶，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飞入菜花无处寻。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7672515" y="5154288"/>
            <a:ext cx="89942" cy="52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8764399" y="5162722"/>
            <a:ext cx="89942" cy="52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686715" y="3920147"/>
            <a:ext cx="89942" cy="52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8711809" y="3295136"/>
            <a:ext cx="89942" cy="52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7689633" y="3267357"/>
            <a:ext cx="89942" cy="52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702335" y="3920147"/>
            <a:ext cx="89942" cy="52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647383" y="4558788"/>
            <a:ext cx="89942" cy="52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8707950" y="4543476"/>
            <a:ext cx="89942" cy="52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2345_image_file_copy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67" y="3025115"/>
            <a:ext cx="3793402" cy="276130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18" name="TextBox 51"/>
          <p:cNvSpPr txBox="1"/>
          <p:nvPr/>
        </p:nvSpPr>
        <p:spPr>
          <a:xfrm>
            <a:off x="734520" y="2500668"/>
            <a:ext cx="4154352" cy="126188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篱落疏疏一径深，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树头新绿未成阴。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17955" y="1403783"/>
            <a:ext cx="25289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“一径深”，表明山道只有一条，并且很长很长，延伸向远方。</a:t>
            </a: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3013398" y="3126433"/>
            <a:ext cx="1176951" cy="1810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020766" y="3650377"/>
            <a:ext cx="1176951" cy="1810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183036" y="2572031"/>
            <a:ext cx="2492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“未成阴”是指路旁，树枝上的桃花、梨花已经落了，新长出的嫩叶还没有长得茂密，没有形成树荫。</a:t>
            </a:r>
          </a:p>
        </p:txBody>
      </p:sp>
      <p:sp>
        <p:nvSpPr>
          <p:cNvPr id="23" name="圆角右箭头 89"/>
          <p:cNvSpPr/>
          <p:nvPr/>
        </p:nvSpPr>
        <p:spPr>
          <a:xfrm>
            <a:off x="3322094" y="1778171"/>
            <a:ext cx="334978" cy="660903"/>
          </a:xfrm>
          <a:prstGeom prst="bentArrow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91"/>
          <p:cNvSpPr txBox="1"/>
          <p:nvPr/>
        </p:nvSpPr>
        <p:spPr>
          <a:xfrm>
            <a:off x="878186" y="4724064"/>
            <a:ext cx="6747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诗意：篱笆稀稀落落，一条幽静的小路一直通向远方。路旁树枝上的桃花、梨花已经落了，新长出的嫩叶还没有长得茂密，没有形成树荫。</a:t>
            </a:r>
          </a:p>
        </p:txBody>
      </p:sp>
      <p:sp>
        <p:nvSpPr>
          <p:cNvPr id="25" name="下弧形箭头 52"/>
          <p:cNvSpPr/>
          <p:nvPr/>
        </p:nvSpPr>
        <p:spPr>
          <a:xfrm rot="1023113">
            <a:off x="3881476" y="3916024"/>
            <a:ext cx="1548152" cy="692296"/>
          </a:xfrm>
          <a:prstGeom prst="curvedUpArrow">
            <a:avLst>
              <a:gd name="adj1" fmla="val 11422"/>
              <a:gd name="adj2" fmla="val 50000"/>
              <a:gd name="adj3" fmla="val 25000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62"/>
          <p:cNvSpPr txBox="1"/>
          <p:nvPr/>
        </p:nvSpPr>
        <p:spPr>
          <a:xfrm>
            <a:off x="8302101" y="4706646"/>
            <a:ext cx="106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静景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612395"/>
            <a:ext cx="2071913" cy="309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885374" y="2150310"/>
            <a:ext cx="7279489" cy="3039933"/>
            <a:chOff x="6908038" y="1801761"/>
            <a:chExt cx="5755185" cy="2477316"/>
          </a:xfrm>
        </p:grpSpPr>
        <p:grpSp>
          <p:nvGrpSpPr>
            <p:cNvPr id="15" name="组合 14"/>
            <p:cNvGrpSpPr/>
            <p:nvPr/>
          </p:nvGrpSpPr>
          <p:grpSpPr>
            <a:xfrm>
              <a:off x="6908038" y="1801761"/>
              <a:ext cx="2594670" cy="747352"/>
              <a:chOff x="360" y="260"/>
              <a:chExt cx="4989" cy="1437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3" name="文本框 32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797" y="557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课前导读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908038" y="2666743"/>
              <a:ext cx="2594670" cy="747352"/>
              <a:chOff x="360" y="260"/>
              <a:chExt cx="4989" cy="1437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贰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字词揭秘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908038" y="3531725"/>
              <a:ext cx="2594670" cy="747352"/>
              <a:chOff x="360" y="260"/>
              <a:chExt cx="4989" cy="1437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叁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课文讲解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068553" y="1811399"/>
              <a:ext cx="2594670" cy="747352"/>
              <a:chOff x="6437" y="-4711"/>
              <a:chExt cx="4989" cy="1437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6437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7060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肆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7874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课堂小结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068553" y="2676380"/>
              <a:ext cx="2594670" cy="747352"/>
              <a:chOff x="6437" y="-4711"/>
              <a:chExt cx="4989" cy="143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6437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7060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伍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874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课堂练习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881690" y="1515721"/>
            <a:ext cx="10599110" cy="7250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这首诗描绘的是什么季节的景色？从哪里可以看出来？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 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881690" y="2436109"/>
            <a:ext cx="10599110" cy="1463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这首诗描绘的是春末夏初的景色。从“树头新绿未成阴”可以看出是春天，从“飞入菜花”可以判断大概是春末夏初时节。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612395"/>
            <a:ext cx="2071913" cy="309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577999" y="1559264"/>
            <a:ext cx="9683601" cy="1463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稀疏的篱笆，天真烂漫的儿童，遍地金黄的菜花，翩翩起舞的蝴蝶，诗人把乡村生活描写的这么美。由此，你感受到了什么？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 </a:t>
            </a:r>
            <a:r>
              <a:rPr kumimoji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606112" y="3593730"/>
            <a:ext cx="9683601" cy="7250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感受到了诗人对田园生活的热爱与赞美。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 </a:t>
            </a:r>
            <a:r>
              <a:rPr kumimoji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612395"/>
            <a:ext cx="2071913" cy="309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Box 76"/>
          <p:cNvSpPr txBox="1"/>
          <p:nvPr/>
        </p:nvSpPr>
        <p:spPr>
          <a:xfrm>
            <a:off x="962979" y="1459775"/>
            <a:ext cx="15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697B8"/>
                </a:solidFill>
                <a:effectLst/>
                <a:uLnTx/>
                <a:uFillTx/>
                <a:cs typeface="+mn-ea"/>
                <a:sym typeface="+mn-lt"/>
              </a:rPr>
              <a:t>板书设计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281625" y="2546059"/>
            <a:ext cx="7628749" cy="2390502"/>
            <a:chOff x="827585" y="1549400"/>
            <a:chExt cx="7628749" cy="2390502"/>
          </a:xfrm>
        </p:grpSpPr>
        <p:sp>
          <p:nvSpPr>
            <p:cNvPr id="6" name="文本框 7"/>
            <p:cNvSpPr txBox="1"/>
            <p:nvPr/>
          </p:nvSpPr>
          <p:spPr>
            <a:xfrm>
              <a:off x="7380312" y="2181680"/>
              <a:ext cx="1076022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宁静安逸</a:t>
              </a:r>
            </a:p>
          </p:txBody>
        </p:sp>
        <p:sp>
          <p:nvSpPr>
            <p:cNvPr id="7" name="TextBox 61"/>
            <p:cNvSpPr txBox="1"/>
            <p:nvPr/>
          </p:nvSpPr>
          <p:spPr>
            <a:xfrm>
              <a:off x="827585" y="1549400"/>
              <a:ext cx="569387" cy="2390502"/>
            </a:xfrm>
            <a:prstGeom prst="rect">
              <a:avLst/>
            </a:prstGeom>
            <a:noFill/>
          </p:spPr>
          <p:txBody>
            <a:bodyPr vert="eaVert" wrap="squar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宿新市徐公店</a:t>
              </a: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1704656" y="1822431"/>
              <a:ext cx="145415" cy="1672610"/>
            </a:xfrm>
            <a:prstGeom prst="leftBrace">
              <a:avLst>
                <a:gd name="adj1" fmla="val 8333"/>
                <a:gd name="adj2" fmla="val 47698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圆角矩形 63"/>
            <p:cNvSpPr/>
            <p:nvPr/>
          </p:nvSpPr>
          <p:spPr>
            <a:xfrm>
              <a:off x="2259563" y="1549400"/>
              <a:ext cx="4041879" cy="86470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静态：篱笆稀疏 小路深长   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树叶新长 </a:t>
              </a:r>
            </a:p>
          </p:txBody>
        </p:sp>
        <p:sp>
          <p:nvSpPr>
            <p:cNvPr id="10" name="圆角矩形 64"/>
            <p:cNvSpPr/>
            <p:nvPr/>
          </p:nvSpPr>
          <p:spPr>
            <a:xfrm>
              <a:off x="2306553" y="3207066"/>
              <a:ext cx="3994889" cy="5759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动态：黄蝶飞舞 儿童急走 </a:t>
              </a:r>
            </a:p>
          </p:txBody>
        </p:sp>
        <p:sp>
          <p:nvSpPr>
            <p:cNvPr id="11" name="左大括号 10"/>
            <p:cNvSpPr/>
            <p:nvPr/>
          </p:nvSpPr>
          <p:spPr>
            <a:xfrm flipH="1">
              <a:off x="6804248" y="1822430"/>
              <a:ext cx="212502" cy="1672609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803322" y="1895204"/>
            <a:ext cx="15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697B8"/>
                </a:solidFill>
                <a:effectLst/>
                <a:uLnTx/>
                <a:uFillTx/>
                <a:cs typeface="+mn-ea"/>
                <a:sym typeface="+mn-lt"/>
              </a:rPr>
              <a:t>板书设计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145477" y="2308194"/>
            <a:ext cx="8188131" cy="2678370"/>
            <a:chOff x="789207" y="1331650"/>
            <a:chExt cx="7337164" cy="2678370"/>
          </a:xfrm>
        </p:grpSpPr>
        <p:sp>
          <p:nvSpPr>
            <p:cNvPr id="14" name="TextBox 54"/>
            <p:cNvSpPr txBox="1"/>
            <p:nvPr/>
          </p:nvSpPr>
          <p:spPr>
            <a:xfrm>
              <a:off x="789207" y="1544315"/>
              <a:ext cx="510212" cy="2465705"/>
            </a:xfrm>
            <a:prstGeom prst="rect">
              <a:avLst/>
            </a:prstGeom>
            <a:noFill/>
          </p:spPr>
          <p:txBody>
            <a:bodyPr vert="eaVert" wrap="squar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四时田园杂兴</a:t>
              </a:r>
            </a:p>
          </p:txBody>
        </p:sp>
        <p:sp>
          <p:nvSpPr>
            <p:cNvPr id="15" name="左大括号 14"/>
            <p:cNvSpPr/>
            <p:nvPr/>
          </p:nvSpPr>
          <p:spPr>
            <a:xfrm>
              <a:off x="1351024" y="1331650"/>
              <a:ext cx="230820" cy="2428185"/>
            </a:xfrm>
            <a:prstGeom prst="leftBrace">
              <a:avLst>
                <a:gd name="adj1" fmla="val 212037"/>
                <a:gd name="adj2" fmla="val 47698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圆角矩形 56"/>
            <p:cNvSpPr/>
            <p:nvPr/>
          </p:nvSpPr>
          <p:spPr>
            <a:xfrm>
              <a:off x="1634502" y="1396779"/>
              <a:ext cx="4568343" cy="5759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梅子黄  杏子肥  麦花白 菜花稀   </a:t>
              </a:r>
            </a:p>
          </p:txBody>
        </p:sp>
        <p:sp>
          <p:nvSpPr>
            <p:cNvPr id="17" name="左大括号 16"/>
            <p:cNvSpPr/>
            <p:nvPr/>
          </p:nvSpPr>
          <p:spPr>
            <a:xfrm flipH="1">
              <a:off x="6289348" y="1464010"/>
              <a:ext cx="288032" cy="2232248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7"/>
            <p:cNvSpPr txBox="1"/>
            <p:nvPr/>
          </p:nvSpPr>
          <p:spPr>
            <a:xfrm>
              <a:off x="6698357" y="2179798"/>
              <a:ext cx="1428014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8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农忙时节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田园景色</a:t>
              </a:r>
            </a:p>
          </p:txBody>
        </p:sp>
        <p:sp>
          <p:nvSpPr>
            <p:cNvPr id="19" name="圆角矩形 66"/>
            <p:cNvSpPr/>
            <p:nvPr/>
          </p:nvSpPr>
          <p:spPr>
            <a:xfrm>
              <a:off x="1722007" y="3211940"/>
              <a:ext cx="3473436" cy="5759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昼长人稀  蜓飞蝶舞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914299" y="1589661"/>
            <a:ext cx="35218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一、看拼音写词语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325950" y="2646357"/>
            <a:ext cx="6204108" cy="495697"/>
            <a:chOff x="2325950" y="2691412"/>
            <a:chExt cx="6204108" cy="495697"/>
          </a:xfrm>
        </p:grpSpPr>
        <p:sp>
          <p:nvSpPr>
            <p:cNvPr id="13" name="TextBox 48"/>
            <p:cNvSpPr txBox="1"/>
            <p:nvPr/>
          </p:nvSpPr>
          <p:spPr>
            <a:xfrm>
              <a:off x="2325950" y="2725444"/>
              <a:ext cx="1136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lí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ba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49"/>
            <p:cNvSpPr txBox="1"/>
            <p:nvPr/>
          </p:nvSpPr>
          <p:spPr>
            <a:xfrm>
              <a:off x="4529091" y="2691412"/>
              <a:ext cx="1359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xī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shū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50"/>
            <p:cNvSpPr txBox="1"/>
            <p:nvPr/>
          </p:nvSpPr>
          <p:spPr>
            <a:xfrm>
              <a:off x="6712998" y="2691413"/>
              <a:ext cx="1817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qīng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tíng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46049" y="4003163"/>
            <a:ext cx="6205493" cy="550441"/>
            <a:chOff x="2246049" y="4048218"/>
            <a:chExt cx="6205493" cy="550441"/>
          </a:xfrm>
        </p:grpSpPr>
        <p:sp>
          <p:nvSpPr>
            <p:cNvPr id="17" name="TextBox 51"/>
            <p:cNvSpPr txBox="1"/>
            <p:nvPr/>
          </p:nvSpPr>
          <p:spPr>
            <a:xfrm>
              <a:off x="2246049" y="4136994"/>
              <a:ext cx="1367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wū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yán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63"/>
            <p:cNvSpPr txBox="1"/>
            <p:nvPr/>
          </p:nvSpPr>
          <p:spPr>
            <a:xfrm>
              <a:off x="4529091" y="4102789"/>
              <a:ext cx="185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lǎo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wēng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78"/>
            <p:cNvSpPr txBox="1"/>
            <p:nvPr/>
          </p:nvSpPr>
          <p:spPr>
            <a:xfrm>
              <a:off x="6986726" y="4048218"/>
              <a:ext cx="1464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chú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cǎo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26927" y="3269949"/>
            <a:ext cx="6581028" cy="556263"/>
            <a:chOff x="1800294" y="3474802"/>
            <a:chExt cx="6581028" cy="556263"/>
          </a:xfrm>
        </p:grpSpPr>
        <p:sp>
          <p:nvSpPr>
            <p:cNvPr id="29" name="TextBox 82"/>
            <p:cNvSpPr txBox="1"/>
            <p:nvPr/>
          </p:nvSpPr>
          <p:spPr>
            <a:xfrm>
              <a:off x="1800294" y="3507845"/>
              <a:ext cx="1858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篱  笆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30" name="TextBox 83"/>
            <p:cNvSpPr txBox="1"/>
            <p:nvPr/>
          </p:nvSpPr>
          <p:spPr>
            <a:xfrm>
              <a:off x="4136990" y="3481163"/>
              <a:ext cx="1858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稀  疏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31" name="TextBox 84"/>
            <p:cNvSpPr txBox="1"/>
            <p:nvPr/>
          </p:nvSpPr>
          <p:spPr>
            <a:xfrm>
              <a:off x="6523121" y="3483679"/>
              <a:ext cx="1858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蜻  蜓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7435814" y="3474802"/>
              <a:ext cx="2840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846163" y="4745120"/>
            <a:ext cx="6731949" cy="582897"/>
            <a:chOff x="1800294" y="3448168"/>
            <a:chExt cx="6731949" cy="582897"/>
          </a:xfrm>
        </p:grpSpPr>
        <p:sp>
          <p:nvSpPr>
            <p:cNvPr id="34" name="TextBox 88"/>
            <p:cNvSpPr txBox="1"/>
            <p:nvPr/>
          </p:nvSpPr>
          <p:spPr>
            <a:xfrm>
              <a:off x="1800294" y="3507845"/>
              <a:ext cx="1858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屋  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35" name="TextBox 91"/>
            <p:cNvSpPr txBox="1"/>
            <p:nvPr/>
          </p:nvSpPr>
          <p:spPr>
            <a:xfrm>
              <a:off x="4136990" y="3481163"/>
              <a:ext cx="1957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老   翁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36" name="TextBox 92"/>
            <p:cNvSpPr txBox="1"/>
            <p:nvPr/>
          </p:nvSpPr>
          <p:spPr>
            <a:xfrm>
              <a:off x="6674042" y="3448168"/>
              <a:ext cx="1858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锄  草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7435814" y="3474802"/>
              <a:ext cx="2840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897377" y="2086251"/>
            <a:ext cx="7930204" cy="2616034"/>
            <a:chOff x="707769" y="1278384"/>
            <a:chExt cx="7930204" cy="2616034"/>
          </a:xfrm>
        </p:grpSpPr>
        <p:sp>
          <p:nvSpPr>
            <p:cNvPr id="21" name="TextBox 51"/>
            <p:cNvSpPr txBox="1"/>
            <p:nvPr/>
          </p:nvSpPr>
          <p:spPr>
            <a:xfrm>
              <a:off x="707769" y="1560344"/>
              <a:ext cx="569387" cy="2189480"/>
            </a:xfrm>
            <a:prstGeom prst="rect">
              <a:avLst/>
            </a:prstGeom>
            <a:noFill/>
          </p:spPr>
          <p:txBody>
            <a:bodyPr vert="eaVert" wrap="squar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清平乐·村居</a:t>
              </a:r>
            </a:p>
          </p:txBody>
        </p:sp>
        <p:sp>
          <p:nvSpPr>
            <p:cNvPr id="22" name="左大括号 21"/>
            <p:cNvSpPr/>
            <p:nvPr/>
          </p:nvSpPr>
          <p:spPr>
            <a:xfrm>
              <a:off x="1396768" y="1540585"/>
              <a:ext cx="145415" cy="2262505"/>
            </a:xfrm>
            <a:prstGeom prst="leftBrace">
              <a:avLst>
                <a:gd name="adj1" fmla="val 290829"/>
                <a:gd name="adj2" fmla="val 47698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圆角矩形 53"/>
            <p:cNvSpPr/>
            <p:nvPr/>
          </p:nvSpPr>
          <p:spPr>
            <a:xfrm>
              <a:off x="1841335" y="1290246"/>
              <a:ext cx="2952608" cy="5759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茅檐    溪水   青草 </a:t>
              </a:r>
            </a:p>
          </p:txBody>
        </p:sp>
        <p:sp>
          <p:nvSpPr>
            <p:cNvPr id="24" name="圆角矩形 60"/>
            <p:cNvSpPr/>
            <p:nvPr/>
          </p:nvSpPr>
          <p:spPr>
            <a:xfrm>
              <a:off x="1841333" y="2284095"/>
              <a:ext cx="3556290" cy="5759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翁媪    吴音    相媚好</a:t>
              </a:r>
            </a:p>
          </p:txBody>
        </p:sp>
        <p:sp>
          <p:nvSpPr>
            <p:cNvPr id="25" name="左大括号 24"/>
            <p:cNvSpPr/>
            <p:nvPr/>
          </p:nvSpPr>
          <p:spPr>
            <a:xfrm flipH="1">
              <a:off x="6693763" y="1278384"/>
              <a:ext cx="203159" cy="2485748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7"/>
            <p:cNvSpPr txBox="1"/>
            <p:nvPr/>
          </p:nvSpPr>
          <p:spPr>
            <a:xfrm>
              <a:off x="7090308" y="2161400"/>
              <a:ext cx="1547665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8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和谐安详自然宁静</a:t>
              </a:r>
            </a:p>
          </p:txBody>
        </p:sp>
        <p:sp>
          <p:nvSpPr>
            <p:cNvPr id="27" name="圆角矩形 63"/>
            <p:cNvSpPr/>
            <p:nvPr/>
          </p:nvSpPr>
          <p:spPr>
            <a:xfrm>
              <a:off x="1823578" y="3318473"/>
              <a:ext cx="4550589" cy="5759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大儿锄豆   中儿织笼  小儿剥蓬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927566" y="1554878"/>
            <a:ext cx="3775393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二、比一比、再组词。</a:t>
            </a:r>
          </a:p>
        </p:txBody>
      </p:sp>
      <p:sp>
        <p:nvSpPr>
          <p:cNvPr id="6" name="TextBox 89"/>
          <p:cNvSpPr txBox="1"/>
          <p:nvPr/>
        </p:nvSpPr>
        <p:spPr>
          <a:xfrm>
            <a:off x="1336427" y="3098322"/>
            <a:ext cx="6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90"/>
          <p:cNvSpPr txBox="1"/>
          <p:nvPr/>
        </p:nvSpPr>
        <p:spPr>
          <a:xfrm>
            <a:off x="1170172" y="2904358"/>
            <a:ext cx="69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篱</a:t>
            </a:r>
          </a:p>
        </p:txBody>
      </p:sp>
      <p:sp>
        <p:nvSpPr>
          <p:cNvPr id="10" name="TextBox 94"/>
          <p:cNvSpPr txBox="1"/>
          <p:nvPr/>
        </p:nvSpPr>
        <p:spPr>
          <a:xfrm>
            <a:off x="1184028" y="3791049"/>
            <a:ext cx="69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离</a:t>
            </a:r>
          </a:p>
        </p:txBody>
      </p:sp>
      <p:sp>
        <p:nvSpPr>
          <p:cNvPr id="12" name="TextBox 95"/>
          <p:cNvSpPr txBox="1"/>
          <p:nvPr/>
        </p:nvSpPr>
        <p:spPr>
          <a:xfrm>
            <a:off x="7307735" y="3694068"/>
            <a:ext cx="69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矛</a:t>
            </a:r>
          </a:p>
        </p:txBody>
      </p:sp>
      <p:sp>
        <p:nvSpPr>
          <p:cNvPr id="14" name="TextBox 96"/>
          <p:cNvSpPr txBox="1"/>
          <p:nvPr/>
        </p:nvSpPr>
        <p:spPr>
          <a:xfrm>
            <a:off x="7293882" y="2862794"/>
            <a:ext cx="69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茅</a:t>
            </a:r>
          </a:p>
        </p:txBody>
      </p:sp>
      <p:sp>
        <p:nvSpPr>
          <p:cNvPr id="16" name="TextBox 97"/>
          <p:cNvSpPr txBox="1"/>
          <p:nvPr/>
        </p:nvSpPr>
        <p:spPr>
          <a:xfrm>
            <a:off x="4107337" y="3749486"/>
            <a:ext cx="69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疏</a:t>
            </a:r>
          </a:p>
        </p:txBody>
      </p:sp>
      <p:sp>
        <p:nvSpPr>
          <p:cNvPr id="18" name="TextBox 98"/>
          <p:cNvSpPr txBox="1"/>
          <p:nvPr/>
        </p:nvSpPr>
        <p:spPr>
          <a:xfrm>
            <a:off x="4135046" y="2890504"/>
            <a:ext cx="69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蔬</a:t>
            </a:r>
          </a:p>
        </p:txBody>
      </p:sp>
      <p:sp>
        <p:nvSpPr>
          <p:cNvPr id="20" name="TextBox 99"/>
          <p:cNvSpPr txBox="1"/>
          <p:nvPr/>
        </p:nvSpPr>
        <p:spPr>
          <a:xfrm>
            <a:off x="1419555" y="2904357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篱笆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） </a:t>
            </a:r>
          </a:p>
        </p:txBody>
      </p:sp>
      <p:sp>
        <p:nvSpPr>
          <p:cNvPr id="22" name="TextBox 100"/>
          <p:cNvSpPr txBox="1"/>
          <p:nvPr/>
        </p:nvSpPr>
        <p:spPr>
          <a:xfrm>
            <a:off x="1474973" y="3735630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离别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） </a:t>
            </a:r>
          </a:p>
        </p:txBody>
      </p:sp>
      <p:sp>
        <p:nvSpPr>
          <p:cNvPr id="24" name="TextBox 101"/>
          <p:cNvSpPr txBox="1"/>
          <p:nvPr/>
        </p:nvSpPr>
        <p:spPr>
          <a:xfrm>
            <a:off x="4495264" y="2932066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蔬菜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） </a:t>
            </a:r>
          </a:p>
        </p:txBody>
      </p:sp>
      <p:sp>
        <p:nvSpPr>
          <p:cNvPr id="26" name="TextBox 102"/>
          <p:cNvSpPr txBox="1"/>
          <p:nvPr/>
        </p:nvSpPr>
        <p:spPr>
          <a:xfrm>
            <a:off x="4481409" y="3763339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稀疏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） </a:t>
            </a:r>
          </a:p>
        </p:txBody>
      </p:sp>
      <p:sp>
        <p:nvSpPr>
          <p:cNvPr id="28" name="TextBox 103"/>
          <p:cNvSpPr txBox="1"/>
          <p:nvPr/>
        </p:nvSpPr>
        <p:spPr>
          <a:xfrm>
            <a:off x="7529409" y="2862794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茅屋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） </a:t>
            </a:r>
          </a:p>
        </p:txBody>
      </p:sp>
      <p:sp>
        <p:nvSpPr>
          <p:cNvPr id="30" name="TextBox 104"/>
          <p:cNvSpPr txBox="1"/>
          <p:nvPr/>
        </p:nvSpPr>
        <p:spPr>
          <a:xfrm>
            <a:off x="7570973" y="3707921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矛盾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）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5" name="矩形 20"/>
          <p:cNvSpPr/>
          <p:nvPr/>
        </p:nvSpPr>
        <p:spPr>
          <a:xfrm>
            <a:off x="818962" y="1679388"/>
            <a:ext cx="6664784" cy="55156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三、将下列诗人与作品连线。</a:t>
            </a:r>
          </a:p>
        </p:txBody>
      </p:sp>
      <p:sp>
        <p:nvSpPr>
          <p:cNvPr id="6" name="矩形 20"/>
          <p:cNvSpPr/>
          <p:nvPr/>
        </p:nvSpPr>
        <p:spPr>
          <a:xfrm>
            <a:off x="2170875" y="3078947"/>
            <a:ext cx="1356239" cy="55707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杨万里</a:t>
            </a:r>
          </a:p>
        </p:txBody>
      </p:sp>
      <p:sp>
        <p:nvSpPr>
          <p:cNvPr id="7" name="矩形 20"/>
          <p:cNvSpPr/>
          <p:nvPr/>
        </p:nvSpPr>
        <p:spPr>
          <a:xfrm>
            <a:off x="2144816" y="4651832"/>
            <a:ext cx="1652848" cy="55707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辛弃疾</a:t>
            </a:r>
          </a:p>
        </p:txBody>
      </p:sp>
      <p:sp>
        <p:nvSpPr>
          <p:cNvPr id="8" name="矩形 20"/>
          <p:cNvSpPr/>
          <p:nvPr/>
        </p:nvSpPr>
        <p:spPr>
          <a:xfrm>
            <a:off x="6219906" y="3048467"/>
            <a:ext cx="3046146" cy="55707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清平乐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村居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20"/>
          <p:cNvSpPr/>
          <p:nvPr/>
        </p:nvSpPr>
        <p:spPr>
          <a:xfrm>
            <a:off x="6228290" y="3823916"/>
            <a:ext cx="2911974" cy="55707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宿新市徐公店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20"/>
          <p:cNvSpPr/>
          <p:nvPr/>
        </p:nvSpPr>
        <p:spPr>
          <a:xfrm>
            <a:off x="6213049" y="4627052"/>
            <a:ext cx="2981536" cy="55707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四时田园杂兴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49"/>
          <p:cNvSpPr txBox="1"/>
          <p:nvPr/>
        </p:nvSpPr>
        <p:spPr>
          <a:xfrm>
            <a:off x="2195735" y="3893154"/>
            <a:ext cx="132483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范成大</a:t>
            </a:r>
          </a:p>
        </p:txBody>
      </p:sp>
      <p:cxnSp>
        <p:nvCxnSpPr>
          <p:cNvPr id="12" name="直接连接符 11"/>
          <p:cNvCxnSpPr>
            <a:endCxn id="9" idx="1"/>
          </p:cNvCxnSpPr>
          <p:nvPr/>
        </p:nvCxnSpPr>
        <p:spPr>
          <a:xfrm>
            <a:off x="3634267" y="3372104"/>
            <a:ext cx="2594023" cy="730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1" idx="3"/>
          </p:cNvCxnSpPr>
          <p:nvPr/>
        </p:nvCxnSpPr>
        <p:spPr>
          <a:xfrm>
            <a:off x="3520572" y="4154764"/>
            <a:ext cx="2289492" cy="656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7" idx="3"/>
          </p:cNvCxnSpPr>
          <p:nvPr/>
        </p:nvCxnSpPr>
        <p:spPr>
          <a:xfrm flipV="1">
            <a:off x="3797664" y="3464333"/>
            <a:ext cx="2415386" cy="1466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4" name="Picture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96" y="3072852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20"/>
          <p:cNvSpPr/>
          <p:nvPr/>
        </p:nvSpPr>
        <p:spPr>
          <a:xfrm>
            <a:off x="993133" y="1548760"/>
            <a:ext cx="6664784" cy="55156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四、判断正误。</a:t>
            </a:r>
          </a:p>
        </p:txBody>
      </p:sp>
      <p:sp>
        <p:nvSpPr>
          <p:cNvPr id="6" name="TextBox 74"/>
          <p:cNvSpPr txBox="1"/>
          <p:nvPr/>
        </p:nvSpPr>
        <p:spPr>
          <a:xfrm>
            <a:off x="1089953" y="2226206"/>
            <a:ext cx="7000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本课的三首诗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宿新市徐公店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四时田园杂兴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清平乐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村居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描写的都是南方的田园生活。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三首诗都表达了诗人对田园生活的喜爱和赞美之情。</a:t>
            </a:r>
          </a:p>
        </p:txBody>
      </p:sp>
      <p:sp>
        <p:nvSpPr>
          <p:cNvPr id="7" name="TextBox 79"/>
          <p:cNvSpPr txBox="1"/>
          <p:nvPr/>
        </p:nvSpPr>
        <p:spPr>
          <a:xfrm>
            <a:off x="8492945" y="2327302"/>
            <a:ext cx="113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）</a:t>
            </a:r>
          </a:p>
        </p:txBody>
      </p:sp>
      <p:sp>
        <p:nvSpPr>
          <p:cNvPr id="8" name="TextBox 80"/>
          <p:cNvSpPr txBox="1"/>
          <p:nvPr/>
        </p:nvSpPr>
        <p:spPr>
          <a:xfrm>
            <a:off x="8442878" y="3697530"/>
            <a:ext cx="113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612395"/>
            <a:ext cx="2071913" cy="309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TextBox 63"/>
          <p:cNvSpPr txBox="1"/>
          <p:nvPr/>
        </p:nvSpPr>
        <p:spPr>
          <a:xfrm>
            <a:off x="1090196" y="3936675"/>
            <a:ext cx="9818703" cy="1769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古诗中有一类以乡村景物和人物活动为题材的诗，被称为“田园诗”。今天，我们就来学习三首“田园诗”，感受一下乡村生活的美好恬静。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2345_image_file_copy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96" y="1729480"/>
            <a:ext cx="2778711" cy="1988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 descr="2345_image_file_copy_2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913" y="1818257"/>
            <a:ext cx="2965142" cy="1864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 descr="2345_image_file_copy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634" y="1773869"/>
            <a:ext cx="2911876" cy="189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36734" y="1764809"/>
            <a:ext cx="6033095" cy="2388698"/>
            <a:chOff x="421012" y="2478673"/>
            <a:chExt cx="516761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1676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8000" b="1" dirty="0">
                  <a:solidFill>
                    <a:srgbClr val="403836"/>
                  </a:solidFill>
                  <a:cs typeface="+mn-ea"/>
                  <a:sym typeface="+mn-lt"/>
                </a:rPr>
                <a:t>感谢聆听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4862411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杨万里</a:t>
            </a:r>
          </a:p>
        </p:txBody>
      </p:sp>
      <p:sp>
        <p:nvSpPr>
          <p:cNvPr id="8" name="文本框 15"/>
          <p:cNvSpPr txBox="1"/>
          <p:nvPr/>
        </p:nvSpPr>
        <p:spPr>
          <a:xfrm>
            <a:off x="858266" y="2185361"/>
            <a:ext cx="7066721" cy="2802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字廷秀，号诚斋。南宋诗人。他的诗歌大多描写自然景物，且以此见长。此外也有不少篇章反映民间疾苦、抒发爱国感情的作品。著有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诚斋集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等传世。他与范成大、陆游、尤袤合称南宋“中兴四大诗人”。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 descr="2345_image_file_copy_5_看图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373" y="2185361"/>
            <a:ext cx="2449413" cy="3078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范成大</a:t>
            </a:r>
          </a:p>
        </p:txBody>
      </p:sp>
      <p:sp>
        <p:nvSpPr>
          <p:cNvPr id="4" name="文本框 15"/>
          <p:cNvSpPr txBox="1"/>
          <p:nvPr/>
        </p:nvSpPr>
        <p:spPr>
          <a:xfrm>
            <a:off x="858266" y="2185361"/>
            <a:ext cx="7066721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字致能，号称石湖居士。南宋诗人。诗题材广泛，以反映农村社会生活内容的作品成就最高。范成大晚年作的组诗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四时田园杂兴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首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是他田园诗的代表作品。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17" y="1881002"/>
            <a:ext cx="2662217" cy="3286374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辛弃疾</a:t>
            </a:r>
          </a:p>
        </p:txBody>
      </p:sp>
      <p:sp>
        <p:nvSpPr>
          <p:cNvPr id="4" name="文本框 15"/>
          <p:cNvSpPr txBox="1"/>
          <p:nvPr/>
        </p:nvSpPr>
        <p:spPr>
          <a:xfrm>
            <a:off x="1067669" y="2009651"/>
            <a:ext cx="7270580" cy="33564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南宋词人。原字坦夫，后改幼安，号稼轩。南宋豪放派词人、将领，有“词中之龙”之称。辛弃疾一生以恢复为志，以功业自许，却命运多舛、壮志难酬。但他始终没有动摇恢复中原的信念，而是把满腔激情和对国家兴亡、民族命运的关切、忧虑，全部寄寓于词作之中，著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稼轩长短句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2" descr="https://ss1.bdstatic.com/70cFvXSh_Q1YnxGkpoWK1HF6hhy/it/u=576830539,1822246218&amp;fm=26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3362" y="2183822"/>
            <a:ext cx="2316942" cy="299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995055" y="2130561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学生放声朗读古诗词，初步体会诗词大意。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97" y="2653781"/>
            <a:ext cx="2696317" cy="4029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3730" y="1520344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97353" y="2391100"/>
            <a:ext cx="70798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徐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公店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           篱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笆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稀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疏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65271" y="3738509"/>
            <a:ext cx="71446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杂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               锄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        剥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莲蓬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65271" y="3816748"/>
            <a:ext cx="5235895" cy="491147"/>
            <a:chOff x="2041606" y="4003750"/>
            <a:chExt cx="5235895" cy="491147"/>
          </a:xfrm>
        </p:grpSpPr>
        <p:sp>
          <p:nvSpPr>
            <p:cNvPr id="8" name="矩形 7"/>
            <p:cNvSpPr/>
            <p:nvPr/>
          </p:nvSpPr>
          <p:spPr>
            <a:xfrm>
              <a:off x="2041606" y="4003750"/>
              <a:ext cx="5149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zá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77197" y="4003750"/>
              <a:ext cx="8682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chú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659478" y="4033232"/>
              <a:ext cx="6180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bō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36853" y="2532330"/>
            <a:ext cx="5801638" cy="471079"/>
            <a:chOff x="2113188" y="2719332"/>
            <a:chExt cx="5801638" cy="471079"/>
          </a:xfrm>
        </p:grpSpPr>
        <p:sp>
          <p:nvSpPr>
            <p:cNvPr id="12" name="矩形 11"/>
            <p:cNvSpPr/>
            <p:nvPr/>
          </p:nvSpPr>
          <p:spPr>
            <a:xfrm>
              <a:off x="2113188" y="2719332"/>
              <a:ext cx="558991" cy="47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xú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59416" y="2728746"/>
              <a:ext cx="4541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lí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169151" y="2719332"/>
              <a:ext cx="7456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shū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48" y="3632200"/>
            <a:ext cx="2041666" cy="3051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5791715" y="247491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870187" y="132127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17" name="Group 47"/>
          <p:cNvGraphicFramePr>
            <a:graphicFrameLocks noGrp="1"/>
          </p:cNvGraphicFramePr>
          <p:nvPr/>
        </p:nvGraphicFramePr>
        <p:xfrm>
          <a:off x="1984707" y="247930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Group 47"/>
          <p:cNvGraphicFramePr>
            <a:graphicFrameLocks noGrp="1"/>
          </p:cNvGraphicFramePr>
          <p:nvPr/>
        </p:nvGraphicFramePr>
        <p:xfrm>
          <a:off x="2958018" y="246406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3898197" y="246677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47"/>
          <p:cNvGraphicFramePr>
            <a:graphicFrameLocks noGrp="1"/>
          </p:cNvGraphicFramePr>
          <p:nvPr/>
        </p:nvGraphicFramePr>
        <p:xfrm>
          <a:off x="4863745" y="248472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矩形 20">
            <a:hlinkClick r:id="" action="ppaction://noaction"/>
          </p:cNvPr>
          <p:cNvSpPr/>
          <p:nvPr/>
        </p:nvSpPr>
        <p:spPr>
          <a:xfrm>
            <a:off x="2025648" y="2478943"/>
            <a:ext cx="874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宿</a:t>
            </a:r>
          </a:p>
        </p:txBody>
      </p:sp>
      <p:sp>
        <p:nvSpPr>
          <p:cNvPr id="22" name="矩形 21">
            <a:hlinkClick r:id="" action="ppaction://noaction"/>
          </p:cNvPr>
          <p:cNvSpPr/>
          <p:nvPr/>
        </p:nvSpPr>
        <p:spPr>
          <a:xfrm>
            <a:off x="2961079" y="2436148"/>
            <a:ext cx="83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徐</a:t>
            </a:r>
          </a:p>
        </p:txBody>
      </p:sp>
      <p:sp>
        <p:nvSpPr>
          <p:cNvPr id="23" name="矩形 22">
            <a:hlinkClick r:id="" action="ppaction://noaction"/>
          </p:cNvPr>
          <p:cNvSpPr/>
          <p:nvPr/>
        </p:nvSpPr>
        <p:spPr>
          <a:xfrm>
            <a:off x="3956851" y="247582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篱</a:t>
            </a:r>
          </a:p>
        </p:txBody>
      </p:sp>
      <p:sp>
        <p:nvSpPr>
          <p:cNvPr id="24" name="矩形 23">
            <a:hlinkClick r:id="" action="ppaction://noaction"/>
          </p:cNvPr>
          <p:cNvSpPr/>
          <p:nvPr/>
        </p:nvSpPr>
        <p:spPr>
          <a:xfrm>
            <a:off x="4864150" y="249182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疏</a:t>
            </a:r>
          </a:p>
        </p:txBody>
      </p:sp>
      <p:graphicFrame>
        <p:nvGraphicFramePr>
          <p:cNvPr id="25" name="Group 47"/>
          <p:cNvGraphicFramePr>
            <a:graphicFrameLocks noGrp="1"/>
          </p:cNvGraphicFramePr>
          <p:nvPr/>
        </p:nvGraphicFramePr>
        <p:xfrm>
          <a:off x="6749642" y="2490157"/>
          <a:ext cx="900112" cy="900112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矩形 25">
            <a:hlinkClick r:id="" action="ppaction://noaction"/>
          </p:cNvPr>
          <p:cNvSpPr/>
          <p:nvPr/>
        </p:nvSpPr>
        <p:spPr>
          <a:xfrm>
            <a:off x="5804848" y="245424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杂</a:t>
            </a:r>
          </a:p>
        </p:txBody>
      </p:sp>
      <p:sp>
        <p:nvSpPr>
          <p:cNvPr id="27" name="矩形 26">
            <a:hlinkClick r:id="" action="ppaction://noaction"/>
          </p:cNvPr>
          <p:cNvSpPr/>
          <p:nvPr/>
        </p:nvSpPr>
        <p:spPr>
          <a:xfrm>
            <a:off x="6739097" y="244276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稀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1012390" y="391155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>
            <a:hlinkClick r:id="" action="ppaction://noaction"/>
          </p:cNvPr>
          <p:cNvSpPr/>
          <p:nvPr/>
        </p:nvSpPr>
        <p:spPr>
          <a:xfrm>
            <a:off x="1014416" y="385662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蜻</a:t>
            </a:r>
          </a:p>
        </p:txBody>
      </p:sp>
      <p:graphicFrame>
        <p:nvGraphicFramePr>
          <p:cNvPr id="30" name="Group 47"/>
          <p:cNvGraphicFramePr>
            <a:graphicFrameLocks noGrp="1"/>
          </p:cNvGraphicFramePr>
          <p:nvPr/>
        </p:nvGraphicFramePr>
        <p:xfrm>
          <a:off x="4830540" y="393101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1996843" y="3920160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Group 47"/>
          <p:cNvGraphicFramePr>
            <a:graphicFrameLocks noGrp="1"/>
          </p:cNvGraphicFramePr>
          <p:nvPr/>
        </p:nvGraphicFramePr>
        <p:xfrm>
          <a:off x="2937022" y="3922874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3902570" y="394082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矩形 33">
            <a:hlinkClick r:id="" action="ppaction://noaction"/>
          </p:cNvPr>
          <p:cNvSpPr/>
          <p:nvPr/>
        </p:nvSpPr>
        <p:spPr>
          <a:xfrm>
            <a:off x="1999904" y="3892247"/>
            <a:ext cx="83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蜓</a:t>
            </a:r>
          </a:p>
        </p:txBody>
      </p:sp>
      <p:sp>
        <p:nvSpPr>
          <p:cNvPr id="35" name="矩形 34">
            <a:hlinkClick r:id="" action="ppaction://noaction"/>
          </p:cNvPr>
          <p:cNvSpPr/>
          <p:nvPr/>
        </p:nvSpPr>
        <p:spPr>
          <a:xfrm>
            <a:off x="2941355" y="392287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茅</a:t>
            </a:r>
          </a:p>
        </p:txBody>
      </p:sp>
      <p:sp>
        <p:nvSpPr>
          <p:cNvPr id="36" name="矩形 35">
            <a:hlinkClick r:id="" action="ppaction://noaction"/>
          </p:cNvPr>
          <p:cNvSpPr/>
          <p:nvPr/>
        </p:nvSpPr>
        <p:spPr>
          <a:xfrm>
            <a:off x="3902975" y="394792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檐</a:t>
            </a:r>
          </a:p>
        </p:txBody>
      </p:sp>
      <p:graphicFrame>
        <p:nvGraphicFramePr>
          <p:cNvPr id="37" name="Group 47"/>
          <p:cNvGraphicFramePr>
            <a:graphicFrameLocks noGrp="1"/>
          </p:cNvGraphicFramePr>
          <p:nvPr/>
        </p:nvGraphicFramePr>
        <p:xfrm>
          <a:off x="5788467" y="3946256"/>
          <a:ext cx="900112" cy="900112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矩形 37">
            <a:hlinkClick r:id="" action="ppaction://noaction"/>
          </p:cNvPr>
          <p:cNvSpPr/>
          <p:nvPr/>
        </p:nvSpPr>
        <p:spPr>
          <a:xfrm>
            <a:off x="4843673" y="3910348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翁</a:t>
            </a:r>
          </a:p>
        </p:txBody>
      </p:sp>
      <p:sp>
        <p:nvSpPr>
          <p:cNvPr id="39" name="矩形 38">
            <a:hlinkClick r:id="" action="ppaction://noaction"/>
          </p:cNvPr>
          <p:cNvSpPr/>
          <p:nvPr/>
        </p:nvSpPr>
        <p:spPr>
          <a:xfrm>
            <a:off x="5777922" y="389886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锄</a:t>
            </a:r>
          </a:p>
        </p:txBody>
      </p:sp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6750779" y="394625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矩形 40">
            <a:hlinkClick r:id="" action="ppaction://noaction"/>
          </p:cNvPr>
          <p:cNvSpPr/>
          <p:nvPr/>
        </p:nvSpPr>
        <p:spPr>
          <a:xfrm>
            <a:off x="6752805" y="391849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赖</a:t>
            </a:r>
          </a:p>
        </p:txBody>
      </p:sp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762121" y="3955310"/>
          <a:ext cx="900112" cy="900112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矩形 42">
            <a:hlinkClick r:id="" action="ppaction://noaction"/>
          </p:cNvPr>
          <p:cNvSpPr/>
          <p:nvPr/>
        </p:nvSpPr>
        <p:spPr>
          <a:xfrm>
            <a:off x="7751576" y="390792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612395"/>
            <a:ext cx="2071913" cy="309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6" grpId="0"/>
      <p:bldP spid="27" grpId="0"/>
      <p:bldP spid="29" grpId="0"/>
      <p:bldP spid="34" grpId="0"/>
      <p:bldP spid="35" grpId="0"/>
      <p:bldP spid="36" grpId="0"/>
      <p:bldP spid="38" grpId="0"/>
      <p:bldP spid="39" grpId="0"/>
      <p:bldP spid="41" grpId="0"/>
      <p:bldP spid="43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udcvrhs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Microsoft Office PowerPoint</Application>
  <PresentationFormat>宽屏</PresentationFormat>
  <Paragraphs>235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42</cp:revision>
  <dcterms:created xsi:type="dcterms:W3CDTF">2020-08-04T18:36:00Z</dcterms:created>
  <dcterms:modified xsi:type="dcterms:W3CDTF">2021-01-08T23:46:37Z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