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32" r:id="rId4"/>
    <p:sldId id="333" r:id="rId5"/>
    <p:sldId id="334" r:id="rId6"/>
    <p:sldId id="312" r:id="rId7"/>
    <p:sldId id="335" r:id="rId8"/>
    <p:sldId id="336" r:id="rId9"/>
    <p:sldId id="337" r:id="rId10"/>
    <p:sldId id="318" r:id="rId11"/>
    <p:sldId id="319" r:id="rId12"/>
    <p:sldId id="323" r:id="rId13"/>
    <p:sldId id="326" r:id="rId14"/>
    <p:sldId id="327" r:id="rId15"/>
    <p:sldId id="328" r:id="rId16"/>
    <p:sldId id="338" r:id="rId17"/>
    <p:sldId id="287" r:id="rId18"/>
    <p:sldId id="257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F4CF60E-4C0E-44AD-B695-7C9EEB467C8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ADC70C0-0C2F-49F6-A5F9-D2DDFCD59E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C70C0-0C2F-49F6-A5F9-D2DDFCD59E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1C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1C5378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r="11172" b="114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9515" y="4450558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48915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走月亮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6" name="文本框 14338"/>
          <p:cNvSpPr txBox="1"/>
          <p:nvPr/>
        </p:nvSpPr>
        <p:spPr>
          <a:xfrm>
            <a:off x="769739" y="1283153"/>
            <a:ext cx="9197975" cy="1493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月亮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照亮了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高高的点苍山，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照亮了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村头的大青树，也照亮了，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照亮了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村间的大道和小路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674489" y="3137353"/>
            <a:ext cx="8521700" cy="1461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月光还照亮了                       ，照亮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                     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36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47889" y="3840616"/>
            <a:ext cx="2771775" cy="269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35227" y="3135238"/>
            <a:ext cx="2376487" cy="68050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可爱的池塘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314252" y="4591503"/>
            <a:ext cx="2462213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28552" y="3886125"/>
            <a:ext cx="2376487" cy="68050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飘香的果园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39" y="246561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657225" y="1176338"/>
            <a:ext cx="10826750" cy="20420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细细的鹅卵石，流着山草和野花的香味，流着月光。灰白色的鹅卵石，布满河床。哟，卵石间有多少可爱的小水塘啊，每个小水塘，都抱着一个月亮！</a:t>
            </a:r>
          </a:p>
        </p:txBody>
      </p:sp>
      <p:sp>
        <p:nvSpPr>
          <p:cNvPr id="15" name="椭圆 14"/>
          <p:cNvSpPr/>
          <p:nvPr/>
        </p:nvSpPr>
        <p:spPr>
          <a:xfrm>
            <a:off x="4537075" y="1263650"/>
            <a:ext cx="11430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651656" y="1263650"/>
            <a:ext cx="1143000" cy="635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863600" y="3179763"/>
            <a:ext cx="203200" cy="1746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298575" y="3179763"/>
            <a:ext cx="203200" cy="1746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7753350" y="3179763"/>
            <a:ext cx="203200" cy="1746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3900" y="3924300"/>
            <a:ext cx="4384675" cy="123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这里为什么用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抱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，而不用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倒映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或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映</a:t>
            </a: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1" name="矩形标注 12"/>
          <p:cNvSpPr/>
          <p:nvPr/>
        </p:nvSpPr>
        <p:spPr>
          <a:xfrm>
            <a:off x="5318125" y="4011613"/>
            <a:ext cx="5137150" cy="2293938"/>
          </a:xfrm>
          <a:prstGeom prst="wedgeRectCallout">
            <a:avLst>
              <a:gd name="adj1" fmla="val -684"/>
              <a:gd name="adj2" fmla="val -829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3"/>
          <p:cNvSpPr txBox="1"/>
          <p:nvPr/>
        </p:nvSpPr>
        <p:spPr>
          <a:xfrm>
            <a:off x="5529263" y="4146550"/>
            <a:ext cx="4897437" cy="20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拟人化的手法，通过一个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抱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字，既体现了荷塘的可爱，也为文章增添了情趣。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19" name="矩形标注 12"/>
          <p:cNvSpPr/>
          <p:nvPr/>
        </p:nvSpPr>
        <p:spPr>
          <a:xfrm>
            <a:off x="469900" y="3463925"/>
            <a:ext cx="5137150" cy="1695450"/>
          </a:xfrm>
          <a:prstGeom prst="wedgeRectCallout">
            <a:avLst>
              <a:gd name="adj1" fmla="val -684"/>
              <a:gd name="adj2" fmla="val -829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1065213" y="1449388"/>
            <a:ext cx="10079037" cy="13737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看，稻谷就要成熟了，稻穗低垂着头，稻田像一块月光镀亮的银毯。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0725" y="3659188"/>
            <a:ext cx="4592638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比喻句，生动形象地写出月光下稻田的景象。</a:t>
            </a:r>
            <a:endParaRPr kumimoji="0" lang="en-US" altLang="zh-CN" sz="2800" b="1" i="0" u="none" strike="noStrike" kern="1200" cap="none" spc="20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92813" y="4059238"/>
            <a:ext cx="6119812" cy="13798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811963" y="4041507"/>
            <a:ext cx="107950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稻田</a:t>
            </a:r>
          </a:p>
        </p:txBody>
      </p:sp>
      <p:sp>
        <p:nvSpPr>
          <p:cNvPr id="24" name="矩形 23"/>
          <p:cNvSpPr/>
          <p:nvPr/>
        </p:nvSpPr>
        <p:spPr>
          <a:xfrm>
            <a:off x="9015413" y="4041507"/>
            <a:ext cx="122555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银毯</a:t>
            </a:r>
          </a:p>
        </p:txBody>
      </p:sp>
      <p:sp>
        <p:nvSpPr>
          <p:cNvPr id="25" name="矩形 24"/>
          <p:cNvSpPr/>
          <p:nvPr/>
        </p:nvSpPr>
        <p:spPr>
          <a:xfrm>
            <a:off x="6800850" y="4798745"/>
            <a:ext cx="122555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银毯</a:t>
            </a:r>
          </a:p>
        </p:txBody>
      </p:sp>
      <p:sp>
        <p:nvSpPr>
          <p:cNvPr id="26" name="矩形 25"/>
          <p:cNvSpPr/>
          <p:nvPr/>
        </p:nvSpPr>
        <p:spPr>
          <a:xfrm>
            <a:off x="9042400" y="4787632"/>
            <a:ext cx="1079500" cy="60696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485775" y="1690461"/>
            <a:ext cx="6219825" cy="39005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走过月光闪闪的溪岸，走过石拱桥；走过月影团团的果园，走过庄稼地和菜地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啊，在我仰起脸看阿妈的时候，我突然看见，美丽的月亮牵着哪些闪闪烁烁的小星星，好像也在天上走着，走着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7027863" y="4705618"/>
            <a:ext cx="4524375" cy="123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你想象到了一幅怎样的画面呢？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29" y="921019"/>
            <a:ext cx="3458028" cy="345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sp>
        <p:nvSpPr>
          <p:cNvPr id="9" name="文本框 27650"/>
          <p:cNvSpPr txBox="1"/>
          <p:nvPr/>
        </p:nvSpPr>
        <p:spPr>
          <a:xfrm>
            <a:off x="674489" y="1423761"/>
            <a:ext cx="9572625" cy="7512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课文为什么反复写“啊，我和阿妈走月亮”？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4489" y="2343241"/>
            <a:ext cx="10878882" cy="3679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⒈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语言上，增强了文章诗一般的韵律美，使语言富有气势，又使描写更加细腻、生动。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⒉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情感上，表达了“我”与阿妈走月亮时幸福、快乐的心情。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⒊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主题思想上，深化了母爱的主题，体会到“我”与母亲浓浓的亲情，让人心中涌起融融的暖意。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  <p:sp>
        <p:nvSpPr>
          <p:cNvPr id="7" name="文本框 26626"/>
          <p:cNvSpPr txBox="1"/>
          <p:nvPr/>
        </p:nvSpPr>
        <p:spPr>
          <a:xfrm>
            <a:off x="3026003" y="1520825"/>
            <a:ext cx="5099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月盘明亮　　月光柔和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7478" y="3160713"/>
            <a:ext cx="1820862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“我”和阿妈</a:t>
            </a:r>
          </a:p>
        </p:txBody>
      </p:sp>
      <p:sp>
        <p:nvSpPr>
          <p:cNvPr id="9" name="左大括号 26629"/>
          <p:cNvSpPr/>
          <p:nvPr/>
        </p:nvSpPr>
        <p:spPr>
          <a:xfrm>
            <a:off x="2557690" y="1736725"/>
            <a:ext cx="314325" cy="3986213"/>
          </a:xfrm>
          <a:prstGeom prst="leftBrace">
            <a:avLst>
              <a:gd name="adj1" fmla="val 193456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6642"/>
          <p:cNvSpPr txBox="1"/>
          <p:nvPr/>
        </p:nvSpPr>
        <p:spPr>
          <a:xfrm>
            <a:off x="3014890" y="5326063"/>
            <a:ext cx="3743325" cy="582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多么奇妙的夜晚</a:t>
            </a:r>
          </a:p>
        </p:txBody>
      </p:sp>
      <p:sp>
        <p:nvSpPr>
          <p:cNvPr id="11" name="右大括号 26643"/>
          <p:cNvSpPr/>
          <p:nvPr/>
        </p:nvSpPr>
        <p:spPr>
          <a:xfrm>
            <a:off x="9056915" y="1797050"/>
            <a:ext cx="249238" cy="3849688"/>
          </a:xfrm>
          <a:prstGeom prst="rightBrace">
            <a:avLst>
              <a:gd name="adj1" fmla="val 149881"/>
              <a:gd name="adj2" fmla="val 50000"/>
            </a:avLst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83965" y="3098800"/>
            <a:ext cx="215900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美丽景色浓浓亲情</a:t>
            </a:r>
          </a:p>
        </p:txBody>
      </p:sp>
      <p:sp>
        <p:nvSpPr>
          <p:cNvPr id="13" name="文本框 5"/>
          <p:cNvSpPr txBox="1"/>
          <p:nvPr/>
        </p:nvSpPr>
        <p:spPr>
          <a:xfrm>
            <a:off x="3014890" y="2184400"/>
            <a:ext cx="50990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走过：溪岸　桥　果园</a:t>
            </a:r>
          </a:p>
        </p:txBody>
      </p:sp>
      <p:sp>
        <p:nvSpPr>
          <p:cNvPr id="14" name="文本框 6"/>
          <p:cNvSpPr txBox="1"/>
          <p:nvPr/>
        </p:nvSpPr>
        <p:spPr>
          <a:xfrm>
            <a:off x="3014890" y="2846388"/>
            <a:ext cx="508317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看到：山　树　草　花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星星闪烁　美好景色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3014890" y="4000500"/>
            <a:ext cx="595227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听到：秋虫唱　鸟拍翅膀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3014890" y="4664075"/>
            <a:ext cx="592982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想到：洗衣裳　做小船　看水塘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4489" y="1349375"/>
            <a:ext cx="10414000" cy="13152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读读课文第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自然段，说说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的所见所想，你还记得月下的某个情景吗？仿照着写一写。</a:t>
            </a:r>
            <a:endParaRPr kumimoji="0" lang="zh-CN" altLang="en-US" sz="280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489" y="2880406"/>
            <a:ext cx="9904412" cy="1961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如果你和爸爸或妈妈走月亮，你想去哪里走月亮，动动你的五官，说说你在走月亮时看到什么？听到什么？闻到什么？想到什么？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r="11172" b="114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17115" y="4450558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15216" y="1206330"/>
            <a:ext cx="5780884" cy="2356709"/>
            <a:chOff x="4745870" y="2043057"/>
            <a:chExt cx="5780884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56789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  <p:pic>
        <p:nvPicPr>
          <p:cNvPr id="2" name="图片 4099" descr="8c511fe9ef92b07cb90e2d7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" y="1707515"/>
            <a:ext cx="2846706" cy="3179445"/>
          </a:xfrm>
          <a:prstGeom prst="ellipse">
            <a:avLst/>
          </a:prstGeom>
          <a:noFill/>
          <a:ln w="9525">
            <a:noFill/>
          </a:ln>
          <a:effectLst>
            <a:softEdge rad="139700"/>
          </a:effectLst>
        </p:spPr>
      </p:pic>
      <p:sp>
        <p:nvSpPr>
          <p:cNvPr id="4" name="矩形 4098"/>
          <p:cNvSpPr/>
          <p:nvPr/>
        </p:nvSpPr>
        <p:spPr>
          <a:xfrm>
            <a:off x="3933825" y="1376362"/>
            <a:ext cx="7758113" cy="3841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吴然，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年生，云南宣威人。中国作家协会会员、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春城晚报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高级编辑。编辑之余，为少年儿童写作散文。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已出版散文、散文诗集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歌溪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走月亮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天使的花房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多部。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曾获中国作协第二、五届全国优秀儿童文学奖，以及宋庆龄儿童文学奖等奖项。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知识锦囊</a:t>
            </a:r>
          </a:p>
        </p:txBody>
      </p:sp>
      <p:sp>
        <p:nvSpPr>
          <p:cNvPr id="2" name="矩形 1"/>
          <p:cNvSpPr/>
          <p:nvPr/>
        </p:nvSpPr>
        <p:spPr>
          <a:xfrm>
            <a:off x="869950" y="1655763"/>
            <a:ext cx="9940925" cy="4156075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5123" descr="走月亮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988" y="1655763"/>
            <a:ext cx="3011487" cy="413385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071563" y="1798638"/>
            <a:ext cx="7292975" cy="387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本书分为“大理石的歌”“闹春牛”“小巷深处”“月光的香味”四小辑。以神奇、美丽、富饶的云南的山和水、人和景为主要描述对象，从孩子的心灵感受出发，勾画出一幅幅活跃、灵动、充满纯真气息的美丽动人的乡土的篇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教学目标</a:t>
            </a:r>
          </a:p>
        </p:txBody>
      </p:sp>
      <p:grpSp>
        <p:nvGrpSpPr>
          <p:cNvPr id="3" name="组合 21"/>
          <p:cNvGrpSpPr/>
          <p:nvPr/>
        </p:nvGrpSpPr>
        <p:grpSpPr>
          <a:xfrm>
            <a:off x="1073150" y="1619250"/>
            <a:ext cx="10190163" cy="1089173"/>
            <a:chOff x="1689" y="4622"/>
            <a:chExt cx="16049" cy="1716"/>
          </a:xfrm>
        </p:grpSpPr>
        <p:sp>
          <p:nvSpPr>
            <p:cNvPr id="4" name="文本框 16"/>
            <p:cNvSpPr txBox="1"/>
            <p:nvPr/>
          </p:nvSpPr>
          <p:spPr>
            <a:xfrm>
              <a:off x="3087" y="4622"/>
              <a:ext cx="14651" cy="17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个生字，会写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个生字，正确读写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柔和、风俗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等词语。</a:t>
              </a:r>
            </a:p>
          </p:txBody>
        </p:sp>
        <p:pic>
          <p:nvPicPr>
            <p:cNvPr id="6" name="图片 19" descr="cenadfgdfter_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4717"/>
              <a:ext cx="1280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20"/>
            <p:cNvSpPr txBox="1"/>
            <p:nvPr/>
          </p:nvSpPr>
          <p:spPr>
            <a:xfrm>
              <a:off x="1944" y="4760"/>
              <a:ext cx="742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组合 21"/>
          <p:cNvGrpSpPr/>
          <p:nvPr/>
        </p:nvGrpSpPr>
        <p:grpSpPr>
          <a:xfrm>
            <a:off x="1073150" y="3113086"/>
            <a:ext cx="10485438" cy="1089172"/>
            <a:chOff x="1689" y="4622"/>
            <a:chExt cx="16513" cy="1716"/>
          </a:xfrm>
        </p:grpSpPr>
        <p:sp>
          <p:nvSpPr>
            <p:cNvPr id="9" name="文本框 16"/>
            <p:cNvSpPr txBox="1"/>
            <p:nvPr/>
          </p:nvSpPr>
          <p:spPr>
            <a:xfrm>
              <a:off x="3087" y="4622"/>
              <a:ext cx="15115" cy="17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有感情地朗读课文，发挥想象，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感受和体会文章的语言美和意境美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。背诵课文第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自然段。</a:t>
              </a:r>
            </a:p>
          </p:txBody>
        </p:sp>
        <p:pic>
          <p:nvPicPr>
            <p:cNvPr id="10" name="图片 19" descr="cenadfgdfter_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4717"/>
              <a:ext cx="1280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20"/>
            <p:cNvSpPr txBox="1"/>
            <p:nvPr/>
          </p:nvSpPr>
          <p:spPr>
            <a:xfrm>
              <a:off x="1944" y="4760"/>
              <a:ext cx="742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" name="组合 21"/>
          <p:cNvGrpSpPr/>
          <p:nvPr/>
        </p:nvGrpSpPr>
        <p:grpSpPr>
          <a:xfrm>
            <a:off x="1073150" y="4646614"/>
            <a:ext cx="10485438" cy="1089120"/>
            <a:chOff x="1689" y="4622"/>
            <a:chExt cx="16513" cy="1714"/>
          </a:xfrm>
        </p:grpSpPr>
        <p:sp>
          <p:nvSpPr>
            <p:cNvPr id="13" name="文本框 16"/>
            <p:cNvSpPr txBox="1"/>
            <p:nvPr/>
          </p:nvSpPr>
          <p:spPr>
            <a:xfrm>
              <a:off x="3087" y="4622"/>
              <a:ext cx="15115" cy="1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体会月夜下的美好意境，感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悟文中温馨、快乐、幸福的亲情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pic>
          <p:nvPicPr>
            <p:cNvPr id="14" name="图片 19" descr="cenadfgdfter_副本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4717"/>
              <a:ext cx="1280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20"/>
            <p:cNvSpPr txBox="1"/>
            <p:nvPr/>
          </p:nvSpPr>
          <p:spPr>
            <a:xfrm>
              <a:off x="1944" y="4760"/>
              <a:ext cx="742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认 字</a:t>
            </a:r>
          </a:p>
        </p:txBody>
      </p:sp>
      <p:sp>
        <p:nvSpPr>
          <p:cNvPr id="3" name="圆角矩形 33"/>
          <p:cNvSpPr/>
          <p:nvPr/>
        </p:nvSpPr>
        <p:spPr>
          <a:xfrm>
            <a:off x="165100" y="1863725"/>
            <a:ext cx="11639550" cy="3570288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68338" y="2530475"/>
            <a:ext cx="105854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20725" y="4718050"/>
            <a:ext cx="1054576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0"/>
          <p:cNvSpPr txBox="1"/>
          <p:nvPr/>
        </p:nvSpPr>
        <p:spPr>
          <a:xfrm>
            <a:off x="1370013" y="3317875"/>
            <a:ext cx="1189037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鹅</a:t>
            </a:r>
          </a:p>
        </p:txBody>
      </p:sp>
      <p:sp>
        <p:nvSpPr>
          <p:cNvPr id="8" name="文本框 11"/>
          <p:cNvSpPr txBox="1"/>
          <p:nvPr/>
        </p:nvSpPr>
        <p:spPr>
          <a:xfrm>
            <a:off x="2667000" y="3317875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卵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3962400" y="3351213"/>
            <a:ext cx="1189038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俗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5260975" y="3352800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跃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6556375" y="3352800"/>
            <a:ext cx="1189038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穗</a:t>
            </a:r>
          </a:p>
        </p:txBody>
      </p:sp>
      <p:sp>
        <p:nvSpPr>
          <p:cNvPr id="12" name="文本框 23"/>
          <p:cNvSpPr txBox="1"/>
          <p:nvPr/>
        </p:nvSpPr>
        <p:spPr>
          <a:xfrm>
            <a:off x="7853363" y="3352800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85901" y="2614613"/>
            <a:ext cx="1027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19375" y="2614613"/>
            <a:ext cx="13033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-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luǎn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65600" y="2616200"/>
            <a:ext cx="9906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76850" y="2625725"/>
            <a:ext cx="118745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78613" y="2625725"/>
            <a:ext cx="11017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45095" y="2614930"/>
            <a:ext cx="140589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-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gěng</a:t>
            </a:r>
          </a:p>
        </p:txBody>
      </p:sp>
      <p:sp>
        <p:nvSpPr>
          <p:cNvPr id="19" name="文本框 23"/>
          <p:cNvSpPr txBox="1"/>
          <p:nvPr/>
        </p:nvSpPr>
        <p:spPr>
          <a:xfrm>
            <a:off x="9150350" y="3352800"/>
            <a:ext cx="118745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烁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15425" y="2616200"/>
            <a:ext cx="157543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-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写 字</a:t>
            </a:r>
          </a:p>
        </p:txBody>
      </p:sp>
      <p:grpSp>
        <p:nvGrpSpPr>
          <p:cNvPr id="7" name="组合 2"/>
          <p:cNvGrpSpPr/>
          <p:nvPr/>
        </p:nvGrpSpPr>
        <p:grpSpPr>
          <a:xfrm>
            <a:off x="681038" y="1889125"/>
            <a:ext cx="1004887" cy="1052513"/>
            <a:chOff x="3157" y="3140"/>
            <a:chExt cx="1584" cy="1654"/>
          </a:xfrm>
        </p:grpSpPr>
        <p:grpSp>
          <p:nvGrpSpPr>
            <p:cNvPr id="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0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1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" name="文本框 64"/>
            <p:cNvSpPr txBox="1"/>
            <p:nvPr/>
          </p:nvSpPr>
          <p:spPr>
            <a:xfrm>
              <a:off x="3202" y="3198"/>
              <a:ext cx="1277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淘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773363" y="4759325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4" name="组合 3"/>
          <p:cNvGrpSpPr/>
          <p:nvPr/>
        </p:nvGrpSpPr>
        <p:grpSpPr>
          <a:xfrm>
            <a:off x="2084388" y="1890713"/>
            <a:ext cx="1006475" cy="1050925"/>
            <a:chOff x="3157" y="3140"/>
            <a:chExt cx="1584" cy="1654"/>
          </a:xfrm>
        </p:grpSpPr>
        <p:grpSp>
          <p:nvGrpSpPr>
            <p:cNvPr id="1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" name="文本框 64"/>
            <p:cNvSpPr txBox="1"/>
            <p:nvPr/>
          </p:nvSpPr>
          <p:spPr>
            <a:xfrm>
              <a:off x="3202" y="3198"/>
              <a:ext cx="1278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牵</a:t>
              </a:r>
            </a:p>
          </p:txBody>
        </p:sp>
      </p:grpSp>
      <p:grpSp>
        <p:nvGrpSpPr>
          <p:cNvPr id="20" name="组合 9"/>
          <p:cNvGrpSpPr/>
          <p:nvPr/>
        </p:nvGrpSpPr>
        <p:grpSpPr>
          <a:xfrm>
            <a:off x="3489325" y="1890713"/>
            <a:ext cx="1004888" cy="1052512"/>
            <a:chOff x="3157" y="3140"/>
            <a:chExt cx="1584" cy="1654"/>
          </a:xfrm>
        </p:grpSpPr>
        <p:grpSp>
          <p:nvGrpSpPr>
            <p:cNvPr id="2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2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2" name="文本框 64"/>
            <p:cNvSpPr txBox="1"/>
            <p:nvPr/>
          </p:nvSpPr>
          <p:spPr>
            <a:xfrm>
              <a:off x="3202" y="3198"/>
              <a:ext cx="1278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鹅</a:t>
              </a:r>
            </a:p>
          </p:txBody>
        </p:sp>
      </p:grpSp>
      <p:grpSp>
        <p:nvGrpSpPr>
          <p:cNvPr id="26" name="组合 15"/>
          <p:cNvGrpSpPr/>
          <p:nvPr/>
        </p:nvGrpSpPr>
        <p:grpSpPr>
          <a:xfrm>
            <a:off x="4892675" y="1892300"/>
            <a:ext cx="1006475" cy="1050925"/>
            <a:chOff x="3157" y="3140"/>
            <a:chExt cx="1584" cy="1654"/>
          </a:xfrm>
        </p:grpSpPr>
        <p:grpSp>
          <p:nvGrpSpPr>
            <p:cNvPr id="2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2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" name="文本框 64"/>
            <p:cNvSpPr txBox="1"/>
            <p:nvPr/>
          </p:nvSpPr>
          <p:spPr>
            <a:xfrm>
              <a:off x="3202" y="3198"/>
              <a:ext cx="1278" cy="1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卵</a:t>
              </a:r>
            </a:p>
          </p:txBody>
        </p:sp>
      </p:grpSp>
      <p:grpSp>
        <p:nvGrpSpPr>
          <p:cNvPr id="32" name="组合 21"/>
          <p:cNvGrpSpPr/>
          <p:nvPr/>
        </p:nvGrpSpPr>
        <p:grpSpPr>
          <a:xfrm>
            <a:off x="6297613" y="1892300"/>
            <a:ext cx="1006475" cy="1051877"/>
            <a:chOff x="3157" y="3140"/>
            <a:chExt cx="1584" cy="1653"/>
          </a:xfrm>
        </p:grpSpPr>
        <p:grpSp>
          <p:nvGrpSpPr>
            <p:cNvPr id="3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3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坑</a:t>
              </a:r>
            </a:p>
          </p:txBody>
        </p:sp>
      </p:grpSp>
      <p:grpSp>
        <p:nvGrpSpPr>
          <p:cNvPr id="38" name="组合 29"/>
          <p:cNvGrpSpPr/>
          <p:nvPr/>
        </p:nvGrpSpPr>
        <p:grpSpPr>
          <a:xfrm>
            <a:off x="7702550" y="1893888"/>
            <a:ext cx="1004888" cy="1051560"/>
            <a:chOff x="3157" y="3140"/>
            <a:chExt cx="1584" cy="1655"/>
          </a:xfrm>
        </p:grpSpPr>
        <p:grpSp>
          <p:nvGrpSpPr>
            <p:cNvPr id="3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4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0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洼</a:t>
              </a:r>
            </a:p>
          </p:txBody>
        </p:sp>
      </p:grpSp>
      <p:grpSp>
        <p:nvGrpSpPr>
          <p:cNvPr id="44" name="组合 46"/>
          <p:cNvGrpSpPr/>
          <p:nvPr/>
        </p:nvGrpSpPr>
        <p:grpSpPr>
          <a:xfrm>
            <a:off x="5575300" y="3308350"/>
            <a:ext cx="1004888" cy="1051559"/>
            <a:chOff x="3157" y="3140"/>
            <a:chExt cx="1584" cy="1659"/>
          </a:xfrm>
        </p:grpSpPr>
        <p:grpSp>
          <p:nvGrpSpPr>
            <p:cNvPr id="4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4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葡</a:t>
              </a:r>
            </a:p>
          </p:txBody>
        </p:sp>
      </p:grpSp>
      <p:grpSp>
        <p:nvGrpSpPr>
          <p:cNvPr id="50" name="组合 57"/>
          <p:cNvGrpSpPr/>
          <p:nvPr/>
        </p:nvGrpSpPr>
        <p:grpSpPr>
          <a:xfrm>
            <a:off x="6978650" y="3308350"/>
            <a:ext cx="1006475" cy="1051559"/>
            <a:chOff x="3157" y="3140"/>
            <a:chExt cx="1584" cy="1659"/>
          </a:xfrm>
        </p:grpSpPr>
        <p:grpSp>
          <p:nvGrpSpPr>
            <p:cNvPr id="5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萄</a:t>
              </a:r>
            </a:p>
          </p:txBody>
        </p:sp>
      </p:grpSp>
      <p:grpSp>
        <p:nvGrpSpPr>
          <p:cNvPr id="56" name="组合 2"/>
          <p:cNvGrpSpPr/>
          <p:nvPr/>
        </p:nvGrpSpPr>
        <p:grpSpPr>
          <a:xfrm>
            <a:off x="4171950" y="3308350"/>
            <a:ext cx="1004888" cy="1051560"/>
            <a:chOff x="3157" y="3140"/>
            <a:chExt cx="1584" cy="1657"/>
          </a:xfrm>
        </p:grpSpPr>
        <p:grpSp>
          <p:nvGrpSpPr>
            <p:cNvPr id="5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5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" name="文本框 64"/>
            <p:cNvSpPr txBox="1"/>
            <p:nvPr/>
          </p:nvSpPr>
          <p:spPr>
            <a:xfrm>
              <a:off x="3202" y="3198"/>
              <a:ext cx="1277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跃</a:t>
              </a:r>
            </a:p>
          </p:txBody>
        </p:sp>
      </p:grpSp>
      <p:grpSp>
        <p:nvGrpSpPr>
          <p:cNvPr id="62" name="组合 39"/>
          <p:cNvGrpSpPr/>
          <p:nvPr/>
        </p:nvGrpSpPr>
        <p:grpSpPr>
          <a:xfrm>
            <a:off x="1360488" y="3306763"/>
            <a:ext cx="1006475" cy="1051876"/>
            <a:chOff x="3157" y="3140"/>
            <a:chExt cx="1584" cy="1653"/>
          </a:xfrm>
        </p:grpSpPr>
        <p:grpSp>
          <p:nvGrpSpPr>
            <p:cNvPr id="6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6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稼</a:t>
              </a:r>
            </a:p>
          </p:txBody>
        </p:sp>
      </p:grpSp>
      <p:grpSp>
        <p:nvGrpSpPr>
          <p:cNvPr id="68" name="组合 39"/>
          <p:cNvGrpSpPr/>
          <p:nvPr/>
        </p:nvGrpSpPr>
        <p:grpSpPr>
          <a:xfrm>
            <a:off x="2767013" y="3306763"/>
            <a:ext cx="1006475" cy="1051876"/>
            <a:chOff x="3157" y="3140"/>
            <a:chExt cx="1584" cy="1653"/>
          </a:xfrm>
        </p:grpSpPr>
        <p:grpSp>
          <p:nvGrpSpPr>
            <p:cNvPr id="69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7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熟</a:t>
              </a:r>
            </a:p>
          </p:txBody>
        </p:sp>
      </p:grpSp>
      <p:grpSp>
        <p:nvGrpSpPr>
          <p:cNvPr id="74" name="组合 70"/>
          <p:cNvGrpSpPr/>
          <p:nvPr/>
        </p:nvGrpSpPr>
        <p:grpSpPr>
          <a:xfrm>
            <a:off x="8373428" y="3308350"/>
            <a:ext cx="1004887" cy="1051559"/>
            <a:chOff x="3157" y="3140"/>
            <a:chExt cx="1584" cy="1659"/>
          </a:xfrm>
        </p:grpSpPr>
        <p:grpSp>
          <p:nvGrpSpPr>
            <p:cNvPr id="7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7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6" name="文本框 64"/>
            <p:cNvSpPr txBox="1"/>
            <p:nvPr/>
          </p:nvSpPr>
          <p:spPr>
            <a:xfrm>
              <a:off x="3202" y="3198"/>
              <a:ext cx="1278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稻</a:t>
              </a:r>
            </a:p>
          </p:txBody>
        </p:sp>
      </p:grpSp>
      <p:grpSp>
        <p:nvGrpSpPr>
          <p:cNvPr id="80" name="组合 29"/>
          <p:cNvGrpSpPr/>
          <p:nvPr/>
        </p:nvGrpSpPr>
        <p:grpSpPr>
          <a:xfrm>
            <a:off x="9049385" y="1893888"/>
            <a:ext cx="1004888" cy="1051560"/>
            <a:chOff x="3157" y="3140"/>
            <a:chExt cx="1584" cy="1655"/>
          </a:xfrm>
        </p:grpSpPr>
        <p:grpSp>
          <p:nvGrpSpPr>
            <p:cNvPr id="81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8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2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填</a:t>
              </a:r>
            </a:p>
          </p:txBody>
        </p:sp>
      </p:grpSp>
      <p:grpSp>
        <p:nvGrpSpPr>
          <p:cNvPr id="86" name="组合 70"/>
          <p:cNvGrpSpPr/>
          <p:nvPr/>
        </p:nvGrpSpPr>
        <p:grpSpPr>
          <a:xfrm>
            <a:off x="9730423" y="3308350"/>
            <a:ext cx="1004887" cy="1050925"/>
            <a:chOff x="3157" y="3140"/>
            <a:chExt cx="1584" cy="1658"/>
          </a:xfrm>
        </p:grpSpPr>
        <p:grpSp>
          <p:nvGrpSpPr>
            <p:cNvPr id="87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8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8" name="文本框 64"/>
            <p:cNvSpPr txBox="1"/>
            <p:nvPr/>
          </p:nvSpPr>
          <p:spPr>
            <a:xfrm>
              <a:off x="3202" y="3198"/>
              <a:ext cx="1278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熟</a:t>
              </a:r>
            </a:p>
          </p:txBody>
        </p:sp>
      </p:grpSp>
      <p:grpSp>
        <p:nvGrpSpPr>
          <p:cNvPr id="92" name="组合 29"/>
          <p:cNvGrpSpPr/>
          <p:nvPr/>
        </p:nvGrpSpPr>
        <p:grpSpPr>
          <a:xfrm>
            <a:off x="10416540" y="1893253"/>
            <a:ext cx="1004888" cy="1051560"/>
            <a:chOff x="3157" y="3140"/>
            <a:chExt cx="1584" cy="1655"/>
          </a:xfrm>
        </p:grpSpPr>
        <p:grpSp>
          <p:nvGrpSpPr>
            <p:cNvPr id="93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9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4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庄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  <p:sp>
        <p:nvSpPr>
          <p:cNvPr id="3" name="文本框 4"/>
          <p:cNvSpPr txBox="1"/>
          <p:nvPr/>
        </p:nvSpPr>
        <p:spPr>
          <a:xfrm>
            <a:off x="847725" y="1638300"/>
            <a:ext cx="10852150" cy="712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一、下列词语中标红字注音有误的一项是（    ）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822450" y="3209925"/>
            <a:ext cx="761779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穗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suì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闪闪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烁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烁（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shuò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1822450" y="2486025"/>
            <a:ext cx="702948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俗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鹅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卵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nuǎn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2015" y="3990023"/>
            <a:ext cx="79073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二、比一比，再组词。</a:t>
            </a:r>
          </a:p>
        </p:txBody>
      </p:sp>
      <p:sp>
        <p:nvSpPr>
          <p:cNvPr id="7" name="文本框 28"/>
          <p:cNvSpPr txBox="1"/>
          <p:nvPr/>
        </p:nvSpPr>
        <p:spPr>
          <a:xfrm>
            <a:off x="1795145" y="4680585"/>
            <a:ext cx="9715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淘</a:t>
            </a:r>
          </a:p>
        </p:txBody>
      </p:sp>
      <p:sp>
        <p:nvSpPr>
          <p:cNvPr id="8" name="文本框 29"/>
          <p:cNvSpPr txBox="1"/>
          <p:nvPr/>
        </p:nvSpPr>
        <p:spPr>
          <a:xfrm>
            <a:off x="2272983" y="4680585"/>
            <a:ext cx="20716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9" name="文本框 30"/>
          <p:cNvSpPr txBox="1"/>
          <p:nvPr/>
        </p:nvSpPr>
        <p:spPr>
          <a:xfrm>
            <a:off x="1825625" y="5451475"/>
            <a:ext cx="9715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萄</a:t>
            </a:r>
          </a:p>
        </p:txBody>
      </p:sp>
      <p:sp>
        <p:nvSpPr>
          <p:cNvPr id="10" name="文本框 31"/>
          <p:cNvSpPr txBox="1"/>
          <p:nvPr/>
        </p:nvSpPr>
        <p:spPr>
          <a:xfrm>
            <a:off x="2303463" y="5461635"/>
            <a:ext cx="20716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94953" y="4678998"/>
            <a:ext cx="12461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淘气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95588" y="5470525"/>
            <a:ext cx="12461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葡萄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4624070" y="4690110"/>
            <a:ext cx="9715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5101908" y="4690110"/>
            <a:ext cx="20716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4624070" y="5471160"/>
            <a:ext cx="9715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镇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5101908" y="5471160"/>
            <a:ext cx="20716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23878" y="4688523"/>
            <a:ext cx="12461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94033" y="5490210"/>
            <a:ext cx="12461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小镇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7586345" y="4690110"/>
            <a:ext cx="9715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稼</a:t>
            </a:r>
          </a:p>
        </p:txBody>
      </p:sp>
      <p:sp>
        <p:nvSpPr>
          <p:cNvPr id="20" name="文本框 13"/>
          <p:cNvSpPr txBox="1"/>
          <p:nvPr/>
        </p:nvSpPr>
        <p:spPr>
          <a:xfrm>
            <a:off x="8064183" y="4690110"/>
            <a:ext cx="2071687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1" name="文本框 14"/>
          <p:cNvSpPr txBox="1"/>
          <p:nvPr/>
        </p:nvSpPr>
        <p:spPr>
          <a:xfrm>
            <a:off x="7586345" y="5471160"/>
            <a:ext cx="9715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嫁</a:t>
            </a:r>
          </a:p>
        </p:txBody>
      </p:sp>
      <p:sp>
        <p:nvSpPr>
          <p:cNvPr id="22" name="文本框 15"/>
          <p:cNvSpPr txBox="1"/>
          <p:nvPr/>
        </p:nvSpPr>
        <p:spPr>
          <a:xfrm>
            <a:off x="8064183" y="5471160"/>
            <a:ext cx="20716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56308" y="4688523"/>
            <a:ext cx="124618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庄稼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56308" y="5490210"/>
            <a:ext cx="12461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嫁娶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81424" y="1651908"/>
            <a:ext cx="568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23" grpId="0"/>
      <p:bldP spid="23" grpId="1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sp>
        <p:nvSpPr>
          <p:cNvPr id="4" name="文本框 99"/>
          <p:cNvSpPr txBox="1"/>
          <p:nvPr/>
        </p:nvSpPr>
        <p:spPr>
          <a:xfrm>
            <a:off x="674489" y="1343252"/>
            <a:ext cx="8077625" cy="22285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请同学们自由读课文，边读边标记出自己不明白的地方。并想想：你觉得课文哪些地方最美？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39" y="2465614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952500" y="1370013"/>
            <a:ext cx="10482263" cy="18222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是在洱海里淘洗过吗？月盘是那样明亮，月光是那样柔和。照亮了高高的点苍山，照亮了村头的大青树，也照亮了，照亮了村间的大道和小路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545115" y="2593068"/>
            <a:ext cx="7435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55688" y="3192307"/>
            <a:ext cx="7246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4"/>
          <p:cNvSpPr/>
          <p:nvPr/>
        </p:nvSpPr>
        <p:spPr>
          <a:xfrm>
            <a:off x="6365875" y="4114800"/>
            <a:ext cx="5230813" cy="2041525"/>
          </a:xfrm>
          <a:prstGeom prst="wedgeRectCallout">
            <a:avLst>
              <a:gd name="adj1" fmla="val -38935"/>
              <a:gd name="adj2" fmla="val -728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6363" y="4186238"/>
            <a:ext cx="4987925" cy="160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srgbClr val="001CF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作者运用排比的修辞方法，勾勒出月光下的各色景物，营造出安静、祥和的意境。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475" y="4870661"/>
            <a:ext cx="5476525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使描写更加细腻，生动形象，同时增强韵律感，使语言更加有气势。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01075" y="3970493"/>
            <a:ext cx="1524610" cy="738821"/>
            <a:chOff x="1255" y="5648"/>
            <a:chExt cx="2400" cy="1165"/>
          </a:xfrm>
        </p:grpSpPr>
        <p:sp>
          <p:nvSpPr>
            <p:cNvPr id="10" name="矩形 9"/>
            <p:cNvSpPr/>
            <p:nvPr/>
          </p:nvSpPr>
          <p:spPr>
            <a:xfrm>
              <a:off x="1255" y="5648"/>
              <a:ext cx="2400" cy="11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1306" y="5716"/>
              <a:ext cx="2229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排比：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宽屏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2020-10-20T08:27:46Z</dcterms:created>
  <dcterms:modified xsi:type="dcterms:W3CDTF">2021-01-08T23:47:06Z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