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8" r:id="rId3"/>
    <p:sldId id="312" r:id="rId4"/>
    <p:sldId id="314" r:id="rId5"/>
    <p:sldId id="315" r:id="rId6"/>
    <p:sldId id="316" r:id="rId7"/>
    <p:sldId id="317" r:id="rId8"/>
    <p:sldId id="318" r:id="rId9"/>
    <p:sldId id="319" r:id="rId10"/>
    <p:sldId id="320" r:id="rId11"/>
    <p:sldId id="321" r:id="rId12"/>
    <p:sldId id="322" r:id="rId13"/>
    <p:sldId id="323" r:id="rId14"/>
    <p:sldId id="326" r:id="rId15"/>
    <p:sldId id="287" r:id="rId16"/>
    <p:sldId id="257" r:id="rId17"/>
  </p:sldIdLst>
  <p:sldSz cx="12192000" cy="6858000"/>
  <p:notesSz cx="6858000" cy="9144000"/>
  <p:embeddedFontLst>
    <p:embeddedFont>
      <p:font typeface="FandolFang R" panose="02010600030101010101" charset="-122"/>
      <p:regular r:id="rId19"/>
    </p:embeddedFont>
    <p:embeddedFont>
      <p:font typeface="思源黑体 CN Light" panose="02010600030101010101" charset="-122"/>
      <p:regular r:id="rId20"/>
    </p:embeddedFont>
    <p:embeddedFont>
      <p:font typeface="演示斜黑体" panose="02010600030101010101" charset="-122"/>
      <p:regular r:id="rId21"/>
    </p:embeddedFont>
    <p:embeddedFont>
      <p:font typeface="Calibri" panose="020F0502020204030204" pitchFamily="34" charset="0"/>
      <p:regular r:id="rId22"/>
      <p:bold r:id="rId23"/>
      <p:italic r:id="rId24"/>
      <p:bold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93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BE8CF38-2ED5-4337-A76F-0E4A9D20AC22}"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5FA7C5DB-183E-454A-B74C-D03FDB898D9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A7C5DB-183E-454A-B74C-D03FDB898D9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7"/>
          <p:cNvSpPr/>
          <p:nvPr userDrawn="1"/>
        </p:nvSpPr>
        <p:spPr>
          <a:xfrm>
            <a:off x="-1" y="6589486"/>
            <a:ext cx="12192001" cy="2685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bookmark_76382"/>
          <p:cNvSpPr>
            <a:spLocks noChangeAspect="1"/>
          </p:cNvSpPr>
          <p:nvPr userDrawn="1"/>
        </p:nvSpPr>
        <p:spPr bwMode="auto">
          <a:xfrm>
            <a:off x="305216" y="259882"/>
            <a:ext cx="258326" cy="681343"/>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455839 w 606244"/>
              <a:gd name="T25" fmla="*/ 455839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455839 w 606244"/>
              <a:gd name="T41" fmla="*/ 455839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7" h="3875">
                <a:moveTo>
                  <a:pt x="67" y="0"/>
                </a:moveTo>
                <a:cubicBezTo>
                  <a:pt x="30" y="0"/>
                  <a:pt x="0" y="30"/>
                  <a:pt x="0" y="67"/>
                </a:cubicBezTo>
                <a:lnTo>
                  <a:pt x="0" y="3800"/>
                </a:lnTo>
                <a:cubicBezTo>
                  <a:pt x="0" y="3837"/>
                  <a:pt x="30" y="3867"/>
                  <a:pt x="67" y="3867"/>
                </a:cubicBezTo>
                <a:cubicBezTo>
                  <a:pt x="86" y="3867"/>
                  <a:pt x="105" y="3858"/>
                  <a:pt x="118" y="3843"/>
                </a:cubicBezTo>
                <a:lnTo>
                  <a:pt x="733" y="3104"/>
                </a:lnTo>
                <a:lnTo>
                  <a:pt x="1349" y="3843"/>
                </a:lnTo>
                <a:cubicBezTo>
                  <a:pt x="1372" y="3871"/>
                  <a:pt x="1414" y="3875"/>
                  <a:pt x="1443" y="3851"/>
                </a:cubicBezTo>
                <a:cubicBezTo>
                  <a:pt x="1458" y="3839"/>
                  <a:pt x="1467" y="3820"/>
                  <a:pt x="1467" y="3800"/>
                </a:cubicBezTo>
                <a:lnTo>
                  <a:pt x="1467" y="67"/>
                </a:lnTo>
                <a:cubicBezTo>
                  <a:pt x="1467" y="30"/>
                  <a:pt x="1437" y="0"/>
                  <a:pt x="1400" y="0"/>
                </a:cubicBezTo>
                <a:lnTo>
                  <a:pt x="67" y="0"/>
                </a:lnTo>
                <a:close/>
                <a:moveTo>
                  <a:pt x="133" y="133"/>
                </a:moveTo>
                <a:lnTo>
                  <a:pt x="1333" y="133"/>
                </a:lnTo>
                <a:lnTo>
                  <a:pt x="1333" y="3616"/>
                </a:lnTo>
                <a:lnTo>
                  <a:pt x="785" y="2957"/>
                </a:lnTo>
                <a:cubicBezTo>
                  <a:pt x="761" y="2929"/>
                  <a:pt x="719" y="2925"/>
                  <a:pt x="691" y="2949"/>
                </a:cubicBezTo>
                <a:cubicBezTo>
                  <a:pt x="688" y="2951"/>
                  <a:pt x="685" y="2954"/>
                  <a:pt x="682" y="2957"/>
                </a:cubicBezTo>
                <a:lnTo>
                  <a:pt x="133" y="3616"/>
                </a:lnTo>
                <a:lnTo>
                  <a:pt x="133" y="133"/>
                </a:lnTo>
                <a:close/>
                <a:moveTo>
                  <a:pt x="267" y="233"/>
                </a:moveTo>
                <a:cubicBezTo>
                  <a:pt x="248" y="233"/>
                  <a:pt x="233" y="248"/>
                  <a:pt x="233" y="267"/>
                </a:cubicBezTo>
                <a:lnTo>
                  <a:pt x="233" y="1133"/>
                </a:lnTo>
                <a:cubicBezTo>
                  <a:pt x="233" y="1152"/>
                  <a:pt x="248" y="1167"/>
                  <a:pt x="266" y="1167"/>
                </a:cubicBezTo>
                <a:cubicBezTo>
                  <a:pt x="285" y="1167"/>
                  <a:pt x="300" y="1153"/>
                  <a:pt x="300" y="1134"/>
                </a:cubicBezTo>
                <a:lnTo>
                  <a:pt x="300" y="1133"/>
                </a:lnTo>
                <a:lnTo>
                  <a:pt x="300" y="300"/>
                </a:lnTo>
                <a:lnTo>
                  <a:pt x="733" y="300"/>
                </a:lnTo>
                <a:cubicBezTo>
                  <a:pt x="752" y="300"/>
                  <a:pt x="767" y="286"/>
                  <a:pt x="767" y="267"/>
                </a:cubicBezTo>
                <a:cubicBezTo>
                  <a:pt x="767" y="249"/>
                  <a:pt x="753" y="234"/>
                  <a:pt x="734" y="233"/>
                </a:cubicBezTo>
                <a:lnTo>
                  <a:pt x="733" y="233"/>
                </a:lnTo>
                <a:lnTo>
                  <a:pt x="267" y="233"/>
                </a:lnTo>
                <a:close/>
              </a:path>
            </a:pathLst>
          </a:custGeom>
          <a:solidFill>
            <a:srgbClr val="7030A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1369515" y="4450558"/>
            <a:ext cx="3924905" cy="320593"/>
            <a:chOff x="445479" y="4315402"/>
            <a:chExt cx="4198082" cy="471187"/>
          </a:xfrm>
        </p:grpSpPr>
        <p:sp>
          <p:nvSpPr>
            <p:cNvPr id="7" name="矩形 259"/>
            <p:cNvSpPr>
              <a:spLocks noChangeArrowheads="1"/>
            </p:cNvSpPr>
            <p:nvPr/>
          </p:nvSpPr>
          <p:spPr bwMode="auto">
            <a:xfrm>
              <a:off x="445479" y="4317855"/>
              <a:ext cx="2114790"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9" name="组合 8"/>
          <p:cNvGrpSpPr/>
          <p:nvPr/>
        </p:nvGrpSpPr>
        <p:grpSpPr>
          <a:xfrm>
            <a:off x="1267616" y="1206330"/>
            <a:ext cx="5575569" cy="2356709"/>
            <a:chOff x="4745870" y="2043057"/>
            <a:chExt cx="5575569" cy="2356709"/>
          </a:xfrm>
        </p:grpSpPr>
        <p:sp>
          <p:nvSpPr>
            <p:cNvPr id="10" name="矩形 259"/>
            <p:cNvSpPr>
              <a:spLocks noChangeArrowheads="1"/>
            </p:cNvSpPr>
            <p:nvPr/>
          </p:nvSpPr>
          <p:spPr bwMode="auto">
            <a:xfrm>
              <a:off x="4847770" y="2043057"/>
              <a:ext cx="32460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spc="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繁星</a:t>
              </a:r>
              <a:endParaRPr lang="en-US" altLang="zh-CN" sz="9600" spc="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745870" y="3938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四年级 上册 配人教版</a:t>
              </a:r>
            </a:p>
          </p:txBody>
        </p:sp>
        <p:cxnSp>
          <p:nvCxnSpPr>
            <p:cNvPr id="12" name="直接连接符 11"/>
            <p:cNvCxnSpPr/>
            <p:nvPr/>
          </p:nvCxnSpPr>
          <p:spPr>
            <a:xfrm rot="10800000">
              <a:off x="4847769"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cdnimg103.lizhi.fm/audio_cover/2016/11/14/2568183157236996103_320x320.jpg"/>
          <p:cNvPicPr>
            <a:picLocks noChangeAspect="1"/>
          </p:cNvPicPr>
          <p:nvPr/>
        </p:nvPicPr>
        <p:blipFill>
          <a:blip r:embed="rId4"/>
          <a:stretch>
            <a:fillRect/>
          </a:stretch>
        </p:blipFill>
        <p:spPr>
          <a:xfrm>
            <a:off x="1557417" y="1500903"/>
            <a:ext cx="1995012" cy="1995010"/>
          </a:xfrm>
          <a:prstGeom prst="ellipse">
            <a:avLst/>
          </a:prstGeom>
          <a:noFill/>
          <a:ln w="9525">
            <a:noFill/>
          </a:ln>
          <a:effectLst>
            <a:softEdge rad="419100"/>
          </a:effectLst>
        </p:spPr>
      </p:pic>
      <p:pic>
        <p:nvPicPr>
          <p:cNvPr id="4" name="图片 3" descr="违反燃料"/>
          <p:cNvPicPr>
            <a:picLocks noChangeAspect="1"/>
          </p:cNvPicPr>
          <p:nvPr/>
        </p:nvPicPr>
        <p:blipFill>
          <a:blip r:embed="rId5"/>
          <a:srcRect l="8746" r="5923" b="19602"/>
          <a:stretch>
            <a:fillRect/>
          </a:stretch>
        </p:blipFill>
        <p:spPr>
          <a:xfrm>
            <a:off x="8549021" y="3983356"/>
            <a:ext cx="1967834" cy="1854834"/>
          </a:xfrm>
          <a:prstGeom prst="ellipse">
            <a:avLst/>
          </a:prstGeom>
          <a:effectLst>
            <a:softEdge rad="368300"/>
          </a:effectLst>
        </p:spPr>
      </p:pic>
      <p:cxnSp>
        <p:nvCxnSpPr>
          <p:cNvPr id="12294" name="肘形连接符 9"/>
          <p:cNvCxnSpPr/>
          <p:nvPr/>
        </p:nvCxnSpPr>
        <p:spPr>
          <a:xfrm>
            <a:off x="4326255" y="2874645"/>
            <a:ext cx="3683000" cy="1108710"/>
          </a:xfrm>
          <a:prstGeom prst="bentConnector3">
            <a:avLst>
              <a:gd name="adj1" fmla="val 50017"/>
            </a:avLst>
          </a:prstGeom>
          <a:ln w="19050" cap="flat" cmpd="sng">
            <a:solidFill>
              <a:srgbClr val="1A3854"/>
            </a:solidFill>
            <a:prstDash val="solid"/>
            <a:round/>
            <a:headEnd type="arrow" w="med" len="med"/>
            <a:tailEnd type="arrow" w="med" len="med"/>
          </a:ln>
        </p:spPr>
      </p:cxnSp>
      <p:sp>
        <p:nvSpPr>
          <p:cNvPr id="2" name="矩形 1"/>
          <p:cNvSpPr/>
          <p:nvPr/>
        </p:nvSpPr>
        <p:spPr>
          <a:xfrm>
            <a:off x="678934" y="4056580"/>
            <a:ext cx="6311900" cy="1491370"/>
          </a:xfrm>
          <a:prstGeom prst="rect">
            <a:avLst/>
          </a:prstGeom>
          <a:noFill/>
          <a:ln w="9525">
            <a:noFill/>
          </a:ln>
        </p:spPr>
        <p:txBody>
          <a:bodyPr wrap="square">
            <a:spAutoFit/>
          </a:bodyPr>
          <a:lstStyle/>
          <a:p>
            <a:pPr marL="0" marR="0" lvl="0" indent="0" algn="l" defTabSz="914400" rtl="0" eaLnBrk="0" fontAlgn="auto" latinLnBrk="0" hangingPunct="0">
              <a:lnSpc>
                <a:spcPct val="13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kumimoji="0" lang="zh-CN" altLang="zh-CN" sz="24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繁星是光明</a:t>
            </a:r>
            <a:r>
              <a:rPr kumimoji="0" lang="zh-CN" altLang="en-US" sz="24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kumimoji="0" lang="zh-CN" altLang="zh-CN" sz="24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希望的象征，表达了作者对光明的追求，对救国真理的探寻，对祖国未来的希望。</a:t>
            </a:r>
            <a:endParaRPr kumimoji="0" lang="en-US" altLang="zh-CN" sz="24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p:txBody>
      </p:sp>
      <p:sp>
        <p:nvSpPr>
          <p:cNvPr id="12292" name="TextBox 5"/>
          <p:cNvSpPr txBox="1"/>
          <p:nvPr/>
        </p:nvSpPr>
        <p:spPr>
          <a:xfrm>
            <a:off x="5512435" y="1700530"/>
            <a:ext cx="5486400" cy="646331"/>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作者写繁星的意图？</a:t>
            </a:r>
          </a:p>
        </p:txBody>
      </p:sp>
      <p:sp>
        <p:nvSpPr>
          <p:cNvPr id="3" name="矩形 2"/>
          <p:cNvSpPr/>
          <p:nvPr/>
        </p:nvSpPr>
        <p:spPr>
          <a:xfrm>
            <a:off x="674489" y="260749"/>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讨论交流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ppt_x</p:attrName>
                                        </p:attrNameLst>
                                      </p:cBhvr>
                                      <p:tavLst>
                                        <p:tav tm="0">
                                          <p:val>
                                            <p:strVal val="#ppt_x-.2"/>
                                          </p:val>
                                        </p:tav>
                                        <p:tav tm="100000">
                                          <p:val>
                                            <p:strVal val="#ppt_x"/>
                                          </p:val>
                                        </p:tav>
                                      </p:tavLst>
                                    </p:anim>
                                    <p:anim calcmode="lin" valueType="num">
                                      <p:cBhvr>
                                        <p:cTn id="8" dur="1000" fill="hold"/>
                                        <p:tgtEl>
                                          <p:spTgt spid="122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4"/>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62445" y="1094740"/>
            <a:ext cx="4791075" cy="2932430"/>
          </a:xfrm>
          <a:prstGeom prst="rect">
            <a:avLst/>
          </a:prstGeom>
          <a:solidFill>
            <a:schemeClr val="bg1">
              <a:alpha val="65000"/>
            </a:schemeClr>
          </a:solidFill>
          <a:ln>
            <a:noFill/>
          </a:ln>
          <a:effectLst>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descr="撒地方官"/>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661444" y="783969"/>
            <a:ext cx="4331335" cy="4331335"/>
          </a:xfrm>
          <a:prstGeom prst="rect">
            <a:avLst/>
          </a:prstGeom>
        </p:spPr>
      </p:pic>
      <p:sp>
        <p:nvSpPr>
          <p:cNvPr id="35842" name="文本框 14338"/>
          <p:cNvSpPr txBox="1">
            <a:spLocks noChangeArrowheads="1"/>
          </p:cNvSpPr>
          <p:nvPr/>
        </p:nvSpPr>
        <p:spPr bwMode="auto">
          <a:xfrm>
            <a:off x="580390" y="1647584"/>
            <a:ext cx="6231255" cy="2202334"/>
          </a:xfrm>
          <a:prstGeom prst="rect">
            <a:avLst/>
          </a:prstGeom>
          <a:noFill/>
          <a:ln w="9525">
            <a:noFill/>
            <a:miter lim="800000"/>
          </a:ln>
        </p:spPr>
        <p:txBody>
          <a:bodyPr wrap="square">
            <a:spAutoFit/>
          </a:bodyPr>
          <a:lstStyle/>
          <a:p>
            <a:pPr marL="0" marR="0" lvl="0" indent="0" algn="l" defTabSz="914400" rtl="0" eaLnBrk="1" fontAlgn="auto" latinLnBrk="0" hangingPunct="1">
              <a:lnSpc>
                <a:spcPct val="200000"/>
              </a:lnSpc>
              <a:spcBef>
                <a:spcPts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“我望着那许多认识的星，我仿佛看见它们在对我眨眼，我仿佛听见它们在小声说话。”</a:t>
            </a:r>
            <a:endPar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p:txBody>
      </p:sp>
      <p:sp>
        <p:nvSpPr>
          <p:cNvPr id="4" name="文本框 3"/>
          <p:cNvSpPr txBox="1"/>
          <p:nvPr/>
        </p:nvSpPr>
        <p:spPr>
          <a:xfrm>
            <a:off x="580390" y="4674244"/>
            <a:ext cx="10979031" cy="1089016"/>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8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kumimoji="0" lang="zh-CN" altLang="en-US" sz="2800"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运用拟人的修辞，将“我”与大自然融为一体，使人如临其境，如闻其声，如感其情，产生无穷的遐想。</a:t>
            </a:r>
          </a:p>
        </p:txBody>
      </p:sp>
      <p:sp>
        <p:nvSpPr>
          <p:cNvPr id="6" name="矩形 5"/>
          <p:cNvSpPr/>
          <p:nvPr/>
        </p:nvSpPr>
        <p:spPr>
          <a:xfrm>
            <a:off x="674489" y="260749"/>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课文解读</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75507" y="3429000"/>
            <a:ext cx="7519194" cy="94678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2400" i="0" u="none" strike="noStrike" kern="1200" cap="none" spc="0" normalizeH="0" baseline="0" noProof="0" dirty="0">
                <a:ln>
                  <a:noFill/>
                </a:ln>
                <a:solidFill>
                  <a:srgbClr val="3333FF"/>
                </a:solidFill>
                <a:effectLst/>
                <a:uLnTx/>
                <a:uFillTx/>
                <a:latin typeface="Arial" panose="020B0604020202020204" pitchFamily="34" charset="0"/>
                <a:ea typeface="思源黑体 CN Regular" panose="020B0500000000000000" pitchFamily="34" charset="-122"/>
                <a:sym typeface="Arial" panose="020B0604020202020204" pitchFamily="34" charset="0"/>
              </a:rPr>
              <a:t>因为作者当时很年轻，充满幻想，充满朝气，所以他觉得在微小的星光中，光明无处不在。</a:t>
            </a:r>
          </a:p>
        </p:txBody>
      </p:sp>
      <p:sp>
        <p:nvSpPr>
          <p:cNvPr id="41988" name="矩形 3"/>
          <p:cNvSpPr/>
          <p:nvPr/>
        </p:nvSpPr>
        <p:spPr>
          <a:xfrm>
            <a:off x="875506" y="1304484"/>
            <a:ext cx="10440988" cy="1089016"/>
          </a:xfrm>
          <a:prstGeom prst="rect">
            <a:avLst/>
          </a:prstGeom>
          <a:noFill/>
          <a:ln w="9525">
            <a:noFill/>
          </a:ln>
        </p:spPr>
        <p:txBody>
          <a:bodyPr>
            <a:spAutoFit/>
          </a:bodyPr>
          <a:lstStyle/>
          <a:p>
            <a:pPr marL="0" marR="0" lvl="0" indent="0" algn="l" defTabSz="914400" rtl="0" eaLnBrk="0" fontAlgn="auto" latinLnBrk="0" hangingPunct="0">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“星光在我们的肉眼里虽然微小，然而它使我们觉得光明无处不在。”</a:t>
            </a:r>
          </a:p>
        </p:txBody>
      </p:sp>
      <p:sp>
        <p:nvSpPr>
          <p:cNvPr id="3" name="文本框 2"/>
          <p:cNvSpPr txBox="1"/>
          <p:nvPr/>
        </p:nvSpPr>
        <p:spPr>
          <a:xfrm>
            <a:off x="875506" y="2625274"/>
            <a:ext cx="8495030" cy="57195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i="0" u="none" strike="noStrike" kern="1200" cap="none" spc="20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为什么星光微小，作者却觉得光明无处不在？</a:t>
            </a:r>
          </a:p>
        </p:txBody>
      </p:sp>
      <p:sp>
        <p:nvSpPr>
          <p:cNvPr id="7" name="矩形 6"/>
          <p:cNvSpPr/>
          <p:nvPr/>
        </p:nvSpPr>
        <p:spPr>
          <a:xfrm>
            <a:off x="674489" y="260749"/>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讨论交流</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493" y="2673801"/>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0420" y="1126490"/>
            <a:ext cx="10344785" cy="2748280"/>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36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深蓝色的夜空里，悬着无数半明半昧的星。船在动，星也在动，它们是这样低，真是摇摇欲坠呢！渐渐地我的眼睛模糊了，我好像看见无数萤火虫在我的周围飞舞。</a:t>
            </a:r>
          </a:p>
        </p:txBody>
      </p:sp>
      <p:grpSp>
        <p:nvGrpSpPr>
          <p:cNvPr id="7" name="组合 6"/>
          <p:cNvGrpSpPr/>
          <p:nvPr/>
        </p:nvGrpSpPr>
        <p:grpSpPr>
          <a:xfrm>
            <a:off x="881380" y="1838960"/>
            <a:ext cx="10182860" cy="669290"/>
            <a:chOff x="1388" y="2896"/>
            <a:chExt cx="16036" cy="1054"/>
          </a:xfrm>
        </p:grpSpPr>
        <p:grpSp>
          <p:nvGrpSpPr>
            <p:cNvPr id="6" name="组合 5"/>
            <p:cNvGrpSpPr/>
            <p:nvPr/>
          </p:nvGrpSpPr>
          <p:grpSpPr>
            <a:xfrm>
              <a:off x="1388" y="2896"/>
              <a:ext cx="16036" cy="1054"/>
              <a:chOff x="1388" y="2896"/>
              <a:chExt cx="16036" cy="1054"/>
            </a:xfrm>
          </p:grpSpPr>
          <p:cxnSp>
            <p:nvCxnSpPr>
              <p:cNvPr id="3" name="直接连接符 2"/>
              <p:cNvCxnSpPr/>
              <p:nvPr/>
            </p:nvCxnSpPr>
            <p:spPr>
              <a:xfrm>
                <a:off x="16680" y="2896"/>
                <a:ext cx="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388" y="3950"/>
                <a:ext cx="51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p:nvCxnSpPr>
          <p:spPr>
            <a:xfrm>
              <a:off x="13716" y="3950"/>
              <a:ext cx="2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820419" y="4320161"/>
            <a:ext cx="5053965" cy="16060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800" i="0" u="none" strike="noStrike" kern="1200" cap="none" spc="20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20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船在动，星也在动，满天的星星摇摇欲坠</a:t>
            </a:r>
            <a:r>
              <a:rPr kumimoji="0" lang="en-US" altLang="zh-CN" sz="2800" i="0" u="none" strike="noStrike" kern="1200" cap="none" spc="20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20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你能想象出这种画面吗？</a:t>
            </a:r>
          </a:p>
        </p:txBody>
      </p:sp>
      <p:sp>
        <p:nvSpPr>
          <p:cNvPr id="9" name="矩形标注 8"/>
          <p:cNvSpPr/>
          <p:nvPr/>
        </p:nvSpPr>
        <p:spPr>
          <a:xfrm>
            <a:off x="6326505" y="3725545"/>
            <a:ext cx="5483860" cy="2550795"/>
          </a:xfrm>
          <a:prstGeom prst="wedgeRectCallout">
            <a:avLst>
              <a:gd name="adj1" fmla="val -43573"/>
              <a:gd name="adj2" fmla="val -73416"/>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6326505" y="4217291"/>
            <a:ext cx="5182013" cy="1694503"/>
          </a:xfrm>
          <a:prstGeom prst="rect">
            <a:avLst/>
          </a:prstGeom>
          <a:noFill/>
        </p:spPr>
        <p:txBody>
          <a:bodyPr wrap="square" rtlCol="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zh-CN" sz="2400" i="0" u="none" strike="noStrike" kern="1200" cap="none" spc="200" normalizeH="0" baseline="0" noProof="0" dirty="0">
                <a:ln>
                  <a:noFill/>
                </a:ln>
                <a:solidFill>
                  <a:srgbClr val="3333FF"/>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运用比喻，将无数星星摇摇欲坠的情态，比作“无数萤火虫在我的周围飞舞”，十分生动形象，富有情趣。</a:t>
            </a:r>
          </a:p>
        </p:txBody>
      </p:sp>
      <p:sp>
        <p:nvSpPr>
          <p:cNvPr id="10" name="矩形 9"/>
          <p:cNvSpPr/>
          <p:nvPr/>
        </p:nvSpPr>
        <p:spPr>
          <a:xfrm>
            <a:off x="674489" y="260749"/>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讨论交流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4489" y="1583055"/>
            <a:ext cx="10379710" cy="1140505"/>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作者把星星、星空写得有生命似的，在作者的笔下，为什么它们会变得好像有生命呢？</a:t>
            </a:r>
          </a:p>
        </p:txBody>
      </p:sp>
      <p:sp>
        <p:nvSpPr>
          <p:cNvPr id="4" name="文本框 3"/>
          <p:cNvSpPr txBox="1"/>
          <p:nvPr/>
        </p:nvSpPr>
        <p:spPr>
          <a:xfrm>
            <a:off x="784860" y="3186430"/>
            <a:ext cx="10708640" cy="2202180"/>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400" i="0" u="none" strike="noStrike" kern="1200" cap="none" spc="300" normalizeH="0" baseline="0" noProof="0" dirty="0">
                <a:ln>
                  <a:noFill/>
                </a:ln>
                <a:solidFill>
                  <a:srgbClr val="3333FF"/>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作者热爱星空，热爱大自然，在他的心中，繁星是母亲、是朋友，繁星象征着光明。在星空下，他感觉温馨、亲切、甜蜜、惬意，所以在作者的笔下，星星和星空才会有生命力。</a:t>
            </a:r>
          </a:p>
        </p:txBody>
      </p:sp>
      <p:sp>
        <p:nvSpPr>
          <p:cNvPr id="6" name="矩形 5"/>
          <p:cNvSpPr/>
          <p:nvPr/>
        </p:nvSpPr>
        <p:spPr>
          <a:xfrm>
            <a:off x="674489" y="260749"/>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合作探究</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1369515" y="4450558"/>
            <a:ext cx="3924905" cy="320593"/>
            <a:chOff x="445479" y="4315402"/>
            <a:chExt cx="4198082" cy="471187"/>
          </a:xfrm>
        </p:grpSpPr>
        <p:sp>
          <p:nvSpPr>
            <p:cNvPr id="7" name="矩形 259"/>
            <p:cNvSpPr>
              <a:spLocks noChangeArrowheads="1"/>
            </p:cNvSpPr>
            <p:nvPr/>
          </p:nvSpPr>
          <p:spPr bwMode="auto">
            <a:xfrm>
              <a:off x="445479" y="4317855"/>
              <a:ext cx="2114790"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9" name="组合 8"/>
          <p:cNvGrpSpPr/>
          <p:nvPr/>
        </p:nvGrpSpPr>
        <p:grpSpPr>
          <a:xfrm>
            <a:off x="1267616" y="1206330"/>
            <a:ext cx="5575569" cy="2356709"/>
            <a:chOff x="4745870" y="2043057"/>
            <a:chExt cx="5575569" cy="2356709"/>
          </a:xfrm>
        </p:grpSpPr>
        <p:sp>
          <p:nvSpPr>
            <p:cNvPr id="10" name="矩形 259"/>
            <p:cNvSpPr>
              <a:spLocks noChangeArrowheads="1"/>
            </p:cNvSpPr>
            <p:nvPr/>
          </p:nvSpPr>
          <p:spPr bwMode="auto">
            <a:xfrm>
              <a:off x="4847769" y="2043057"/>
              <a:ext cx="529254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745870" y="3938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四年级 上册 配人教版</a:t>
              </a:r>
            </a:p>
          </p:txBody>
        </p:sp>
        <p:cxnSp>
          <p:nvCxnSpPr>
            <p:cNvPr id="12" name="直接连接符 11"/>
            <p:cNvCxnSpPr/>
            <p:nvPr/>
          </p:nvCxnSpPr>
          <p:spPr>
            <a:xfrm rot="10800000">
              <a:off x="4847769"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走近作者</a:t>
            </a:r>
          </a:p>
        </p:txBody>
      </p:sp>
      <p:pic>
        <p:nvPicPr>
          <p:cNvPr id="3" name="图片 2" descr="图片1.pngadsgljl k"/>
          <p:cNvPicPr>
            <a:picLocks noChangeAspect="1"/>
          </p:cNvPicPr>
          <p:nvPr/>
        </p:nvPicPr>
        <p:blipFill>
          <a:blip r:embed="rId3">
            <a:clrChange>
              <a:clrFrom>
                <a:srgbClr val="000000">
                  <a:alpha val="0"/>
                </a:srgbClr>
              </a:clrFrom>
              <a:clrTo>
                <a:srgbClr val="000000">
                  <a:alpha val="0"/>
                  <a:alpha val="0"/>
                </a:srgbClr>
              </a:clrTo>
            </a:clrChange>
          </a:blip>
          <a:stretch>
            <a:fillRect/>
          </a:stretch>
        </p:blipFill>
        <p:spPr>
          <a:xfrm>
            <a:off x="674488" y="1661794"/>
            <a:ext cx="3916680" cy="4007485"/>
          </a:xfrm>
          <a:prstGeom prst="rect">
            <a:avLst/>
          </a:prstGeom>
        </p:spPr>
      </p:pic>
      <p:sp>
        <p:nvSpPr>
          <p:cNvPr id="4" name="矩形 3"/>
          <p:cNvSpPr/>
          <p:nvPr/>
        </p:nvSpPr>
        <p:spPr>
          <a:xfrm>
            <a:off x="4399399" y="1758785"/>
            <a:ext cx="7381240" cy="3910494"/>
          </a:xfrm>
          <a:prstGeom prst="rect">
            <a:avLst/>
          </a:prstGeom>
          <a:noFill/>
          <a:ln w="9525">
            <a:noFill/>
          </a:ln>
        </p:spPr>
        <p:txBody>
          <a:bodyPr wrap="square" anchor="t">
            <a:spAutoFit/>
          </a:bodyPr>
          <a:lstStyle/>
          <a:p>
            <a:pPr marL="0" marR="0" lvl="0" indent="0" algn="l" defTabSz="914400" rtl="0" eaLnBrk="0" fontAlgn="base" latinLnBrk="0" hangingPunct="1">
              <a:lnSpc>
                <a:spcPct val="150000"/>
              </a:lnSpc>
              <a:spcBef>
                <a:spcPct val="0"/>
              </a:spcBef>
              <a:spcAft>
                <a:spcPct val="0"/>
              </a:spcAft>
              <a:buClrTx/>
              <a:buSzTx/>
              <a:buFontTx/>
              <a:buNone/>
              <a:defRPr/>
            </a:pP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巴金（</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1904—2005</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），原名</a:t>
            </a: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李尧棠</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，字芾甘，现代文学家、出版家、翻译家。                     </a:t>
            </a:r>
          </a:p>
          <a:p>
            <a:pPr marL="0" marR="0" lvl="0" indent="0" algn="l" defTabSz="914400" rtl="0" eaLnBrk="0" fontAlgn="base" latinLnBrk="0" hangingPunct="1">
              <a:lnSpc>
                <a:spcPct val="150000"/>
              </a:lnSpc>
              <a:spcBef>
                <a:spcPct val="0"/>
              </a:spcBef>
              <a:spcAft>
                <a:spcPct val="0"/>
              </a:spcAft>
              <a:buClrTx/>
              <a:buSzTx/>
              <a:buFontTx/>
              <a:buNone/>
              <a:defRPr/>
            </a:pP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他是</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20</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世纪中国杰出的文学大师、中国当代文坛的巨匠。               </a:t>
            </a:r>
            <a:endPar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0" fontAlgn="base" latinLnBrk="0" hangingPunct="1">
              <a:lnSpc>
                <a:spcPct val="150000"/>
              </a:lnSpc>
              <a:spcBef>
                <a:spcPct val="0"/>
              </a:spcBef>
              <a:spcAft>
                <a:spcPct val="0"/>
              </a:spcAft>
              <a:buClrTx/>
              <a:buSzTx/>
              <a:buFontTx/>
              <a:buNone/>
              <a:defRPr/>
            </a:pP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主要作品：长篇小说</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激流三部曲</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a:p>
            <a:pPr marL="0" marR="0" lvl="0" indent="0" algn="l" defTabSz="914400" rtl="0" eaLnBrk="0"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家</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春</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秋</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爱情三部曲</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雾</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雨</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电</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等。</a:t>
            </a:r>
          </a:p>
        </p:txBody>
      </p:sp>
      <p:pic>
        <p:nvPicPr>
          <p:cNvPr id="6" name="图片 5" descr="是的公交卡，j"/>
          <p:cNvPicPr>
            <a:picLocks noChangeAspect="1"/>
          </p:cNvPicPr>
          <p:nvPr/>
        </p:nvPicPr>
        <p:blipFill>
          <a:blip r:embed="rId4"/>
          <a:srcRect l="7118"/>
          <a:stretch>
            <a:fillRect/>
          </a:stretch>
        </p:blipFill>
        <p:spPr>
          <a:xfrm rot="360000" flipH="1">
            <a:off x="1184393" y="2675254"/>
            <a:ext cx="2861945" cy="2456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写作背景</a:t>
            </a:r>
          </a:p>
        </p:txBody>
      </p:sp>
      <p:sp>
        <p:nvSpPr>
          <p:cNvPr id="5" name="文本框 4"/>
          <p:cNvSpPr txBox="1"/>
          <p:nvPr/>
        </p:nvSpPr>
        <p:spPr>
          <a:xfrm>
            <a:off x="580707" y="1200150"/>
            <a:ext cx="11030585" cy="2719399"/>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1923</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年，</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19</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岁的巴金和三哥毅然冲破封建家庭的樊笼到了上海、南京，考入东南大学附中补习班。在学习期间，参加了一些社会活动，他的民主思想也得到进一步发展。</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1927</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年</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1</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月</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15</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日，为“向西方找真理”，考察欧洲的社会运动，他乘邮船离沪赴法。                  </a:t>
            </a:r>
            <a:endPar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在航行期间，巴金撰写了《海行杂记》</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38</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则。《繁星》是其中的一篇游记，                    写于</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1927</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年</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1</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月。</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endPar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p:txBody>
      </p:sp>
      <p:pic>
        <p:nvPicPr>
          <p:cNvPr id="11" name="图片 10" descr="timg"/>
          <p:cNvPicPr>
            <a:picLocks noChangeAspect="1"/>
          </p:cNvPicPr>
          <p:nvPr/>
        </p:nvPicPr>
        <p:blipFill>
          <a:blip r:embed="rId4"/>
          <a:stretch>
            <a:fillRect/>
          </a:stretch>
        </p:blipFill>
        <p:spPr>
          <a:xfrm>
            <a:off x="7278370" y="3575685"/>
            <a:ext cx="3874770" cy="2943860"/>
          </a:xfrm>
          <a:prstGeom prst="ellipse">
            <a:avLst/>
          </a:prstGeom>
          <a:effectLst>
            <a:softEdge rad="2032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29995" y="1908810"/>
            <a:ext cx="657860" cy="668655"/>
            <a:chOff x="2279" y="2916"/>
            <a:chExt cx="1036" cy="1053"/>
          </a:xfrm>
        </p:grpSpPr>
        <p:sp>
          <p:nvSpPr>
            <p:cNvPr id="3" name="椭圆 2"/>
            <p:cNvSpPr/>
            <p:nvPr/>
          </p:nvSpPr>
          <p:spPr>
            <a:xfrm>
              <a:off x="2279" y="2933"/>
              <a:ext cx="1036" cy="1036"/>
            </a:xfrm>
            <a:prstGeom prst="ellipse">
              <a:avLst/>
            </a:prstGeom>
            <a:noFill/>
            <a:ln w="190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p:nvPr/>
          </p:nvSpPr>
          <p:spPr>
            <a:xfrm>
              <a:off x="2461" y="2916"/>
              <a:ext cx="728" cy="9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p>
          </p:txBody>
        </p:sp>
      </p:grpSp>
      <p:sp>
        <p:nvSpPr>
          <p:cNvPr id="6" name="文本框 5"/>
          <p:cNvSpPr txBox="1"/>
          <p:nvPr/>
        </p:nvSpPr>
        <p:spPr>
          <a:xfrm>
            <a:off x="1991360" y="1953895"/>
            <a:ext cx="947801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能有感情的朗读课文，概括文章的主要内容。</a:t>
            </a:r>
          </a:p>
        </p:txBody>
      </p:sp>
      <p:grpSp>
        <p:nvGrpSpPr>
          <p:cNvPr id="7" name="组合 6"/>
          <p:cNvGrpSpPr/>
          <p:nvPr/>
        </p:nvGrpSpPr>
        <p:grpSpPr>
          <a:xfrm>
            <a:off x="1229995" y="2832100"/>
            <a:ext cx="657860" cy="668655"/>
            <a:chOff x="2279" y="2916"/>
            <a:chExt cx="1036" cy="1053"/>
          </a:xfrm>
        </p:grpSpPr>
        <p:sp>
          <p:nvSpPr>
            <p:cNvPr id="8" name="椭圆 7"/>
            <p:cNvSpPr/>
            <p:nvPr/>
          </p:nvSpPr>
          <p:spPr>
            <a:xfrm>
              <a:off x="2279" y="2933"/>
              <a:ext cx="1036" cy="1036"/>
            </a:xfrm>
            <a:prstGeom prst="ellipse">
              <a:avLst/>
            </a:prstGeom>
            <a:noFill/>
            <a:ln w="190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2461" y="2916"/>
              <a:ext cx="728" cy="9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p>
          </p:txBody>
        </p:sp>
      </p:grpSp>
      <p:sp>
        <p:nvSpPr>
          <p:cNvPr id="10" name="文本框 9"/>
          <p:cNvSpPr txBox="1"/>
          <p:nvPr/>
        </p:nvSpPr>
        <p:spPr>
          <a:xfrm>
            <a:off x="1991360" y="2762885"/>
            <a:ext cx="9478010" cy="1164421"/>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体会作者不同时期不同地点观看繁星的感受，明确作者写繁星的意图</a:t>
            </a: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p>
        </p:txBody>
      </p:sp>
      <p:grpSp>
        <p:nvGrpSpPr>
          <p:cNvPr id="15" name="组合 14"/>
          <p:cNvGrpSpPr/>
          <p:nvPr/>
        </p:nvGrpSpPr>
        <p:grpSpPr>
          <a:xfrm>
            <a:off x="1229995" y="4425315"/>
            <a:ext cx="657860" cy="668655"/>
            <a:chOff x="2279" y="2916"/>
            <a:chExt cx="1036" cy="1053"/>
          </a:xfrm>
        </p:grpSpPr>
        <p:sp>
          <p:nvSpPr>
            <p:cNvPr id="16" name="椭圆 15"/>
            <p:cNvSpPr/>
            <p:nvPr/>
          </p:nvSpPr>
          <p:spPr>
            <a:xfrm>
              <a:off x="2279" y="2933"/>
              <a:ext cx="1036" cy="1036"/>
            </a:xfrm>
            <a:prstGeom prst="ellipse">
              <a:avLst/>
            </a:prstGeom>
            <a:noFill/>
            <a:ln w="190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16"/>
            <p:cNvSpPr txBox="1"/>
            <p:nvPr/>
          </p:nvSpPr>
          <p:spPr>
            <a:xfrm>
              <a:off x="2461" y="2916"/>
              <a:ext cx="728" cy="9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p>
          </p:txBody>
        </p:sp>
      </p:grpSp>
      <p:sp>
        <p:nvSpPr>
          <p:cNvPr id="18" name="文本框 17"/>
          <p:cNvSpPr txBox="1"/>
          <p:nvPr/>
        </p:nvSpPr>
        <p:spPr>
          <a:xfrm>
            <a:off x="1991360" y="4470400"/>
            <a:ext cx="9478010" cy="571951"/>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学习作者运用多种修辞手法描写景物的方法。</a:t>
            </a:r>
          </a:p>
        </p:txBody>
      </p:sp>
      <p:sp>
        <p:nvSpPr>
          <p:cNvPr id="11" name="矩形 10"/>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学习目标</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204788" y="1803400"/>
            <a:ext cx="11639550" cy="3570288"/>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 name="直接连接符 2"/>
          <p:cNvCxnSpPr/>
          <p:nvPr/>
        </p:nvCxnSpPr>
        <p:spPr>
          <a:xfrm>
            <a:off x="698500" y="2530475"/>
            <a:ext cx="1058545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50888" y="4718050"/>
            <a:ext cx="1054576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9159" name="文本框 10"/>
          <p:cNvSpPr txBox="1"/>
          <p:nvPr/>
        </p:nvSpPr>
        <p:spPr>
          <a:xfrm>
            <a:off x="3442335" y="3327400"/>
            <a:ext cx="1189038" cy="1200329"/>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昧</a:t>
            </a:r>
          </a:p>
        </p:txBody>
      </p:sp>
      <p:sp>
        <p:nvSpPr>
          <p:cNvPr id="49160" name="文本框 11"/>
          <p:cNvSpPr txBox="1"/>
          <p:nvPr/>
        </p:nvSpPr>
        <p:spPr>
          <a:xfrm>
            <a:off x="5385753" y="3327400"/>
            <a:ext cx="1187450" cy="1200329"/>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坠</a:t>
            </a:r>
          </a:p>
        </p:txBody>
      </p:sp>
      <p:sp>
        <p:nvSpPr>
          <p:cNvPr id="49161" name="文本框 12"/>
          <p:cNvSpPr txBox="1"/>
          <p:nvPr/>
        </p:nvSpPr>
        <p:spPr>
          <a:xfrm>
            <a:off x="7327583" y="3360738"/>
            <a:ext cx="1188720" cy="1200329"/>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怀</a:t>
            </a:r>
          </a:p>
        </p:txBody>
      </p:sp>
      <p:sp>
        <p:nvSpPr>
          <p:cNvPr id="26" name="文本框 25"/>
          <p:cNvSpPr txBox="1"/>
          <p:nvPr/>
        </p:nvSpPr>
        <p:spPr>
          <a:xfrm>
            <a:off x="3449320" y="2530475"/>
            <a:ext cx="1238885" cy="769441"/>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mèi</a:t>
            </a:r>
          </a:p>
        </p:txBody>
      </p:sp>
      <p:sp>
        <p:nvSpPr>
          <p:cNvPr id="28" name="文本框 27"/>
          <p:cNvSpPr txBox="1"/>
          <p:nvPr/>
        </p:nvSpPr>
        <p:spPr>
          <a:xfrm>
            <a:off x="5408295" y="2554605"/>
            <a:ext cx="1237615" cy="769441"/>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200" normalizeH="0" baseline="0" noProof="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zhuì</a:t>
            </a:r>
          </a:p>
        </p:txBody>
      </p:sp>
      <p:sp>
        <p:nvSpPr>
          <p:cNvPr id="29" name="文本框 28"/>
          <p:cNvSpPr txBox="1"/>
          <p:nvPr/>
        </p:nvSpPr>
        <p:spPr>
          <a:xfrm>
            <a:off x="7254240" y="2554605"/>
            <a:ext cx="1414780" cy="769441"/>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huái</a:t>
            </a:r>
          </a:p>
        </p:txBody>
      </p:sp>
      <p:sp>
        <p:nvSpPr>
          <p:cNvPr id="5" name="矩形 4"/>
          <p:cNvSpPr/>
          <p:nvPr/>
        </p:nvSpPr>
        <p:spPr>
          <a:xfrm>
            <a:off x="674489" y="260749"/>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会  认  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3" name="组合 1"/>
          <p:cNvGrpSpPr/>
          <p:nvPr/>
        </p:nvGrpSpPr>
        <p:grpSpPr>
          <a:xfrm>
            <a:off x="546418" y="1483360"/>
            <a:ext cx="6595735" cy="552212"/>
            <a:chOff x="1047" y="2174"/>
            <a:chExt cx="10388" cy="870"/>
          </a:xfrm>
        </p:grpSpPr>
        <p:sp>
          <p:nvSpPr>
            <p:cNvPr id="61444" name="矩形 9"/>
            <p:cNvSpPr/>
            <p:nvPr/>
          </p:nvSpPr>
          <p:spPr>
            <a:xfrm>
              <a:off x="1047" y="2174"/>
              <a:ext cx="4182" cy="865"/>
            </a:xfrm>
            <a:prstGeom prst="rect">
              <a:avLst/>
            </a:prstGeom>
            <a:noFill/>
            <a:ln w="9525">
              <a:noFill/>
            </a:ln>
          </p:spPr>
          <p:txBody>
            <a:bodyPr lIns="68580" tIns="34290" rIns="68580" bIns="34290" anchor="t">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纳凉</a:t>
              </a: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61445" name="矩形 6"/>
            <p:cNvSpPr/>
            <p:nvPr/>
          </p:nvSpPr>
          <p:spPr>
            <a:xfrm>
              <a:off x="4630" y="2179"/>
              <a:ext cx="6805" cy="865"/>
            </a:xfrm>
            <a:prstGeom prst="rect">
              <a:avLst/>
            </a:prstGeom>
            <a:noFill/>
            <a:ln w="9525">
              <a:noFill/>
            </a:ln>
          </p:spPr>
          <p:txBody>
            <a:bodyPr wrap="square" lIns="68580" tIns="34290" rIns="68580" bIns="3429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乘凉。</a:t>
              </a:r>
            </a:p>
          </p:txBody>
        </p:sp>
      </p:grpSp>
      <p:grpSp>
        <p:nvGrpSpPr>
          <p:cNvPr id="3" name="组合 1"/>
          <p:cNvGrpSpPr/>
          <p:nvPr/>
        </p:nvGrpSpPr>
        <p:grpSpPr>
          <a:xfrm>
            <a:off x="546418" y="2234565"/>
            <a:ext cx="8600234" cy="552212"/>
            <a:chOff x="1047" y="2174"/>
            <a:chExt cx="13545" cy="870"/>
          </a:xfrm>
        </p:grpSpPr>
        <p:sp>
          <p:nvSpPr>
            <p:cNvPr id="4" name="矩形 9"/>
            <p:cNvSpPr/>
            <p:nvPr/>
          </p:nvSpPr>
          <p:spPr>
            <a:xfrm>
              <a:off x="1047" y="2174"/>
              <a:ext cx="4182" cy="865"/>
            </a:xfrm>
            <a:prstGeom prst="rect">
              <a:avLst/>
            </a:prstGeom>
            <a:noFill/>
            <a:ln w="9525">
              <a:noFill/>
            </a:ln>
          </p:spPr>
          <p:txBody>
            <a:bodyPr lIns="68580" tIns="34290" rIns="68580" bIns="34290" anchor="t">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密密麻麻</a:t>
              </a: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5" name="矩形 6"/>
            <p:cNvSpPr/>
            <p:nvPr/>
          </p:nvSpPr>
          <p:spPr>
            <a:xfrm>
              <a:off x="5332" y="2179"/>
              <a:ext cx="9260" cy="865"/>
            </a:xfrm>
            <a:prstGeom prst="rect">
              <a:avLst/>
            </a:prstGeom>
            <a:noFill/>
            <a:ln w="9525">
              <a:noFill/>
            </a:ln>
          </p:spPr>
          <p:txBody>
            <a:bodyPr wrap="square" lIns="68580" tIns="34290" rIns="68580" bIns="3429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又多又密（多指小的东西）。</a:t>
              </a:r>
            </a:p>
          </p:txBody>
        </p:sp>
      </p:grpSp>
      <p:grpSp>
        <p:nvGrpSpPr>
          <p:cNvPr id="6" name="组合 1"/>
          <p:cNvGrpSpPr/>
          <p:nvPr/>
        </p:nvGrpSpPr>
        <p:grpSpPr>
          <a:xfrm>
            <a:off x="546418" y="3032125"/>
            <a:ext cx="10389489" cy="552212"/>
            <a:chOff x="1047" y="2174"/>
            <a:chExt cx="16363" cy="870"/>
          </a:xfrm>
        </p:grpSpPr>
        <p:sp>
          <p:nvSpPr>
            <p:cNvPr id="7" name="矩形 9"/>
            <p:cNvSpPr/>
            <p:nvPr/>
          </p:nvSpPr>
          <p:spPr>
            <a:xfrm>
              <a:off x="1047" y="2174"/>
              <a:ext cx="4182" cy="865"/>
            </a:xfrm>
            <a:prstGeom prst="rect">
              <a:avLst/>
            </a:prstGeom>
            <a:noFill/>
            <a:ln w="9525">
              <a:noFill/>
            </a:ln>
          </p:spPr>
          <p:txBody>
            <a:bodyPr lIns="68580" tIns="34290" rIns="68580" bIns="34290" anchor="t">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摇摇欲坠</a:t>
              </a: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8" name="矩形 6"/>
            <p:cNvSpPr/>
            <p:nvPr/>
          </p:nvSpPr>
          <p:spPr>
            <a:xfrm>
              <a:off x="5332" y="2179"/>
              <a:ext cx="12078" cy="865"/>
            </a:xfrm>
            <a:prstGeom prst="rect">
              <a:avLst/>
            </a:prstGeom>
            <a:noFill/>
            <a:ln w="9525">
              <a:noFill/>
            </a:ln>
          </p:spPr>
          <p:txBody>
            <a:bodyPr wrap="square" lIns="68580" tIns="34290" rIns="68580" bIns="3429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形容非常危险，就要掉下来或垮下来。</a:t>
              </a:r>
            </a:p>
          </p:txBody>
        </p:sp>
      </p:grpSp>
      <p:grpSp>
        <p:nvGrpSpPr>
          <p:cNvPr id="9" name="组合 1"/>
          <p:cNvGrpSpPr/>
          <p:nvPr/>
        </p:nvGrpSpPr>
        <p:grpSpPr>
          <a:xfrm>
            <a:off x="546418" y="4605655"/>
            <a:ext cx="6595735" cy="552212"/>
            <a:chOff x="1047" y="2174"/>
            <a:chExt cx="10388" cy="870"/>
          </a:xfrm>
        </p:grpSpPr>
        <p:sp>
          <p:nvSpPr>
            <p:cNvPr id="10" name="矩形 9"/>
            <p:cNvSpPr/>
            <p:nvPr/>
          </p:nvSpPr>
          <p:spPr>
            <a:xfrm>
              <a:off x="1047" y="2174"/>
              <a:ext cx="4182" cy="865"/>
            </a:xfrm>
            <a:prstGeom prst="rect">
              <a:avLst/>
            </a:prstGeom>
            <a:noFill/>
            <a:ln w="9525">
              <a:noFill/>
            </a:ln>
          </p:spPr>
          <p:txBody>
            <a:bodyPr lIns="68580" tIns="34290" rIns="68580" bIns="34290" anchor="t">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模糊</a:t>
              </a: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1" name="矩形 6"/>
            <p:cNvSpPr/>
            <p:nvPr/>
          </p:nvSpPr>
          <p:spPr>
            <a:xfrm>
              <a:off x="4630" y="2179"/>
              <a:ext cx="6805" cy="865"/>
            </a:xfrm>
            <a:prstGeom prst="rect">
              <a:avLst/>
            </a:prstGeom>
            <a:noFill/>
            <a:ln w="9525">
              <a:noFill/>
            </a:ln>
          </p:spPr>
          <p:txBody>
            <a:bodyPr wrap="square" lIns="68580" tIns="34290" rIns="68580" bIns="3429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不分明，不清楚。</a:t>
              </a:r>
            </a:p>
          </p:txBody>
        </p:sp>
      </p:grpSp>
      <p:grpSp>
        <p:nvGrpSpPr>
          <p:cNvPr id="12" name="组合 1"/>
          <p:cNvGrpSpPr/>
          <p:nvPr/>
        </p:nvGrpSpPr>
        <p:grpSpPr>
          <a:xfrm>
            <a:off x="546418" y="5425440"/>
            <a:ext cx="6595735" cy="552212"/>
            <a:chOff x="1047" y="2174"/>
            <a:chExt cx="10388" cy="870"/>
          </a:xfrm>
        </p:grpSpPr>
        <p:sp>
          <p:nvSpPr>
            <p:cNvPr id="13" name="矩形 12"/>
            <p:cNvSpPr/>
            <p:nvPr/>
          </p:nvSpPr>
          <p:spPr>
            <a:xfrm>
              <a:off x="1047" y="2174"/>
              <a:ext cx="4182" cy="865"/>
            </a:xfrm>
            <a:prstGeom prst="rect">
              <a:avLst/>
            </a:prstGeom>
            <a:noFill/>
            <a:ln w="9525">
              <a:noFill/>
            </a:ln>
          </p:spPr>
          <p:txBody>
            <a:bodyPr lIns="68580" tIns="34290" rIns="68580" bIns="34290" anchor="t">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梦幻</a:t>
              </a: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4" name="矩形 6"/>
            <p:cNvSpPr/>
            <p:nvPr/>
          </p:nvSpPr>
          <p:spPr>
            <a:xfrm>
              <a:off x="4630" y="2179"/>
              <a:ext cx="6805" cy="865"/>
            </a:xfrm>
            <a:prstGeom prst="rect">
              <a:avLst/>
            </a:prstGeom>
            <a:noFill/>
            <a:ln w="9525">
              <a:noFill/>
            </a:ln>
          </p:spPr>
          <p:txBody>
            <a:bodyPr wrap="square" lIns="68580" tIns="34290" rIns="68580" bIns="3429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如梦的幻境；梦境。</a:t>
              </a:r>
            </a:p>
          </p:txBody>
        </p:sp>
      </p:grpSp>
      <p:grpSp>
        <p:nvGrpSpPr>
          <p:cNvPr id="16" name="组合 1"/>
          <p:cNvGrpSpPr/>
          <p:nvPr/>
        </p:nvGrpSpPr>
        <p:grpSpPr>
          <a:xfrm>
            <a:off x="546418" y="3840481"/>
            <a:ext cx="11195860" cy="606164"/>
            <a:chOff x="1047" y="2174"/>
            <a:chExt cx="17633" cy="955"/>
          </a:xfrm>
        </p:grpSpPr>
        <p:sp>
          <p:nvSpPr>
            <p:cNvPr id="17" name="矩形 9"/>
            <p:cNvSpPr/>
            <p:nvPr/>
          </p:nvSpPr>
          <p:spPr>
            <a:xfrm>
              <a:off x="1047" y="2174"/>
              <a:ext cx="4182" cy="865"/>
            </a:xfrm>
            <a:prstGeom prst="rect">
              <a:avLst/>
            </a:prstGeom>
            <a:noFill/>
            <a:ln w="9525">
              <a:noFill/>
            </a:ln>
          </p:spPr>
          <p:txBody>
            <a:bodyPr lIns="68580" tIns="34290" rIns="68580" bIns="34290" anchor="t">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半明半昧</a:t>
              </a:r>
              <a:r>
                <a:rPr kumimoji="0" lang="en-US" altLang="zh-CN" sz="2800" b="1" i="0" u="none" strike="noStrike" kern="1200" cap="none" spc="0" normalizeH="0" baseline="0" noProof="0" dirty="0">
                  <a:ln>
                    <a:noFill/>
                  </a:ln>
                  <a:solidFill>
                    <a:srgbClr val="162D97"/>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8" name="矩形 6"/>
            <p:cNvSpPr/>
            <p:nvPr/>
          </p:nvSpPr>
          <p:spPr>
            <a:xfrm>
              <a:off x="5332" y="2341"/>
              <a:ext cx="13348" cy="788"/>
            </a:xfrm>
            <a:prstGeom prst="rect">
              <a:avLst/>
            </a:prstGeom>
            <a:noFill/>
            <a:ln w="9525">
              <a:noFill/>
            </a:ln>
          </p:spPr>
          <p:txBody>
            <a:bodyPr wrap="square" lIns="68580" tIns="34290" rIns="68580" bIns="3429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形容一会儿明亮</a:t>
              </a: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一会儿昏暗</a:t>
              </a: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多指星星。</a:t>
              </a:r>
            </a:p>
          </p:txBody>
        </p:sp>
      </p:grpSp>
      <p:sp>
        <p:nvSpPr>
          <p:cNvPr id="15" name="矩形 14"/>
          <p:cNvSpPr/>
          <p:nvPr/>
        </p:nvSpPr>
        <p:spPr>
          <a:xfrm>
            <a:off x="674489" y="260749"/>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词语解释</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down)">
                                      <p:cBhvr>
                                        <p:cTn id="7" dur="500"/>
                                        <p:tgtEl>
                                          <p:spTgt spid="614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单角的矩形 4"/>
          <p:cNvSpPr/>
          <p:nvPr/>
        </p:nvSpPr>
        <p:spPr>
          <a:xfrm>
            <a:off x="653415" y="2229485"/>
            <a:ext cx="7780655" cy="3764280"/>
          </a:xfrm>
          <a:prstGeom prst="snip1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文本框 5"/>
          <p:cNvSpPr txBox="1"/>
          <p:nvPr/>
        </p:nvSpPr>
        <p:spPr>
          <a:xfrm>
            <a:off x="912812" y="1290209"/>
            <a:ext cx="7261860" cy="4277581"/>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文中写了几次看繁星？</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分别在什么地点？有什么样的感受？</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文章用了那些修辞手法？</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这些修辞手法的运用有什么好处？</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全文表达了作者怎样的思想感情？</a:t>
            </a:r>
          </a:p>
        </p:txBody>
      </p:sp>
      <p:sp>
        <p:nvSpPr>
          <p:cNvPr id="3" name="矩形 2"/>
          <p:cNvSpPr/>
          <p:nvPr/>
        </p:nvSpPr>
        <p:spPr>
          <a:xfrm>
            <a:off x="674489" y="260749"/>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整体感知</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072" y="1905473"/>
            <a:ext cx="3328669" cy="446992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021715" y="1612899"/>
          <a:ext cx="10160636" cy="4467658"/>
        </p:xfrm>
        <a:graphic>
          <a:graphicData uri="http://schemas.openxmlformats.org/drawingml/2006/table">
            <a:tbl>
              <a:tblPr>
                <a:tableStyleId>{5940675A-B579-460E-94D1-54222C63F5DA}</a:tableStyleId>
              </a:tblPr>
              <a:tblGrid>
                <a:gridCol w="2314234">
                  <a:extLst>
                    <a:ext uri="{9D8B030D-6E8A-4147-A177-3AD203B41FA5}">
                      <a16:colId xmlns:a16="http://schemas.microsoft.com/office/drawing/2014/main" val="20000"/>
                    </a:ext>
                  </a:extLst>
                </a:gridCol>
                <a:gridCol w="2862229">
                  <a:extLst>
                    <a:ext uri="{9D8B030D-6E8A-4147-A177-3AD203B41FA5}">
                      <a16:colId xmlns:a16="http://schemas.microsoft.com/office/drawing/2014/main" val="20001"/>
                    </a:ext>
                  </a:extLst>
                </a:gridCol>
                <a:gridCol w="4984173">
                  <a:extLst>
                    <a:ext uri="{9D8B030D-6E8A-4147-A177-3AD203B41FA5}">
                      <a16:colId xmlns:a16="http://schemas.microsoft.com/office/drawing/2014/main" val="20002"/>
                    </a:ext>
                  </a:extLst>
                </a:gridCol>
              </a:tblGrid>
              <a:tr h="6336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rPr>
                        <a:t>时  间</a:t>
                      </a:r>
                    </a:p>
                  </a:txBody>
                  <a:tcPr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rPr>
                        <a:t>地  点</a:t>
                      </a:r>
                    </a:p>
                  </a:txBody>
                  <a:tcPr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u="none" strike="noStrike" cap="none" normalizeH="0" baseline="0" dirty="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rPr>
                        <a:t>感  受</a:t>
                      </a:r>
                    </a:p>
                  </a:txBody>
                  <a:tcPr anchor="ctr" horzOverflow="overflow">
                    <a:solidFill>
                      <a:schemeClr val="accent5">
                        <a:lumMod val="20000"/>
                        <a:lumOff val="80000"/>
                      </a:schemeClr>
                    </a:solidFill>
                  </a:tcPr>
                </a:tc>
                <a:extLst>
                  <a:ext uri="{0D108BD9-81ED-4DB2-BD59-A6C34878D82A}">
                    <a16:rowId xmlns:a16="http://schemas.microsoft.com/office/drawing/2014/main" val="10000"/>
                  </a:ext>
                </a:extLst>
              </a:tr>
              <a:tr h="7772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rPr>
                        <a:t>从  前</a:t>
                      </a:r>
                    </a:p>
                  </a:txBody>
                  <a:tcPr anchor="ctr" horzOverflow="overflow">
                    <a:solidFill>
                      <a:schemeClr val="bg1">
                        <a:alpha val="61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u="none" strike="noStrike" cap="none" normalizeH="0" baseline="0">
                        <a:ln>
                          <a:solidFill>
                            <a:schemeClr val="tx1"/>
                          </a:solidFill>
                        </a:ln>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sym typeface="Arial" panose="020B0604020202020204" pitchFamily="34" charset="0"/>
                      </a:endParaRPr>
                    </a:p>
                  </a:txBody>
                  <a:tcPr horzOverflow="overflow">
                    <a:solidFill>
                      <a:schemeClr val="bg1">
                        <a:alpha val="61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endParaRPr>
                    </a:p>
                  </a:txBody>
                  <a:tcPr horzOverflow="overflow">
                    <a:solidFill>
                      <a:schemeClr val="bg1">
                        <a:alpha val="61000"/>
                      </a:schemeClr>
                    </a:solidFill>
                  </a:tcPr>
                </a:tc>
                <a:extLst>
                  <a:ext uri="{0D108BD9-81ED-4DB2-BD59-A6C34878D82A}">
                    <a16:rowId xmlns:a16="http://schemas.microsoft.com/office/drawing/2014/main" val="10001"/>
                  </a:ext>
                </a:extLst>
              </a:tr>
              <a:tr h="136482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rPr>
                        <a:t>三年前</a:t>
                      </a:r>
                    </a:p>
                  </a:txBody>
                  <a:tcPr anchor="ctr" horzOverflow="overflow">
                    <a:solidFill>
                      <a:schemeClr val="bg1">
                        <a:alpha val="61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endParaRPr>
                    </a:p>
                  </a:txBody>
                  <a:tcPr horzOverflow="overflow">
                    <a:solidFill>
                      <a:schemeClr val="bg1">
                        <a:alpha val="61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endParaRPr>
                    </a:p>
                  </a:txBody>
                  <a:tcPr horzOverflow="overflow">
                    <a:solidFill>
                      <a:schemeClr val="bg1">
                        <a:alpha val="61000"/>
                      </a:schemeClr>
                    </a:solidFill>
                  </a:tcPr>
                </a:tc>
                <a:extLst>
                  <a:ext uri="{0D108BD9-81ED-4DB2-BD59-A6C34878D82A}">
                    <a16:rowId xmlns:a16="http://schemas.microsoft.com/office/drawing/2014/main" val="10002"/>
                  </a:ext>
                </a:extLst>
              </a:tr>
              <a:tr h="169188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rPr>
                        <a:t>如  今</a:t>
                      </a:r>
                    </a:p>
                  </a:txBody>
                  <a:tcPr anchor="ctr" horzOverflow="overflow">
                    <a:solidFill>
                      <a:schemeClr val="bg1">
                        <a:alpha val="61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u="none" strike="noStrike" cap="none" normalizeH="0" baseline="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endParaRPr>
                    </a:p>
                  </a:txBody>
                  <a:tcPr horzOverflow="overflow">
                    <a:solidFill>
                      <a:schemeClr val="bg1">
                        <a:alpha val="61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u="none" strike="noStrike" cap="none" normalizeH="0" baseline="0" dirty="0">
                        <a:ln>
                          <a:solidFill>
                            <a:schemeClr val="tx1"/>
                          </a:solidFill>
                        </a:ln>
                        <a:effectLst/>
                        <a:latin typeface="Arial" panose="020B0604020202020204" pitchFamily="34" charset="0"/>
                        <a:ea typeface="思源黑体 CN Regular" panose="020B0500000000000000" pitchFamily="34" charset="-122"/>
                        <a:sym typeface="Arial" panose="020B0604020202020204" pitchFamily="34" charset="0"/>
                      </a:endParaRPr>
                    </a:p>
                  </a:txBody>
                  <a:tcPr horzOverflow="overflow">
                    <a:solidFill>
                      <a:schemeClr val="bg1">
                        <a:alpha val="61000"/>
                      </a:schemeClr>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3567430" y="2325812"/>
            <a:ext cx="2297430" cy="504177"/>
          </a:xfrm>
          <a:prstGeom prst="rect">
            <a:avLst/>
          </a:prstGeom>
          <a:noFill/>
          <a:ln w="9525">
            <a:noFill/>
          </a:ln>
        </p:spPr>
        <p:txBody>
          <a:bodyPr wrap="square" anchor="ct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家乡庭院</a:t>
            </a:r>
          </a:p>
        </p:txBody>
      </p:sp>
      <p:sp>
        <p:nvSpPr>
          <p:cNvPr id="3" name="TextBox 5"/>
          <p:cNvSpPr txBox="1"/>
          <p:nvPr/>
        </p:nvSpPr>
        <p:spPr>
          <a:xfrm>
            <a:off x="3567430" y="3382938"/>
            <a:ext cx="2297430" cy="504177"/>
          </a:xfrm>
          <a:prstGeom prst="rect">
            <a:avLst/>
          </a:prstGeom>
          <a:noFill/>
          <a:ln w="9525">
            <a:noFill/>
          </a:ln>
        </p:spPr>
        <p:txBody>
          <a:bodyPr wrap="square" anchor="ct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南京菜园</a:t>
            </a:r>
          </a:p>
        </p:txBody>
      </p:sp>
      <p:sp>
        <p:nvSpPr>
          <p:cNvPr id="5" name="TextBox 5"/>
          <p:cNvSpPr txBox="1"/>
          <p:nvPr/>
        </p:nvSpPr>
        <p:spPr>
          <a:xfrm>
            <a:off x="3733165" y="4993012"/>
            <a:ext cx="1788795" cy="504177"/>
          </a:xfrm>
          <a:prstGeom prst="rect">
            <a:avLst/>
          </a:prstGeom>
          <a:noFill/>
          <a:ln w="9525">
            <a:noFill/>
          </a:ln>
        </p:spPr>
        <p:txBody>
          <a:bodyPr wrap="square" anchor="ct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海  上</a:t>
            </a:r>
          </a:p>
        </p:txBody>
      </p:sp>
      <p:sp>
        <p:nvSpPr>
          <p:cNvPr id="7" name="TextBox 5"/>
          <p:cNvSpPr txBox="1"/>
          <p:nvPr/>
        </p:nvSpPr>
        <p:spPr>
          <a:xfrm>
            <a:off x="6047105" y="2367042"/>
            <a:ext cx="5170805" cy="462947"/>
          </a:xfrm>
          <a:prstGeom prst="rect">
            <a:avLst/>
          </a:prstGeom>
          <a:noFill/>
          <a:ln w="9525">
            <a:noFill/>
          </a:ln>
        </p:spPr>
        <p:txBody>
          <a:bodyPr wrap="square" anchor="ct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最爱看天上密密麻麻的星星</a:t>
            </a:r>
          </a:p>
        </p:txBody>
      </p:sp>
      <p:sp>
        <p:nvSpPr>
          <p:cNvPr id="8" name="TextBox 5"/>
          <p:cNvSpPr txBox="1"/>
          <p:nvPr/>
        </p:nvSpPr>
        <p:spPr>
          <a:xfrm>
            <a:off x="6287135" y="3219696"/>
            <a:ext cx="4894580" cy="878446"/>
          </a:xfrm>
          <a:prstGeom prst="rect">
            <a:avLst/>
          </a:prstGeom>
          <a:noFill/>
          <a:ln w="9525">
            <a:noFill/>
          </a:ln>
        </p:spPr>
        <p:txBody>
          <a:bodyPr wrap="square" anchor="ct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星光在我们的肉眼里虽然渺小，然而它使我们觉得光明无处不在。</a:t>
            </a:r>
          </a:p>
        </p:txBody>
      </p:sp>
      <p:sp>
        <p:nvSpPr>
          <p:cNvPr id="9" name="TextBox 5"/>
          <p:cNvSpPr txBox="1"/>
          <p:nvPr/>
        </p:nvSpPr>
        <p:spPr>
          <a:xfrm>
            <a:off x="6275705" y="4598129"/>
            <a:ext cx="4894580" cy="1293944"/>
          </a:xfrm>
          <a:prstGeom prst="rect">
            <a:avLst/>
          </a:prstGeom>
          <a:noFill/>
          <a:ln w="9525">
            <a:noFill/>
          </a:ln>
        </p:spPr>
        <p:txBody>
          <a:bodyPr wrap="square" anchor="ct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它们是这样低，真是摇摇欲坠呢！</a:t>
            </a:r>
          </a:p>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好像看见萤火虫在飞舞；</a:t>
            </a:r>
          </a:p>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仿佛看见它们在对我眨眼</a:t>
            </a:r>
          </a:p>
        </p:txBody>
      </p:sp>
      <p:sp>
        <p:nvSpPr>
          <p:cNvPr id="2" name="矩形 1"/>
          <p:cNvSpPr/>
          <p:nvPr/>
        </p:nvSpPr>
        <p:spPr>
          <a:xfrm>
            <a:off x="674489" y="260749"/>
            <a:ext cx="55707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从文中找出三次看繁星的相关信息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ppt_x</p:attrName>
                                        </p:attrNameLst>
                                      </p:cBhvr>
                                      <p:tavLst>
                                        <p:tav tm="0">
                                          <p:val>
                                            <p:strVal val="#ppt_x-.2"/>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ppt_x</p:attrName>
                                        </p:attrNameLst>
                                      </p:cBhvr>
                                      <p:tavLst>
                                        <p:tav tm="0">
                                          <p:val>
                                            <p:strVal val="#ppt_x-.2"/>
                                          </p:val>
                                        </p:tav>
                                        <p:tav tm="100000">
                                          <p:val>
                                            <p:strVal val="#ppt_x"/>
                                          </p:val>
                                        </p:tav>
                                      </p:tavLst>
                                    </p:anim>
                                    <p:anim calcmode="lin" valueType="num">
                                      <p:cBhvr>
                                        <p:cTn id="4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966470" y="1748155"/>
            <a:ext cx="9777730" cy="37414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文本框 2"/>
          <p:cNvSpPr txBox="1"/>
          <p:nvPr/>
        </p:nvSpPr>
        <p:spPr>
          <a:xfrm>
            <a:off x="1564005" y="1972945"/>
            <a:ext cx="8601075" cy="3291840"/>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n-US" altLang="zh-CN" sz="4000" b="0" i="0" u="none" strike="noStrike" kern="1200" cap="none" spc="3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4000" b="0" i="0" u="none" strike="noStrike" kern="1200" cap="none" spc="3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结合前面介绍的写作背景和稳重介绍的作者在不同时期三次看繁星的感受，说一说，作者写繁星的意图是什么？</a:t>
            </a:r>
          </a:p>
        </p:txBody>
      </p:sp>
      <p:sp>
        <p:nvSpPr>
          <p:cNvPr id="6" name="矩形 5"/>
          <p:cNvSpPr/>
          <p:nvPr/>
        </p:nvSpPr>
        <p:spPr>
          <a:xfrm>
            <a:off x="674489" y="260749"/>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讨论交流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宽屏</PresentationFormat>
  <Paragraphs>104</Paragraphs>
  <Slides>16</Slides>
  <Notes>16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Calibri</vt:lpstr>
      <vt:lpstr>演示斜黑体</vt: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cp:revision>
  <dcterms:created xsi:type="dcterms:W3CDTF">2020-10-20T08:28:30Z</dcterms:created>
  <dcterms:modified xsi:type="dcterms:W3CDTF">2021-01-08T23:47:20Z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