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311" r:id="rId3"/>
    <p:sldId id="334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287" r:id="rId24"/>
    <p:sldId id="333" r:id="rId25"/>
    <p:sldId id="256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  <p:embeddedFont>
      <p:font typeface="演示斜黑体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8" autoAdjust="0"/>
    <p:restoredTop sz="94660"/>
  </p:normalViewPr>
  <p:slideViewPr>
    <p:cSldViewPr snapToGrid="0">
      <p:cViewPr>
        <p:scale>
          <a:sx n="66" d="100"/>
          <a:sy n="66" d="100"/>
        </p:scale>
        <p:origin x="123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D80C3F-C631-4A22-B07E-F94B2D1587A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F2EE07-B6C5-404B-AEDB-569B3E17C8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EE07-B6C5-404B-AEDB-569B3E17C81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rgbClr val="00B050">
                  <a:alpha val="51000"/>
                </a:srgbClr>
              </a:gs>
              <a:gs pos="0">
                <a:srgbClr val="00B050">
                  <a:alpha val="73000"/>
                </a:srgbClr>
              </a:gs>
              <a:gs pos="100000">
                <a:srgbClr val="00B050">
                  <a:alpha val="52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33548" y="4450558"/>
            <a:ext cx="3924905" cy="320593"/>
            <a:chOff x="6805388" y="4450558"/>
            <a:chExt cx="3924905" cy="320593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6805388" y="4452227"/>
              <a:ext cx="1977177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8992122" y="4450558"/>
              <a:ext cx="1738171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801852" y="1755713"/>
            <a:ext cx="8300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457200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一个豆荚里的五粒豆</a:t>
            </a:r>
            <a:endParaRPr lang="en-US" altLang="zh-CN" sz="66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39354" y="3188460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四年级 上册 配人教版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215062" y="3065647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5"/>
          <p:cNvSpPr txBox="1"/>
          <p:nvPr/>
        </p:nvSpPr>
        <p:spPr>
          <a:xfrm>
            <a:off x="1085850" y="1419225"/>
            <a:ext cx="101314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一、给下面的字加偏旁，组成新字，再组词。</a:t>
            </a:r>
          </a:p>
        </p:txBody>
      </p:sp>
      <p:sp>
        <p:nvSpPr>
          <p:cNvPr id="56323" name="文本框 7"/>
          <p:cNvSpPr txBox="1"/>
          <p:nvPr/>
        </p:nvSpPr>
        <p:spPr>
          <a:xfrm>
            <a:off x="3925888" y="2225675"/>
            <a:ext cx="2297112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56324" name="文本框 15"/>
          <p:cNvSpPr txBox="1"/>
          <p:nvPr/>
        </p:nvSpPr>
        <p:spPr>
          <a:xfrm>
            <a:off x="3925888" y="2916238"/>
            <a:ext cx="2297112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63900" y="2124075"/>
            <a:ext cx="8731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73425" y="2851150"/>
            <a:ext cx="874713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碗</a:t>
            </a:r>
          </a:p>
        </p:txBody>
      </p:sp>
      <p:sp>
        <p:nvSpPr>
          <p:cNvPr id="56327" name="文本框 18"/>
          <p:cNvSpPr txBox="1"/>
          <p:nvPr/>
        </p:nvSpPr>
        <p:spPr>
          <a:xfrm>
            <a:off x="1970088" y="2601913"/>
            <a:ext cx="87947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宛</a:t>
            </a: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695575" y="2593975"/>
            <a:ext cx="333375" cy="217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724150" y="3133725"/>
            <a:ext cx="311150" cy="225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167063" y="2751138"/>
            <a:ext cx="842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67063" y="3482975"/>
            <a:ext cx="842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486275" y="2197100"/>
            <a:ext cx="158115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豌豆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497388" y="2886075"/>
            <a:ext cx="15811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饭碗</a:t>
            </a:r>
          </a:p>
        </p:txBody>
      </p:sp>
      <p:sp>
        <p:nvSpPr>
          <p:cNvPr id="56334" name="文本框 26"/>
          <p:cNvSpPr txBox="1"/>
          <p:nvPr/>
        </p:nvSpPr>
        <p:spPr>
          <a:xfrm>
            <a:off x="8782050" y="2216150"/>
            <a:ext cx="2297113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56335" name="文本框 27"/>
          <p:cNvSpPr txBox="1"/>
          <p:nvPr/>
        </p:nvSpPr>
        <p:spPr>
          <a:xfrm>
            <a:off x="8782050" y="2871788"/>
            <a:ext cx="2297113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56336" name="文本框 28"/>
          <p:cNvSpPr txBox="1"/>
          <p:nvPr/>
        </p:nvSpPr>
        <p:spPr>
          <a:xfrm>
            <a:off x="6772275" y="2613025"/>
            <a:ext cx="87947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俞</a:t>
            </a: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7448550" y="2574925"/>
            <a:ext cx="346075" cy="1762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466013" y="3170238"/>
            <a:ext cx="371475" cy="188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001000" y="2752725"/>
            <a:ext cx="842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001000" y="3482975"/>
            <a:ext cx="842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9350375" y="2197100"/>
            <a:ext cx="15811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愉快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350375" y="2887663"/>
            <a:ext cx="158115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小偷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067675" y="2124075"/>
            <a:ext cx="8731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067675" y="2863850"/>
            <a:ext cx="873125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</a:t>
            </a:r>
          </a:p>
        </p:txBody>
      </p:sp>
      <p:sp>
        <p:nvSpPr>
          <p:cNvPr id="56345" name="文本框 38"/>
          <p:cNvSpPr txBox="1"/>
          <p:nvPr/>
        </p:nvSpPr>
        <p:spPr>
          <a:xfrm>
            <a:off x="1085850" y="3838575"/>
            <a:ext cx="101314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二、写出下面词语的反义词。</a:t>
            </a:r>
          </a:p>
        </p:txBody>
      </p:sp>
      <p:sp>
        <p:nvSpPr>
          <p:cNvPr id="56346" name="文本框 50"/>
          <p:cNvSpPr txBox="1"/>
          <p:nvPr/>
        </p:nvSpPr>
        <p:spPr>
          <a:xfrm>
            <a:off x="1943100" y="4616450"/>
            <a:ext cx="407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温暖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56347" name="文本框 51"/>
          <p:cNvSpPr txBox="1"/>
          <p:nvPr/>
        </p:nvSpPr>
        <p:spPr>
          <a:xfrm>
            <a:off x="6665913" y="4616450"/>
            <a:ext cx="407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虚弱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56348" name="文本框 52"/>
          <p:cNvSpPr txBox="1"/>
          <p:nvPr/>
        </p:nvSpPr>
        <p:spPr>
          <a:xfrm>
            <a:off x="1974850" y="5345113"/>
            <a:ext cx="407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愉快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56349" name="文本框 53"/>
          <p:cNvSpPr txBox="1"/>
          <p:nvPr/>
        </p:nvSpPr>
        <p:spPr>
          <a:xfrm>
            <a:off x="6702425" y="5345113"/>
            <a:ext cx="4076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兴奋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445000" y="4579938"/>
            <a:ext cx="161607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寒冷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164638" y="4579938"/>
            <a:ext cx="161607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健壮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456113" y="5330825"/>
            <a:ext cx="161607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苦恼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140825" y="5330825"/>
            <a:ext cx="161607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低落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5" grpId="0"/>
      <p:bldP spid="25" grpId="1"/>
      <p:bldP spid="26" grpId="0"/>
      <p:bldP spid="26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33475" y="1846263"/>
            <a:ext cx="10160000" cy="3614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21263" y="1885950"/>
            <a:ext cx="0" cy="3614738"/>
          </a:xfrm>
          <a:prstGeom prst="line">
            <a:avLst/>
          </a:prstGeom>
          <a:ln w="19050">
            <a:solidFill>
              <a:srgbClr val="75B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330825" y="2127250"/>
            <a:ext cx="5843588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五粒豌豆即将分开时，豌豆们各自的打算是什么？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对于五粒豌豆，你有什么样的认识？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0639" r="40496" b="10639"/>
          <a:stretch>
            <a:fillRect/>
          </a:stretch>
        </p:blipFill>
        <p:spPr>
          <a:xfrm>
            <a:off x="1651743" y="2127250"/>
            <a:ext cx="2851252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1" descr="TIM截图20190612134959 - 副本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889" y="783969"/>
            <a:ext cx="1419225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0" name="文本框 2"/>
          <p:cNvSpPr txBox="1"/>
          <p:nvPr/>
        </p:nvSpPr>
        <p:spPr>
          <a:xfrm>
            <a:off x="742751" y="2804856"/>
            <a:ext cx="23209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第一粒豌豆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568376" y="1509456"/>
            <a:ext cx="7571423" cy="1813560"/>
            <a:chOff x="3969" y="2115"/>
            <a:chExt cx="11925" cy="2855"/>
          </a:xfrm>
        </p:grpSpPr>
        <p:sp>
          <p:nvSpPr>
            <p:cNvPr id="4" name="矩形 3"/>
            <p:cNvSpPr/>
            <p:nvPr/>
          </p:nvSpPr>
          <p:spPr>
            <a:xfrm>
              <a:off x="6149" y="2115"/>
              <a:ext cx="9745" cy="2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" name="肘形连接符 4"/>
            <p:cNvCxnSpPr/>
            <p:nvPr/>
          </p:nvCxnSpPr>
          <p:spPr>
            <a:xfrm>
              <a:off x="3969" y="2516"/>
              <a:ext cx="2125" cy="1402"/>
            </a:xfrm>
            <a:prstGeom prst="bentConnector3">
              <a:avLst>
                <a:gd name="adj1" fmla="val 50024"/>
              </a:avLst>
            </a:prstGeom>
            <a:ln w="19050">
              <a:solidFill>
                <a:srgbClr val="359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6322" y="3054"/>
              <a:ext cx="9399" cy="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现在我要</a:t>
              </a:r>
              <a:r>
                <a:rPr kumimoji="0" lang="zh-CN" altLang="en-US" sz="2800" b="1" i="0" u="none" strike="noStrike" kern="1200" cap="none" spc="20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飞向广大的世界里去了</a:t>
              </a:r>
              <a:r>
                <a:rPr kumimoji="0" lang="zh-CN" altLang="en-US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，如果你能捉住我，就请你来吧！</a:t>
              </a:r>
              <a:r>
                <a:rPr kumimoji="0" lang="en-US" altLang="zh-CN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”</a:t>
              </a:r>
            </a:p>
          </p:txBody>
        </p:sp>
      </p:grpSp>
      <p:pic>
        <p:nvPicPr>
          <p:cNvPr id="58375" name="图片 6" descr="TIM截图20190612134959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6714" y="3498041"/>
            <a:ext cx="1609725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6" name="文本框 7"/>
          <p:cNvSpPr txBox="1"/>
          <p:nvPr/>
        </p:nvSpPr>
        <p:spPr>
          <a:xfrm>
            <a:off x="9423201" y="5596716"/>
            <a:ext cx="23209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第二粒豌豆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00114" y="4263216"/>
            <a:ext cx="7188835" cy="1849438"/>
            <a:chOff x="3917" y="6785"/>
            <a:chExt cx="11322" cy="2912"/>
          </a:xfrm>
        </p:grpSpPr>
        <p:cxnSp>
          <p:nvCxnSpPr>
            <p:cNvPr id="9" name="肘形连接符 8"/>
            <p:cNvCxnSpPr/>
            <p:nvPr/>
          </p:nvCxnSpPr>
          <p:spPr>
            <a:xfrm rot="10800000" flipV="1">
              <a:off x="13776" y="7515"/>
              <a:ext cx="1463" cy="1110"/>
            </a:xfrm>
            <a:prstGeom prst="bentConnector3">
              <a:avLst>
                <a:gd name="adj1" fmla="val 49966"/>
              </a:avLst>
            </a:prstGeom>
            <a:ln w="19050">
              <a:solidFill>
                <a:srgbClr val="359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3917" y="6785"/>
              <a:ext cx="9745" cy="2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90" y="6863"/>
              <a:ext cx="9399" cy="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我将</a:t>
              </a:r>
              <a:r>
                <a:rPr kumimoji="0" lang="zh-CN" altLang="en-US" sz="2800" b="1" i="0" u="none" strike="noStrike" kern="1200" cap="none" spc="20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直接飞进太阳里去</a:t>
              </a:r>
              <a:r>
                <a:rPr kumimoji="0" lang="zh-CN" altLang="en-US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，这才像一粒豌豆呢，而且与我的身份非常相称！</a:t>
              </a:r>
              <a:r>
                <a:rPr kumimoji="0" lang="en-US" altLang="zh-CN" sz="28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21064" y="3332941"/>
            <a:ext cx="24145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9E5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自高自大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2" descr="TIM截图20190612134959 - 副本 (3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0700" y="3827463"/>
            <a:ext cx="1476375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4" name="图片 3" descr="TIM截图20190612134959 - 副本 (4)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588" y="1032943"/>
            <a:ext cx="1438275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图片 1" descr="TIM截图20190612134959 - 副本 (2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263" y="1298056"/>
            <a:ext cx="1400175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文本框 4"/>
          <p:cNvSpPr txBox="1"/>
          <p:nvPr/>
        </p:nvSpPr>
        <p:spPr>
          <a:xfrm>
            <a:off x="395742" y="3203056"/>
            <a:ext cx="28665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第三、四粒豌豆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179763" y="1802816"/>
            <a:ext cx="7572375" cy="1812925"/>
            <a:chOff x="3969" y="2115"/>
            <a:chExt cx="11925" cy="2855"/>
          </a:xfrm>
        </p:grpSpPr>
        <p:sp>
          <p:nvSpPr>
            <p:cNvPr id="6" name="矩形 5"/>
            <p:cNvSpPr/>
            <p:nvPr/>
          </p:nvSpPr>
          <p:spPr>
            <a:xfrm>
              <a:off x="6149" y="2115"/>
              <a:ext cx="9745" cy="2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肘形连接符 6"/>
            <p:cNvCxnSpPr/>
            <p:nvPr/>
          </p:nvCxnSpPr>
          <p:spPr>
            <a:xfrm>
              <a:off x="3969" y="2516"/>
              <a:ext cx="2125" cy="1402"/>
            </a:xfrm>
            <a:prstGeom prst="bentConnector3">
              <a:avLst>
                <a:gd name="adj1" fmla="val 50024"/>
              </a:avLst>
            </a:prstGeom>
            <a:ln w="19050">
              <a:solidFill>
                <a:srgbClr val="359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6170" y="2208"/>
              <a:ext cx="9553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我们到</a:t>
              </a:r>
              <a:r>
                <a:rPr kumimoji="0" lang="zh-CN" altLang="en-US" sz="3200" b="1" i="0" u="none" strike="noStrike" kern="1200" cap="none" spc="20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了哪儿就在哪儿住下来</a:t>
              </a:r>
              <a:r>
                <a:rPr kumimoji="0" lang="zh-CN" altLang="en-US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。</a:t>
              </a:r>
              <a:r>
                <a:rPr kumimoji="0" lang="en-US" altLang="zh-CN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”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不过，我们还得向前滚。</a:t>
              </a:r>
              <a:r>
                <a:rPr kumimoji="0" lang="en-US" altLang="zh-CN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59401" name="文本框 8"/>
          <p:cNvSpPr txBox="1"/>
          <p:nvPr/>
        </p:nvSpPr>
        <p:spPr>
          <a:xfrm>
            <a:off x="9113838" y="5734050"/>
            <a:ext cx="23209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第五粒豌豆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06600" y="4548188"/>
            <a:ext cx="7350125" cy="1311275"/>
            <a:chOff x="3663" y="6785"/>
            <a:chExt cx="11576" cy="2912"/>
          </a:xfrm>
        </p:grpSpPr>
        <p:cxnSp>
          <p:nvCxnSpPr>
            <p:cNvPr id="10" name="肘形连接符 9"/>
            <p:cNvCxnSpPr/>
            <p:nvPr/>
          </p:nvCxnSpPr>
          <p:spPr>
            <a:xfrm rot="10800000" flipV="1">
              <a:off x="13776" y="7515"/>
              <a:ext cx="1463" cy="1110"/>
            </a:xfrm>
            <a:prstGeom prst="bentConnector3">
              <a:avLst>
                <a:gd name="adj1" fmla="val 49966"/>
              </a:avLst>
            </a:prstGeom>
            <a:ln w="19050">
              <a:solidFill>
                <a:srgbClr val="359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3917" y="6785"/>
              <a:ext cx="9745" cy="2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663" y="8070"/>
              <a:ext cx="9999" cy="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该怎样么样就怎么样吧！</a:t>
              </a:r>
              <a:r>
                <a:rPr kumimoji="0" lang="en-US" altLang="zh-CN" sz="32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590813" y="3874085"/>
            <a:ext cx="50641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9E5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满足现状，随遇而安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11275" y="1793875"/>
            <a:ext cx="9351963" cy="3346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18" name="文本框 27650"/>
          <p:cNvSpPr txBox="1"/>
          <p:nvPr/>
        </p:nvSpPr>
        <p:spPr>
          <a:xfrm>
            <a:off x="804635" y="3195022"/>
            <a:ext cx="8848725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 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那粒最小的豌豆有没有实现自己的愿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望呢？</a:t>
            </a:r>
          </a:p>
        </p:txBody>
      </p:sp>
      <p:sp>
        <p:nvSpPr>
          <p:cNvPr id="27654" name="文本框 27653"/>
          <p:cNvSpPr txBox="1"/>
          <p:nvPr/>
        </p:nvSpPr>
        <p:spPr>
          <a:xfrm>
            <a:off x="804635" y="1249719"/>
            <a:ext cx="8826500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 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小豌豆是怎样长大的？小姑娘的病又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是怎样慢慢好起来的？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290709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76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79341" y="1710871"/>
            <a:ext cx="8272463" cy="1566863"/>
            <a:chOff x="2544" y="2741"/>
            <a:chExt cx="13028" cy="2466"/>
          </a:xfrm>
        </p:grpSpPr>
        <p:pic>
          <p:nvPicPr>
            <p:cNvPr id="61443" name="图片 2" descr="TIM截图20190612134959 - 副本 (3)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4" y="2741"/>
              <a:ext cx="1762" cy="24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44" name="文本框 3"/>
            <p:cNvSpPr txBox="1"/>
            <p:nvPr/>
          </p:nvSpPr>
          <p:spPr>
            <a:xfrm>
              <a:off x="4700" y="3665"/>
              <a:ext cx="10872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钻进了一个长满青苔的裂缝里。</a:t>
              </a:r>
            </a:p>
          </p:txBody>
        </p:sp>
      </p:grpSp>
      <p:sp>
        <p:nvSpPr>
          <p:cNvPr id="61447" name="文本框 5"/>
          <p:cNvSpPr txBox="1"/>
          <p:nvPr/>
        </p:nvSpPr>
        <p:spPr>
          <a:xfrm>
            <a:off x="674489" y="4182362"/>
            <a:ext cx="906649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小姑娘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身体非常虚弱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，躺在床上一整年了。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290709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31925" y="985838"/>
            <a:ext cx="8264844" cy="1566545"/>
            <a:chOff x="2544" y="2741"/>
            <a:chExt cx="13015" cy="2467"/>
          </a:xfrm>
        </p:grpSpPr>
        <p:pic>
          <p:nvPicPr>
            <p:cNvPr id="62466" name="图片 2" descr="TIM截图20190612134959 - 副本 (3)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4" y="2741"/>
              <a:ext cx="1762" cy="24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67" name="文本框 3"/>
            <p:cNvSpPr txBox="1"/>
            <p:nvPr/>
          </p:nvSpPr>
          <p:spPr>
            <a:xfrm>
              <a:off x="4687" y="3753"/>
              <a:ext cx="10872" cy="9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小豌豆在这里生了根，还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长出小叶子来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了。</a:t>
              </a:r>
            </a:p>
          </p:txBody>
        </p:sp>
      </p:grpSp>
      <p:sp>
        <p:nvSpPr>
          <p:cNvPr id="62470" name="文本框 5"/>
          <p:cNvSpPr txBox="1"/>
          <p:nvPr/>
        </p:nvSpPr>
        <p:spPr>
          <a:xfrm>
            <a:off x="1057729" y="3204517"/>
            <a:ext cx="7871668" cy="22022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我觉得我好了一些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晚上，这个小女孩说，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太阳在我身上照得怪暖和的。这粒豆子长得好极了，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我也会好起来的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；我能爬起来，走到温暖的太阳光中去。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290709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17676" y="1080211"/>
            <a:ext cx="10556647" cy="1566545"/>
            <a:chOff x="2544" y="2741"/>
            <a:chExt cx="16624" cy="2467"/>
          </a:xfrm>
        </p:grpSpPr>
        <p:pic>
          <p:nvPicPr>
            <p:cNvPr id="63490" name="图片 2" descr="TIM截图20190612134959 - 副本 (3)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4" y="2741"/>
              <a:ext cx="1762" cy="24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1" name="文本框 3"/>
            <p:cNvSpPr txBox="1"/>
            <p:nvPr/>
          </p:nvSpPr>
          <p:spPr>
            <a:xfrm>
              <a:off x="4618" y="3601"/>
              <a:ext cx="14550" cy="9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它的确在向上长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——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人们每天都可以看到它在生长。</a:t>
              </a:r>
            </a:p>
          </p:txBody>
        </p:sp>
      </p:grpSp>
      <p:sp>
        <p:nvSpPr>
          <p:cNvPr id="63494" name="文本框 5"/>
          <p:cNvSpPr txBox="1"/>
          <p:nvPr/>
        </p:nvSpPr>
        <p:spPr>
          <a:xfrm>
            <a:off x="733368" y="3040983"/>
            <a:ext cx="8173668" cy="22022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最近这孩子讲话时，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要比以前愉快得多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，而且最近几天她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也能自己爬起来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，直直地坐在床上，用兴奋的眼光望着这一粒豌豆所形成的小花园。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290709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16019" y="1228598"/>
            <a:ext cx="8250238" cy="1566862"/>
            <a:chOff x="2544" y="2741"/>
            <a:chExt cx="12992" cy="2467"/>
          </a:xfrm>
        </p:grpSpPr>
        <p:pic>
          <p:nvPicPr>
            <p:cNvPr id="64514" name="图片 2" descr="TIM截图20190612134959 - 副本 (3)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4" y="2741"/>
              <a:ext cx="1762" cy="24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5" name="文本框 3"/>
            <p:cNvSpPr txBox="1"/>
            <p:nvPr/>
          </p:nvSpPr>
          <p:spPr>
            <a:xfrm>
              <a:off x="4664" y="3521"/>
              <a:ext cx="10872" cy="11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开出了一朵紫色的豌豆花。</a:t>
              </a:r>
            </a:p>
          </p:txBody>
        </p:sp>
      </p:grpSp>
      <p:sp>
        <p:nvSpPr>
          <p:cNvPr id="64518" name="文本框 5"/>
          <p:cNvSpPr txBox="1"/>
          <p:nvPr/>
        </p:nvSpPr>
        <p:spPr>
          <a:xfrm>
            <a:off x="816019" y="3429000"/>
            <a:ext cx="7152419" cy="16922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脸上洋溢着健康的光彩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，她的眼睛发着亮光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正注视着豌豆花，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快乐地微笑着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290709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46137" y="1420118"/>
          <a:ext cx="10499725" cy="46323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61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spc="2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小豌豆慢慢长大</a:t>
                      </a:r>
                    </a:p>
                  </a:txBody>
                  <a:tcPr anchor="ctr" horzOverflow="overflow">
                    <a:solidFill>
                      <a:srgbClr val="C9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spc="200" baseline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小姑娘慢慢变好</a:t>
                      </a:r>
                    </a:p>
                  </a:txBody>
                  <a:tcPr anchor="ctr" horzOverflow="overflow">
                    <a:solidFill>
                      <a:srgbClr val="C9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u="none" strike="noStrike" cap="none" normalizeH="0" baseline="0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u="none" strike="noStrike" cap="none" normalizeH="0" baseline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u="none" strike="noStrike" cap="none" normalizeH="0" baseline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u="none" strike="noStrike" cap="none" normalizeH="0" baseline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u="none" strike="noStrike" cap="none" normalizeH="0" baseline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u="none" strike="noStrike" cap="none" normalizeH="0" baseline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u="none" strike="noStrike" cap="none" normalizeH="0" baseline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3260" y="2279197"/>
            <a:ext cx="46878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钻进了长满青苔的裂缝里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64035" y="2417486"/>
            <a:ext cx="52863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身体非常虚弱，躺在床上一整年。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5485" y="3429000"/>
            <a:ext cx="46878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在裂缝里生了根，长出了叶子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03016" y="3429000"/>
            <a:ext cx="54473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觉得自己好了一些，最终也会好起来的。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55485" y="4433435"/>
            <a:ext cx="46878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攀着绳子向上生长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64035" y="4433435"/>
            <a:ext cx="52863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要比以前愉快得多；也能自己爬起来。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3735" y="5437870"/>
            <a:ext cx="46878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开出了一朵紫色的豌豆花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64035" y="5437870"/>
            <a:ext cx="52863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脸上洋溢着健康的光彩。</a:t>
            </a:r>
          </a:p>
        </p:txBody>
      </p:sp>
      <p:sp>
        <p:nvSpPr>
          <p:cNvPr id="10" name="矩形 9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6337" y="1939730"/>
            <a:ext cx="5265802" cy="26010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很多同学应该都读过《安徒生童话》，《安徒生童话》里有没有给你印象深刻的故事呢？来给大家分享一下吧！</a:t>
            </a:r>
          </a:p>
        </p:txBody>
      </p:sp>
      <p:pic>
        <p:nvPicPr>
          <p:cNvPr id="7" name="图片 2" descr="267f9e2f0708283864557860b599a9014c08f16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1468" y="1939730"/>
            <a:ext cx="2830513" cy="36036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0904" y="1471294"/>
            <a:ext cx="10160000" cy="208978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6563" name="文本框 14338"/>
          <p:cNvSpPr txBox="1"/>
          <p:nvPr/>
        </p:nvSpPr>
        <p:spPr>
          <a:xfrm>
            <a:off x="720220" y="1427170"/>
            <a:ext cx="10580875" cy="10890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虽然母亲不相信，但他还是仔细地用一根小棍子把这植物支起来，好使它不至于被风折断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5619750" y="2800509"/>
            <a:ext cx="217328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细节描写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220" y="3792538"/>
            <a:ext cx="10330683" cy="220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母亲一个细小的动作寄托了对女儿获得重生的渴望，虽然她不相信一株小小的豌豆苗会创造奇迹，但她更愿意让这株豌豆苗永远陪伴着病中的女儿，给她带来获得重生的力量。</a:t>
            </a:r>
          </a:p>
        </p:txBody>
      </p:sp>
      <p:sp>
        <p:nvSpPr>
          <p:cNvPr id="5" name="矩形 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7243" y="2955699"/>
            <a:ext cx="10499386" cy="220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个句子是说这个纯真可爱的女孩，在最后一粒豌豆努力地发芽、生长、开花的启示下，获得了战胜疾病的信心和勇气，身体也逐渐恢复了健康。这个句子也交代了最后一粒豌豆追求理想，努力实现自己生命价值的结果。</a:t>
            </a:r>
          </a:p>
        </p:txBody>
      </p:sp>
      <p:sp>
        <p:nvSpPr>
          <p:cNvPr id="67587" name="文本框 14338"/>
          <p:cNvSpPr txBox="1"/>
          <p:nvPr/>
        </p:nvSpPr>
        <p:spPr>
          <a:xfrm>
            <a:off x="807243" y="1332583"/>
            <a:ext cx="10630014" cy="13152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此刻，顶楼窗子旁边那个小女孩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她的脸上洋溢着健康的光彩，她的眼睛发着亮光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0775" y="1550988"/>
            <a:ext cx="10123488" cy="42370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4489" y="1597025"/>
            <a:ext cx="10733740" cy="4277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本文通过五粒豌豆的经历，来赞叹生活，尤其是第五粒豌豆，它的生长让在疾病中的女孩振作起来，慢慢好起来，读来让人感动。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这是一篇生动感人的童话故事，通过豌豆的长大和小女孩的慢慢康复，称赞平实、仁爱、尊重生命的生活态度。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感悟提升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33475" y="1846263"/>
            <a:ext cx="10160000" cy="3614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21263" y="1885950"/>
            <a:ext cx="0" cy="3614738"/>
          </a:xfrm>
          <a:prstGeom prst="line">
            <a:avLst/>
          </a:prstGeom>
          <a:ln w="19050">
            <a:solidFill>
              <a:srgbClr val="75B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330825" y="2127250"/>
            <a:ext cx="5843588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在这五粒豌豆中，你最喜欢哪一粒？为什么？</a:t>
            </a:r>
            <a:endParaRPr kumimoji="0" lang="zh-CN" altLang="en-US" sz="3600" b="0" i="0" u="none" strike="noStrike" kern="1200" cap="none" spc="30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小豌豆的成长给小姑娘带来了什么？</a:t>
            </a:r>
            <a:endParaRPr kumimoji="0" lang="zh-CN" altLang="en-US" sz="3600" b="0" i="0" u="none" strike="noStrike" kern="1200" cap="none" spc="30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各抒己见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0639" r="40496" b="10639"/>
          <a:stretch>
            <a:fillRect/>
          </a:stretch>
        </p:blipFill>
        <p:spPr>
          <a:xfrm>
            <a:off x="1651743" y="2127250"/>
            <a:ext cx="2851252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rgbClr val="00B050">
                  <a:alpha val="51000"/>
                </a:srgbClr>
              </a:gs>
              <a:gs pos="0">
                <a:srgbClr val="00B050">
                  <a:alpha val="73000"/>
                </a:srgbClr>
              </a:gs>
              <a:gs pos="100000">
                <a:srgbClr val="00B050">
                  <a:alpha val="52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33548" y="4450558"/>
            <a:ext cx="3924905" cy="320593"/>
            <a:chOff x="6805388" y="4450558"/>
            <a:chExt cx="3924905" cy="320593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6805388" y="4452227"/>
              <a:ext cx="1977177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8992122" y="4450558"/>
              <a:ext cx="1738171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801852" y="1755713"/>
            <a:ext cx="8300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457200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66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39354" y="3188460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四年级 上册 配人教版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215062" y="3065647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6"/>
          <p:cNvGrpSpPr/>
          <p:nvPr/>
        </p:nvGrpSpPr>
        <p:grpSpPr>
          <a:xfrm>
            <a:off x="2112963" y="2103729"/>
            <a:ext cx="2551112" cy="649288"/>
            <a:chOff x="3040" y="8789"/>
            <a:chExt cx="4018" cy="1023"/>
          </a:xfrm>
        </p:grpSpPr>
        <p:sp>
          <p:nvSpPr>
            <p:cNvPr id="5" name="矩形 4"/>
            <p:cNvSpPr/>
            <p:nvPr/>
          </p:nvSpPr>
          <p:spPr>
            <a:xfrm>
              <a:off x="3040" y="8789"/>
              <a:ext cx="4018" cy="909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84" name="文本框 1"/>
            <p:cNvSpPr txBox="1"/>
            <p:nvPr/>
          </p:nvSpPr>
          <p:spPr>
            <a:xfrm>
              <a:off x="3040" y="8796"/>
              <a:ext cx="387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《丑小鸭》</a:t>
              </a:r>
            </a:p>
          </p:txBody>
        </p:sp>
      </p:grpSp>
      <p:grpSp>
        <p:nvGrpSpPr>
          <p:cNvPr id="46086" name="组合 7"/>
          <p:cNvGrpSpPr/>
          <p:nvPr/>
        </p:nvGrpSpPr>
        <p:grpSpPr>
          <a:xfrm>
            <a:off x="7253288" y="2033879"/>
            <a:ext cx="2851150" cy="696913"/>
            <a:chOff x="2950" y="8661"/>
            <a:chExt cx="4489" cy="1097"/>
          </a:xfrm>
        </p:grpSpPr>
        <p:sp>
          <p:nvSpPr>
            <p:cNvPr id="9" name="矩形 8"/>
            <p:cNvSpPr/>
            <p:nvPr/>
          </p:nvSpPr>
          <p:spPr>
            <a:xfrm>
              <a:off x="3040" y="8661"/>
              <a:ext cx="4399" cy="1073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88" name="文本框 9"/>
            <p:cNvSpPr txBox="1"/>
            <p:nvPr/>
          </p:nvSpPr>
          <p:spPr>
            <a:xfrm>
              <a:off x="2950" y="8742"/>
              <a:ext cx="434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《拇指姑娘》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grpSp>
        <p:nvGrpSpPr>
          <p:cNvPr id="12" name="组合 6"/>
          <p:cNvGrpSpPr/>
          <p:nvPr/>
        </p:nvGrpSpPr>
        <p:grpSpPr>
          <a:xfrm>
            <a:off x="1133475" y="4142456"/>
            <a:ext cx="4305300" cy="712787"/>
            <a:chOff x="1496" y="8577"/>
            <a:chExt cx="6780" cy="1121"/>
          </a:xfrm>
        </p:grpSpPr>
        <p:sp>
          <p:nvSpPr>
            <p:cNvPr id="13" name="矩形 12"/>
            <p:cNvSpPr/>
            <p:nvPr/>
          </p:nvSpPr>
          <p:spPr>
            <a:xfrm>
              <a:off x="1822" y="8577"/>
              <a:ext cx="6109" cy="1121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2"/>
            <p:cNvSpPr txBox="1"/>
            <p:nvPr/>
          </p:nvSpPr>
          <p:spPr>
            <a:xfrm>
              <a:off x="1496" y="8672"/>
              <a:ext cx="678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《卖火柴的小女孩》</a:t>
              </a:r>
            </a:p>
          </p:txBody>
        </p:sp>
      </p:grpSp>
      <p:grpSp>
        <p:nvGrpSpPr>
          <p:cNvPr id="15" name="组合 7"/>
          <p:cNvGrpSpPr/>
          <p:nvPr/>
        </p:nvGrpSpPr>
        <p:grpSpPr>
          <a:xfrm>
            <a:off x="7253288" y="4207543"/>
            <a:ext cx="2851150" cy="696913"/>
            <a:chOff x="2950" y="8661"/>
            <a:chExt cx="4489" cy="1097"/>
          </a:xfrm>
        </p:grpSpPr>
        <p:sp>
          <p:nvSpPr>
            <p:cNvPr id="16" name="矩形 15"/>
            <p:cNvSpPr/>
            <p:nvPr/>
          </p:nvSpPr>
          <p:spPr>
            <a:xfrm>
              <a:off x="3040" y="8661"/>
              <a:ext cx="4399" cy="1073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2950" y="8742"/>
              <a:ext cx="434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《海的女儿》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4"/>
          <p:cNvGrpSpPr/>
          <p:nvPr/>
        </p:nvGrpSpPr>
        <p:grpSpPr>
          <a:xfrm>
            <a:off x="791667" y="1772849"/>
            <a:ext cx="3836988" cy="4006850"/>
            <a:chOff x="123" y="2421"/>
            <a:chExt cx="6042" cy="6310"/>
          </a:xfrm>
        </p:grpSpPr>
        <p:pic>
          <p:nvPicPr>
            <p:cNvPr id="50179" name="图片 3" descr="图片1.pngadsgljl k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3" y="2421"/>
              <a:ext cx="6043" cy="63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0" name="图片 2" descr="2586163823196973575_320x32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CFA"/>
                </a:clrFrom>
                <a:clrTo>
                  <a:srgbClr val="FDFC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360000">
              <a:off x="1055" y="3850"/>
              <a:ext cx="4196" cy="4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0181" name="文本框 6"/>
          <p:cNvSpPr txBox="1"/>
          <p:nvPr/>
        </p:nvSpPr>
        <p:spPr>
          <a:xfrm>
            <a:off x="4557884" y="2345839"/>
            <a:ext cx="6842449" cy="2466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安徒生（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1805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—1875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年），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丹麦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世纪著名童话作家，被誉为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“世界儿童文学的太阳”和“现代童话之父”。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安徒生的代表作有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皇帝的新装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卖火柴的小女孩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海的女儿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拇指姑娘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丑小鸭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野天鹅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2" descr="267f9e2f0708283864557860b599a9014c08f16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468" y="2039516"/>
            <a:ext cx="2830513" cy="360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文本框 3"/>
          <p:cNvSpPr txBox="1"/>
          <p:nvPr/>
        </p:nvSpPr>
        <p:spPr>
          <a:xfrm>
            <a:off x="4264090" y="1473718"/>
            <a:ext cx="6960442" cy="43129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安徒生童话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是丹麦作家安徒生创作的童话集，共由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166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篇故事组成。该作爱憎分明，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热情歌颂劳动人民、赞美他们的善良和纯洁的优秀品德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无情地揭露和批判王公贵族们的贪婪和残暴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安徒生童话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已经被译为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150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多种语言出版发行。他的童话故事还激发了大量电影、芭蕾舞剧、舞台剧以及电影动画的制作。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知识锦囊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4"/>
          <p:cNvGrpSpPr/>
          <p:nvPr/>
        </p:nvGrpSpPr>
        <p:grpSpPr>
          <a:xfrm>
            <a:off x="1436688" y="1633252"/>
            <a:ext cx="727734" cy="728199"/>
            <a:chOff x="2731" y="2843"/>
            <a:chExt cx="1146" cy="1146"/>
          </a:xfrm>
        </p:grpSpPr>
        <p:sp>
          <p:nvSpPr>
            <p:cNvPr id="3" name="椭圆 2"/>
            <p:cNvSpPr/>
            <p:nvPr/>
          </p:nvSpPr>
          <p:spPr>
            <a:xfrm>
              <a:off x="2731" y="2843"/>
              <a:ext cx="1146" cy="1146"/>
            </a:xfrm>
            <a:prstGeom prst="ellipse">
              <a:avLst/>
            </a:prstGeom>
            <a:noFill/>
            <a:ln w="19050">
              <a:solidFill>
                <a:srgbClr val="359E5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29" name="文本框 3"/>
            <p:cNvSpPr txBox="1"/>
            <p:nvPr/>
          </p:nvSpPr>
          <p:spPr>
            <a:xfrm>
              <a:off x="2931" y="2881"/>
              <a:ext cx="673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299682" y="1587501"/>
            <a:ext cx="8647718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认识</a:t>
            </a:r>
            <a:r>
              <a:rPr kumimoji="0" lang="en-US" altLang="zh-CN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11</a:t>
            </a: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个生字，会写</a:t>
            </a:r>
            <a:r>
              <a:rPr kumimoji="0" lang="en-US" altLang="zh-CN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个生字，正确读写</a:t>
            </a:r>
            <a:r>
              <a:rPr kumimoji="0" lang="en-US" altLang="zh-CN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豌豆、舒适</a:t>
            </a:r>
            <a:r>
              <a:rPr kumimoji="0" lang="en-US" altLang="zh-CN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等词语。</a:t>
            </a:r>
          </a:p>
        </p:txBody>
      </p:sp>
      <p:sp>
        <p:nvSpPr>
          <p:cNvPr id="8" name="椭圆 7"/>
          <p:cNvSpPr/>
          <p:nvPr/>
        </p:nvSpPr>
        <p:spPr>
          <a:xfrm>
            <a:off x="1436688" y="3087688"/>
            <a:ext cx="728662" cy="728658"/>
          </a:xfrm>
          <a:prstGeom prst="ellipse">
            <a:avLst/>
          </a:prstGeom>
          <a:noFill/>
          <a:ln w="19050">
            <a:solidFill>
              <a:srgbClr val="359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233" name="文本框 8"/>
          <p:cNvSpPr txBox="1"/>
          <p:nvPr/>
        </p:nvSpPr>
        <p:spPr>
          <a:xfrm>
            <a:off x="1563854" y="3111849"/>
            <a:ext cx="42791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59E5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00288" y="3041650"/>
            <a:ext cx="8647113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有感情地朗读课文，理解课文内容，弄清楚五粒豌豆不同的经历。</a:t>
            </a:r>
          </a:p>
        </p:txBody>
      </p:sp>
      <p:sp>
        <p:nvSpPr>
          <p:cNvPr id="12" name="椭圆 11"/>
          <p:cNvSpPr/>
          <p:nvPr/>
        </p:nvSpPr>
        <p:spPr>
          <a:xfrm>
            <a:off x="1436688" y="4530726"/>
            <a:ext cx="728662" cy="727078"/>
          </a:xfrm>
          <a:prstGeom prst="ellipse">
            <a:avLst/>
          </a:prstGeom>
          <a:noFill/>
          <a:ln w="19050">
            <a:solidFill>
              <a:srgbClr val="359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237" name="文本框 12"/>
          <p:cNvSpPr txBox="1"/>
          <p:nvPr/>
        </p:nvSpPr>
        <p:spPr>
          <a:xfrm>
            <a:off x="1563854" y="4554835"/>
            <a:ext cx="42791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59E5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00288" y="4642561"/>
            <a:ext cx="8647113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探究小女孩的病为什么慢慢就好了；体会故事蕴含的道理。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52233" grpId="0"/>
      <p:bldP spid="10" grpId="0"/>
      <p:bldP spid="12" grpId="0" animBg="1"/>
      <p:bldP spid="5223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2"/>
          <p:cNvSpPr txBox="1"/>
          <p:nvPr/>
        </p:nvSpPr>
        <p:spPr>
          <a:xfrm>
            <a:off x="1005762" y="2322319"/>
            <a:ext cx="17732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豆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荚</a:t>
            </a:r>
          </a:p>
        </p:txBody>
      </p:sp>
      <p:sp>
        <p:nvSpPr>
          <p:cNvPr id="18436" name="文本框 3"/>
          <p:cNvSpPr txBox="1"/>
          <p:nvPr/>
        </p:nvSpPr>
        <p:spPr>
          <a:xfrm>
            <a:off x="1942387" y="1728594"/>
            <a:ext cx="79216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jiá</a:t>
            </a:r>
          </a:p>
        </p:txBody>
      </p:sp>
      <p:sp>
        <p:nvSpPr>
          <p:cNvPr id="53252" name="文本框 2"/>
          <p:cNvSpPr txBox="1"/>
          <p:nvPr/>
        </p:nvSpPr>
        <p:spPr>
          <a:xfrm>
            <a:off x="2967912" y="2322319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2982200" y="1719069"/>
            <a:ext cx="8651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</a:t>
            </a:r>
          </a:p>
        </p:txBody>
      </p:sp>
      <p:sp>
        <p:nvSpPr>
          <p:cNvPr id="53254" name="文本框 2"/>
          <p:cNvSpPr txBox="1"/>
          <p:nvPr/>
        </p:nvSpPr>
        <p:spPr>
          <a:xfrm>
            <a:off x="4423650" y="2322319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僵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硬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4304587" y="1728594"/>
            <a:ext cx="1290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jiāng</a:t>
            </a:r>
          </a:p>
        </p:txBody>
      </p:sp>
      <p:sp>
        <p:nvSpPr>
          <p:cNvPr id="53256" name="文本框 2"/>
          <p:cNvSpPr txBox="1"/>
          <p:nvPr/>
        </p:nvSpPr>
        <p:spPr>
          <a:xfrm>
            <a:off x="5879387" y="2322319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5920662" y="1747644"/>
            <a:ext cx="782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</a:p>
        </p:txBody>
      </p:sp>
      <p:sp>
        <p:nvSpPr>
          <p:cNvPr id="53258" name="文本框 2"/>
          <p:cNvSpPr txBox="1"/>
          <p:nvPr/>
        </p:nvSpPr>
        <p:spPr>
          <a:xfrm>
            <a:off x="7333537" y="2323906"/>
            <a:ext cx="12557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揭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晓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7303375" y="1758756"/>
            <a:ext cx="77946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jiē</a:t>
            </a:r>
          </a:p>
        </p:txBody>
      </p:sp>
      <p:sp>
        <p:nvSpPr>
          <p:cNvPr id="53260" name="文本框 2"/>
          <p:cNvSpPr txBox="1"/>
          <p:nvPr/>
        </p:nvSpPr>
        <p:spPr>
          <a:xfrm>
            <a:off x="1843962" y="3755831"/>
            <a:ext cx="7175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啪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1812212" y="3238306"/>
            <a:ext cx="7889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pā</a:t>
            </a:r>
          </a:p>
        </p:txBody>
      </p:sp>
      <p:sp>
        <p:nvSpPr>
          <p:cNvPr id="53262" name="文本框 2"/>
          <p:cNvSpPr txBox="1"/>
          <p:nvPr/>
        </p:nvSpPr>
        <p:spPr>
          <a:xfrm>
            <a:off x="2798050" y="3749481"/>
            <a:ext cx="141446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苔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3207625" y="3241481"/>
            <a:ext cx="7762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tái</a:t>
            </a:r>
          </a:p>
        </p:txBody>
      </p:sp>
      <p:sp>
        <p:nvSpPr>
          <p:cNvPr id="53264" name="文本框 2"/>
          <p:cNvSpPr txBox="1"/>
          <p:nvPr/>
        </p:nvSpPr>
        <p:spPr>
          <a:xfrm>
            <a:off x="4447462" y="3739956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囚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犯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4390312" y="3222431"/>
            <a:ext cx="9334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qiú</a:t>
            </a:r>
          </a:p>
        </p:txBody>
      </p:sp>
      <p:sp>
        <p:nvSpPr>
          <p:cNvPr id="53266" name="文本框 2"/>
          <p:cNvSpPr txBox="1"/>
          <p:nvPr/>
        </p:nvSpPr>
        <p:spPr>
          <a:xfrm>
            <a:off x="5950825" y="3752656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框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5987337" y="3247831"/>
            <a:ext cx="16160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kuàng</a:t>
            </a:r>
          </a:p>
        </p:txBody>
      </p:sp>
      <p:sp>
        <p:nvSpPr>
          <p:cNvPr id="53268" name="文本框 2"/>
          <p:cNvSpPr txBox="1"/>
          <p:nvPr/>
        </p:nvSpPr>
        <p:spPr>
          <a:xfrm>
            <a:off x="7452600" y="3765356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洋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溢</a:t>
            </a:r>
          </a:p>
        </p:txBody>
      </p:sp>
      <p:sp>
        <p:nvSpPr>
          <p:cNvPr id="25" name="文本框 3"/>
          <p:cNvSpPr txBox="1"/>
          <p:nvPr/>
        </p:nvSpPr>
        <p:spPr>
          <a:xfrm>
            <a:off x="7973300" y="3247831"/>
            <a:ext cx="6746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6050" y="1728594"/>
            <a:ext cx="11033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认 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290709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7" grpId="0"/>
      <p:bldP spid="9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2"/>
          <p:cNvGrpSpPr/>
          <p:nvPr/>
        </p:nvGrpSpPr>
        <p:grpSpPr>
          <a:xfrm>
            <a:off x="1908175" y="1889125"/>
            <a:ext cx="1004888" cy="1052513"/>
            <a:chOff x="3157" y="3140"/>
            <a:chExt cx="1584" cy="1653"/>
          </a:xfrm>
        </p:grpSpPr>
        <p:grpSp>
          <p:nvGrpSpPr>
            <p:cNvPr id="5427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7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7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7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78" name="文本框 64"/>
            <p:cNvSpPr txBox="1"/>
            <p:nvPr/>
          </p:nvSpPr>
          <p:spPr>
            <a:xfrm>
              <a:off x="3202" y="3198"/>
              <a:ext cx="1277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豌</a:t>
              </a: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763838" y="4759325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54280" name="组合 3"/>
          <p:cNvGrpSpPr/>
          <p:nvPr/>
        </p:nvGrpSpPr>
        <p:grpSpPr>
          <a:xfrm>
            <a:off x="3311525" y="1890713"/>
            <a:ext cx="1006475" cy="1050925"/>
            <a:chOff x="3157" y="3140"/>
            <a:chExt cx="1584" cy="1655"/>
          </a:xfrm>
        </p:grpSpPr>
        <p:grpSp>
          <p:nvGrpSpPr>
            <p:cNvPr id="5428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8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8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8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85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按</a:t>
              </a:r>
            </a:p>
          </p:txBody>
        </p:sp>
      </p:grpSp>
      <p:grpSp>
        <p:nvGrpSpPr>
          <p:cNvPr id="54286" name="组合 9"/>
          <p:cNvGrpSpPr/>
          <p:nvPr/>
        </p:nvGrpSpPr>
        <p:grpSpPr>
          <a:xfrm>
            <a:off x="4716463" y="1890713"/>
            <a:ext cx="1004887" cy="1052512"/>
            <a:chOff x="3157" y="3140"/>
            <a:chExt cx="1584" cy="1653"/>
          </a:xfrm>
        </p:grpSpPr>
        <p:grpSp>
          <p:nvGrpSpPr>
            <p:cNvPr id="5428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8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8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9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91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舒</a:t>
              </a:r>
            </a:p>
          </p:txBody>
        </p:sp>
      </p:grpSp>
      <p:grpSp>
        <p:nvGrpSpPr>
          <p:cNvPr id="54292" name="组合 15"/>
          <p:cNvGrpSpPr/>
          <p:nvPr/>
        </p:nvGrpSpPr>
        <p:grpSpPr>
          <a:xfrm>
            <a:off x="6119813" y="1892300"/>
            <a:ext cx="1006475" cy="1050925"/>
            <a:chOff x="3157" y="3140"/>
            <a:chExt cx="1584" cy="1655"/>
          </a:xfrm>
        </p:grpSpPr>
        <p:grpSp>
          <p:nvGrpSpPr>
            <p:cNvPr id="5429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9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9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9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97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适</a:t>
              </a:r>
            </a:p>
          </p:txBody>
        </p:sp>
      </p:grpSp>
      <p:grpSp>
        <p:nvGrpSpPr>
          <p:cNvPr id="54298" name="组合 21"/>
          <p:cNvGrpSpPr/>
          <p:nvPr/>
        </p:nvGrpSpPr>
        <p:grpSpPr>
          <a:xfrm>
            <a:off x="7524750" y="1892300"/>
            <a:ext cx="1006475" cy="1052513"/>
            <a:chOff x="3157" y="3140"/>
            <a:chExt cx="1584" cy="1653"/>
          </a:xfrm>
        </p:grpSpPr>
        <p:grpSp>
          <p:nvGrpSpPr>
            <p:cNvPr id="5429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0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0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0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03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恐</a:t>
              </a:r>
            </a:p>
          </p:txBody>
        </p:sp>
      </p:grpSp>
      <p:grpSp>
        <p:nvGrpSpPr>
          <p:cNvPr id="54304" name="组合 29"/>
          <p:cNvGrpSpPr/>
          <p:nvPr/>
        </p:nvGrpSpPr>
        <p:grpSpPr>
          <a:xfrm>
            <a:off x="8929688" y="1893888"/>
            <a:ext cx="1004887" cy="1050925"/>
            <a:chOff x="3157" y="3140"/>
            <a:chExt cx="1584" cy="1655"/>
          </a:xfrm>
        </p:grpSpPr>
        <p:grpSp>
          <p:nvGrpSpPr>
            <p:cNvPr id="5430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0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0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0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09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僵</a:t>
              </a:r>
            </a:p>
          </p:txBody>
        </p:sp>
      </p:grpSp>
      <p:grpSp>
        <p:nvGrpSpPr>
          <p:cNvPr id="54310" name="组合 46"/>
          <p:cNvGrpSpPr/>
          <p:nvPr/>
        </p:nvGrpSpPr>
        <p:grpSpPr>
          <a:xfrm>
            <a:off x="6126163" y="3308350"/>
            <a:ext cx="1004887" cy="1050925"/>
            <a:chOff x="3157" y="3140"/>
            <a:chExt cx="1584" cy="1659"/>
          </a:xfrm>
        </p:grpSpPr>
        <p:grpSp>
          <p:nvGrpSpPr>
            <p:cNvPr id="5431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1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1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1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15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探</a:t>
              </a:r>
            </a:p>
          </p:txBody>
        </p:sp>
      </p:grpSp>
      <p:grpSp>
        <p:nvGrpSpPr>
          <p:cNvPr id="54316" name="组合 57"/>
          <p:cNvGrpSpPr/>
          <p:nvPr/>
        </p:nvGrpSpPr>
        <p:grpSpPr>
          <a:xfrm>
            <a:off x="7529513" y="3308350"/>
            <a:ext cx="1006475" cy="1050925"/>
            <a:chOff x="3157" y="3140"/>
            <a:chExt cx="1584" cy="1659"/>
          </a:xfrm>
        </p:grpSpPr>
        <p:grpSp>
          <p:nvGrpSpPr>
            <p:cNvPr id="5431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1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1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2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21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愉</a:t>
              </a:r>
            </a:p>
          </p:txBody>
        </p:sp>
      </p:grpSp>
      <p:grpSp>
        <p:nvGrpSpPr>
          <p:cNvPr id="54322" name="组合 70"/>
          <p:cNvGrpSpPr/>
          <p:nvPr/>
        </p:nvGrpSpPr>
        <p:grpSpPr>
          <a:xfrm>
            <a:off x="8934450" y="3308350"/>
            <a:ext cx="1004888" cy="1050925"/>
            <a:chOff x="3157" y="3140"/>
            <a:chExt cx="1584" cy="1659"/>
          </a:xfrm>
        </p:grpSpPr>
        <p:grpSp>
          <p:nvGrpSpPr>
            <p:cNvPr id="5432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2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2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2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27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曾</a:t>
              </a:r>
            </a:p>
          </p:txBody>
        </p:sp>
      </p:grpSp>
      <p:grpSp>
        <p:nvGrpSpPr>
          <p:cNvPr id="54328" name="组合 2"/>
          <p:cNvGrpSpPr/>
          <p:nvPr/>
        </p:nvGrpSpPr>
        <p:grpSpPr>
          <a:xfrm>
            <a:off x="4722813" y="3308350"/>
            <a:ext cx="1004887" cy="1050925"/>
            <a:chOff x="3157" y="3140"/>
            <a:chExt cx="1584" cy="1657"/>
          </a:xfrm>
        </p:grpSpPr>
        <p:grpSp>
          <p:nvGrpSpPr>
            <p:cNvPr id="5432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3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3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3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33" name="文本框 64"/>
            <p:cNvSpPr txBox="1"/>
            <p:nvPr/>
          </p:nvSpPr>
          <p:spPr>
            <a:xfrm>
              <a:off x="3202" y="3198"/>
              <a:ext cx="1277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耐</a:t>
              </a:r>
            </a:p>
          </p:txBody>
        </p:sp>
      </p:grpSp>
      <p:grpSp>
        <p:nvGrpSpPr>
          <p:cNvPr id="54334" name="组合 39"/>
          <p:cNvGrpSpPr/>
          <p:nvPr/>
        </p:nvGrpSpPr>
        <p:grpSpPr>
          <a:xfrm>
            <a:off x="1911350" y="3306763"/>
            <a:ext cx="1006475" cy="1052512"/>
            <a:chOff x="3157" y="3140"/>
            <a:chExt cx="1584" cy="1653"/>
          </a:xfrm>
        </p:grpSpPr>
        <p:grpSp>
          <p:nvGrpSpPr>
            <p:cNvPr id="5433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3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3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3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39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硬</a:t>
              </a:r>
            </a:p>
          </p:txBody>
        </p:sp>
      </p:grpSp>
      <p:grpSp>
        <p:nvGrpSpPr>
          <p:cNvPr id="54340" name="组合 39"/>
          <p:cNvGrpSpPr/>
          <p:nvPr/>
        </p:nvGrpSpPr>
        <p:grpSpPr>
          <a:xfrm>
            <a:off x="3317875" y="3306763"/>
            <a:ext cx="1006475" cy="1052512"/>
            <a:chOff x="3157" y="3140"/>
            <a:chExt cx="1584" cy="1653"/>
          </a:xfrm>
        </p:grpSpPr>
        <p:grpSp>
          <p:nvGrpSpPr>
            <p:cNvPr id="5434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4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4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4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45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枪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写 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组合 1"/>
          <p:cNvGrpSpPr/>
          <p:nvPr/>
        </p:nvGrpSpPr>
        <p:grpSpPr>
          <a:xfrm>
            <a:off x="576263" y="1781177"/>
            <a:ext cx="6330950" cy="551736"/>
            <a:chOff x="1047" y="2174"/>
            <a:chExt cx="9973" cy="870"/>
          </a:xfrm>
        </p:grpSpPr>
        <p:sp>
          <p:nvSpPr>
            <p:cNvPr id="55298" name="矩形 9"/>
            <p:cNvSpPr/>
            <p:nvPr/>
          </p:nvSpPr>
          <p:spPr>
            <a:xfrm>
              <a:off x="1047" y="2174"/>
              <a:ext cx="4182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暖洋洋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55299" name="矩形 6"/>
            <p:cNvSpPr/>
            <p:nvPr/>
          </p:nvSpPr>
          <p:spPr>
            <a:xfrm>
              <a:off x="4966" y="2179"/>
              <a:ext cx="6054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形容温暖舒适。</a:t>
              </a:r>
            </a:p>
          </p:txBody>
        </p:sp>
      </p:grpSp>
      <p:grpSp>
        <p:nvGrpSpPr>
          <p:cNvPr id="55301" name="组合 1"/>
          <p:cNvGrpSpPr/>
          <p:nvPr/>
        </p:nvGrpSpPr>
        <p:grpSpPr>
          <a:xfrm>
            <a:off x="576263" y="2562225"/>
            <a:ext cx="7531100" cy="552291"/>
            <a:chOff x="679" y="2174"/>
            <a:chExt cx="11860" cy="869"/>
          </a:xfrm>
        </p:grpSpPr>
        <p:sp>
          <p:nvSpPr>
            <p:cNvPr id="55302" name="矩形 9"/>
            <p:cNvSpPr/>
            <p:nvPr/>
          </p:nvSpPr>
          <p:spPr>
            <a:xfrm>
              <a:off x="679" y="2174"/>
              <a:ext cx="4182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相称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55303" name="矩形 6"/>
            <p:cNvSpPr/>
            <p:nvPr/>
          </p:nvSpPr>
          <p:spPr>
            <a:xfrm>
              <a:off x="4214" y="2179"/>
              <a:ext cx="8325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事物配合起来显得合适。</a:t>
              </a:r>
            </a:p>
          </p:txBody>
        </p:sp>
      </p:grpSp>
      <p:grpSp>
        <p:nvGrpSpPr>
          <p:cNvPr id="55304" name="组合 1"/>
          <p:cNvGrpSpPr/>
          <p:nvPr/>
        </p:nvGrpSpPr>
        <p:grpSpPr>
          <a:xfrm>
            <a:off x="576263" y="3355975"/>
            <a:ext cx="10639425" cy="1068855"/>
            <a:chOff x="679" y="2174"/>
            <a:chExt cx="16755" cy="1684"/>
          </a:xfrm>
        </p:grpSpPr>
        <p:sp>
          <p:nvSpPr>
            <p:cNvPr id="55305" name="矩形 9"/>
            <p:cNvSpPr/>
            <p:nvPr/>
          </p:nvSpPr>
          <p:spPr>
            <a:xfrm>
              <a:off x="679" y="2174"/>
              <a:ext cx="4182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虚弱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55306" name="矩形 6"/>
            <p:cNvSpPr/>
            <p:nvPr/>
          </p:nvSpPr>
          <p:spPr>
            <a:xfrm>
              <a:off x="4214" y="2179"/>
              <a:ext cx="13220" cy="1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身体衰弱，元气亏损，不结实。文中指小女孩的身体虚弱。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5307" name="组合 1"/>
          <p:cNvGrpSpPr/>
          <p:nvPr/>
        </p:nvGrpSpPr>
        <p:grpSpPr>
          <a:xfrm>
            <a:off x="576263" y="4787900"/>
            <a:ext cx="9088437" cy="552291"/>
            <a:chOff x="679" y="2174"/>
            <a:chExt cx="14314" cy="869"/>
          </a:xfrm>
        </p:grpSpPr>
        <p:sp>
          <p:nvSpPr>
            <p:cNvPr id="55308" name="矩形 9"/>
            <p:cNvSpPr/>
            <p:nvPr/>
          </p:nvSpPr>
          <p:spPr>
            <a:xfrm>
              <a:off x="679" y="2174"/>
              <a:ext cx="4182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简直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9E5A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55309" name="矩形 6"/>
            <p:cNvSpPr/>
            <p:nvPr/>
          </p:nvSpPr>
          <p:spPr>
            <a:xfrm>
              <a:off x="4214" y="2179"/>
              <a:ext cx="10779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表示完全如此。（语气带夸张）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宽屏</PresentationFormat>
  <Paragraphs>186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2020-10-20T08:26:28Z</dcterms:created>
  <dcterms:modified xsi:type="dcterms:W3CDTF">2021-01-08T23:47:35Z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