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tags/tag18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6" r:id="rId15"/>
    <p:sldId id="327" r:id="rId16"/>
    <p:sldId id="328" r:id="rId17"/>
    <p:sldId id="331" r:id="rId18"/>
    <p:sldId id="332" r:id="rId19"/>
    <p:sldId id="333" r:id="rId20"/>
    <p:sldId id="334" r:id="rId21"/>
    <p:sldId id="287" r:id="rId22"/>
    <p:sldId id="257" r:id="rId23"/>
  </p:sldIdLst>
  <p:sldSz cx="12192000" cy="6858000"/>
  <p:notesSz cx="6858000" cy="9144000"/>
  <p:embeddedFontLst>
    <p:embeddedFont>
      <p:font typeface="FandolFang R" panose="02010600030101010101" charset="-122"/>
      <p:regular r:id="rId25"/>
    </p:embeddedFont>
    <p:embeddedFont>
      <p:font typeface="思源黑体 CN Light" panose="02010600030101010101" charset="-122"/>
      <p:regular r:id="rId26"/>
    </p:embeddedFont>
    <p:embeddedFont>
      <p:font typeface="演示斜黑体" panose="02010600030101010101" charset="-122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1F39F09-AC98-450B-BD73-C90A1FDC891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3B9C6EE-E137-49C6-BEEB-E47F21F3140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9C6EE-E137-49C6-BEEB-E47F21F3140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9C6EE-E137-49C6-BEEB-E47F21F3140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9C6EE-E137-49C6-BEEB-E47F21F3140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9C6EE-E137-49C6-BEEB-E47F21F3140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9C6EE-E137-49C6-BEEB-E47F21F3140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9C6EE-E137-49C6-BEEB-E47F21F3140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9C6EE-E137-49C6-BEEB-E47F21F3140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9C6EE-E137-49C6-BEEB-E47F21F3140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9C6EE-E137-49C6-BEEB-E47F21F3140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9C6EE-E137-49C6-BEEB-E47F21F3140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9C6EE-E137-49C6-BEEB-E47F21F3140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9C6EE-E137-49C6-BEEB-E47F21F3140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9C6EE-E137-49C6-BEEB-E47F21F3140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9C6EE-E137-49C6-BEEB-E47F21F3140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9C6EE-E137-49C6-BEEB-E47F21F3140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9C6EE-E137-49C6-BEEB-E47F21F3140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9C6EE-E137-49C6-BEEB-E47F21F3140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9C6EE-E137-49C6-BEEB-E47F21F3140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9C6EE-E137-49C6-BEEB-E47F21F3140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9C6EE-E137-49C6-BEEB-E47F21F3140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9C6EE-E137-49C6-BEEB-E47F21F3140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bookmark_76382"/>
          <p:cNvSpPr>
            <a:spLocks noChangeAspect="1"/>
          </p:cNvSpPr>
          <p:nvPr/>
        </p:nvSpPr>
        <p:spPr bwMode="auto">
          <a:xfrm>
            <a:off x="305216" y="259882"/>
            <a:ext cx="258326" cy="681343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455839 w 606244"/>
              <a:gd name="T25" fmla="*/ 455839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455839 w 606244"/>
              <a:gd name="T41" fmla="*/ 455839 w 606244"/>
              <a:gd name="T42" fmla="*/ 600116 w 606244"/>
              <a:gd name="T43" fmla="*/ 600116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600116 w 606244"/>
              <a:gd name="T59" fmla="*/ 600116 w 606244"/>
              <a:gd name="T60" fmla="*/ 600116 w 606244"/>
              <a:gd name="T61" fmla="*/ 600116 w 606244"/>
              <a:gd name="T62" fmla="*/ 600116 w 606244"/>
              <a:gd name="T6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7" h="3875">
                <a:moveTo>
                  <a:pt x="67" y="0"/>
                </a:moveTo>
                <a:cubicBezTo>
                  <a:pt x="30" y="0"/>
                  <a:pt x="0" y="30"/>
                  <a:pt x="0" y="67"/>
                </a:cubicBezTo>
                <a:lnTo>
                  <a:pt x="0" y="3800"/>
                </a:lnTo>
                <a:cubicBezTo>
                  <a:pt x="0" y="3837"/>
                  <a:pt x="30" y="3867"/>
                  <a:pt x="67" y="3867"/>
                </a:cubicBezTo>
                <a:cubicBezTo>
                  <a:pt x="86" y="3867"/>
                  <a:pt x="105" y="3858"/>
                  <a:pt x="118" y="3843"/>
                </a:cubicBezTo>
                <a:lnTo>
                  <a:pt x="733" y="3104"/>
                </a:lnTo>
                <a:lnTo>
                  <a:pt x="1349" y="3843"/>
                </a:lnTo>
                <a:cubicBezTo>
                  <a:pt x="1372" y="3871"/>
                  <a:pt x="1414" y="3875"/>
                  <a:pt x="1443" y="3851"/>
                </a:cubicBezTo>
                <a:cubicBezTo>
                  <a:pt x="1458" y="3839"/>
                  <a:pt x="1467" y="3820"/>
                  <a:pt x="1467" y="3800"/>
                </a:cubicBezTo>
                <a:lnTo>
                  <a:pt x="1467" y="67"/>
                </a:lnTo>
                <a:cubicBezTo>
                  <a:pt x="1467" y="30"/>
                  <a:pt x="1437" y="0"/>
                  <a:pt x="1400" y="0"/>
                </a:cubicBezTo>
                <a:lnTo>
                  <a:pt x="67" y="0"/>
                </a:lnTo>
                <a:close/>
                <a:moveTo>
                  <a:pt x="133" y="133"/>
                </a:moveTo>
                <a:lnTo>
                  <a:pt x="1333" y="133"/>
                </a:lnTo>
                <a:lnTo>
                  <a:pt x="1333" y="3616"/>
                </a:lnTo>
                <a:lnTo>
                  <a:pt x="785" y="2957"/>
                </a:lnTo>
                <a:cubicBezTo>
                  <a:pt x="761" y="2929"/>
                  <a:pt x="719" y="2925"/>
                  <a:pt x="691" y="2949"/>
                </a:cubicBezTo>
                <a:cubicBezTo>
                  <a:pt x="688" y="2951"/>
                  <a:pt x="685" y="2954"/>
                  <a:pt x="682" y="2957"/>
                </a:cubicBezTo>
                <a:lnTo>
                  <a:pt x="133" y="3616"/>
                </a:lnTo>
                <a:lnTo>
                  <a:pt x="133" y="133"/>
                </a:lnTo>
                <a:close/>
                <a:moveTo>
                  <a:pt x="267" y="233"/>
                </a:moveTo>
                <a:cubicBezTo>
                  <a:pt x="248" y="233"/>
                  <a:pt x="233" y="248"/>
                  <a:pt x="233" y="267"/>
                </a:cubicBezTo>
                <a:lnTo>
                  <a:pt x="233" y="1133"/>
                </a:lnTo>
                <a:cubicBezTo>
                  <a:pt x="233" y="1152"/>
                  <a:pt x="248" y="1167"/>
                  <a:pt x="266" y="1167"/>
                </a:cubicBezTo>
                <a:cubicBezTo>
                  <a:pt x="285" y="1167"/>
                  <a:pt x="300" y="1153"/>
                  <a:pt x="300" y="1134"/>
                </a:cubicBezTo>
                <a:lnTo>
                  <a:pt x="300" y="1133"/>
                </a:lnTo>
                <a:lnTo>
                  <a:pt x="300" y="300"/>
                </a:lnTo>
                <a:lnTo>
                  <a:pt x="733" y="300"/>
                </a:lnTo>
                <a:cubicBezTo>
                  <a:pt x="752" y="300"/>
                  <a:pt x="767" y="286"/>
                  <a:pt x="767" y="267"/>
                </a:cubicBezTo>
                <a:cubicBezTo>
                  <a:pt x="767" y="249"/>
                  <a:pt x="753" y="234"/>
                  <a:pt x="734" y="233"/>
                </a:cubicBezTo>
                <a:lnTo>
                  <a:pt x="733" y="233"/>
                </a:lnTo>
                <a:lnTo>
                  <a:pt x="267" y="23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3" t="5944" b="29858"/>
          <a:stretch>
            <a:fillRect/>
          </a:stretch>
        </p:blipFill>
        <p:spPr>
          <a:xfrm>
            <a:off x="0" y="-1"/>
            <a:ext cx="12191998" cy="685799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70C0">
                  <a:alpha val="0"/>
                </a:srgbClr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805388" y="4450558"/>
            <a:ext cx="3924905" cy="320593"/>
            <a:chOff x="445479" y="4315402"/>
            <a:chExt cx="4198082" cy="471187"/>
          </a:xfrm>
        </p:grpSpPr>
        <p:sp>
          <p:nvSpPr>
            <p:cNvPr id="6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581400" y="1425674"/>
            <a:ext cx="7411711" cy="2137365"/>
            <a:chOff x="4042143" y="2262401"/>
            <a:chExt cx="7411711" cy="2137365"/>
          </a:xfrm>
        </p:grpSpPr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4042143" y="2262401"/>
              <a:ext cx="7411711" cy="123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r" defTabSz="457200">
                <a:buFont typeface="Arial" panose="020B0604020202020204" pitchFamily="34" charset="0"/>
                <a:buNone/>
              </a:pPr>
              <a:r>
                <a:rPr lang="zh-CN" altLang="en-US" sz="8000" dirty="0">
                  <a:solidFill>
                    <a:schemeClr val="bg1"/>
                  </a:solidFill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呼风唤雨的世纪</a:t>
              </a:r>
              <a:endParaRPr lang="en-US" altLang="zh-CN" sz="8000" dirty="0">
                <a:solidFill>
                  <a:schemeClr val="bg1"/>
                </a:solidFill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75271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四年级 上册 配人教版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5878586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/>
          <p:nvPr/>
        </p:nvSpPr>
        <p:spPr>
          <a:xfrm>
            <a:off x="874260" y="1348593"/>
            <a:ext cx="10102850" cy="12313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    在20世纪一百年的时间里，人类利用现代科学技术获得那么多奇迹般的、出乎意料的</a:t>
            </a:r>
            <a:r>
              <a:rPr kumimoji="0" lang="zh-CN" altLang="en-US" sz="3200" b="1" i="0" u="none" strike="noStrike" kern="1200" cap="none" spc="2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发现</a:t>
            </a:r>
            <a:r>
              <a:rPr kumimoji="0" lang="zh-CN" altLang="en-US" sz="32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和</a:t>
            </a:r>
            <a:r>
              <a:rPr kumimoji="0" lang="zh-CN" altLang="en-US" sz="3200" b="1" i="0" u="none" strike="noStrike" kern="1200" cap="none" spc="2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发明</a:t>
            </a:r>
            <a:r>
              <a:rPr kumimoji="0" lang="zh-CN" altLang="en-US" sz="32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3" name="椭圆 2"/>
          <p:cNvSpPr/>
          <p:nvPr/>
        </p:nvSpPr>
        <p:spPr>
          <a:xfrm>
            <a:off x="3043237" y="1964274"/>
            <a:ext cx="2530249" cy="588963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739038" y="1948131"/>
            <a:ext cx="2003425" cy="63182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标注 6"/>
          <p:cNvSpPr/>
          <p:nvPr/>
        </p:nvSpPr>
        <p:spPr>
          <a:xfrm>
            <a:off x="6096000" y="3429000"/>
            <a:ext cx="5292725" cy="2456996"/>
          </a:xfrm>
          <a:prstGeom prst="wedgeRectCallout">
            <a:avLst>
              <a:gd name="adj1" fmla="val -31585"/>
              <a:gd name="adj2" fmla="val -7321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357937" y="3648075"/>
            <a:ext cx="4806950" cy="21231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687B9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说明了科学技术取得了惊人的发展，同时通过这些词句也表现出了作者的赞叹与惊异。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课文解读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910" y="3396301"/>
            <a:ext cx="3189182" cy="2456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01" name="组合 1"/>
          <p:cNvGrpSpPr/>
          <p:nvPr/>
        </p:nvGrpSpPr>
        <p:grpSpPr>
          <a:xfrm>
            <a:off x="396195" y="1635579"/>
            <a:ext cx="5268912" cy="2266882"/>
            <a:chOff x="643" y="2174"/>
            <a:chExt cx="8299" cy="3567"/>
          </a:xfrm>
        </p:grpSpPr>
        <p:sp>
          <p:nvSpPr>
            <p:cNvPr id="25602" name="矩形 9"/>
            <p:cNvSpPr/>
            <p:nvPr/>
          </p:nvSpPr>
          <p:spPr>
            <a:xfrm>
              <a:off x="643" y="2174"/>
              <a:ext cx="4182" cy="86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687B9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【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687B9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发现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687B9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】</a:t>
              </a:r>
            </a:p>
          </p:txBody>
        </p:sp>
        <p:sp>
          <p:nvSpPr>
            <p:cNvPr id="25603" name="矩形 6"/>
            <p:cNvSpPr/>
            <p:nvPr/>
          </p:nvSpPr>
          <p:spPr>
            <a:xfrm>
              <a:off x="1458" y="3250"/>
              <a:ext cx="7484" cy="24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经过研究、探索等，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看到或找到前人没有看到的事物或规律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。</a:t>
              </a:r>
            </a:p>
          </p:txBody>
        </p:sp>
      </p:grpSp>
      <p:grpSp>
        <p:nvGrpSpPr>
          <p:cNvPr id="4" name="组合 1"/>
          <p:cNvGrpSpPr/>
          <p:nvPr/>
        </p:nvGrpSpPr>
        <p:grpSpPr>
          <a:xfrm>
            <a:off x="396195" y="4469267"/>
            <a:ext cx="5654675" cy="1280913"/>
            <a:chOff x="643" y="2318"/>
            <a:chExt cx="8907" cy="2015"/>
          </a:xfrm>
        </p:grpSpPr>
        <p:sp>
          <p:nvSpPr>
            <p:cNvPr id="25606" name="矩形 9"/>
            <p:cNvSpPr/>
            <p:nvPr/>
          </p:nvSpPr>
          <p:spPr>
            <a:xfrm>
              <a:off x="643" y="2318"/>
              <a:ext cx="4182" cy="86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687B9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【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687B9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发明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687B9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】</a:t>
              </a:r>
            </a:p>
          </p:txBody>
        </p:sp>
        <p:sp>
          <p:nvSpPr>
            <p:cNvPr id="25607" name="矩形 6"/>
            <p:cNvSpPr/>
            <p:nvPr/>
          </p:nvSpPr>
          <p:spPr>
            <a:xfrm>
              <a:off x="1458" y="3470"/>
              <a:ext cx="8092" cy="8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创造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（新的事物或方法）</a:t>
              </a:r>
            </a:p>
          </p:txBody>
        </p:sp>
      </p:grpSp>
      <p:sp>
        <p:nvSpPr>
          <p:cNvPr id="57347" name="Rectangle 6"/>
          <p:cNvSpPr/>
          <p:nvPr/>
        </p:nvSpPr>
        <p:spPr>
          <a:xfrm>
            <a:off x="6462032" y="1892754"/>
            <a:ext cx="5340350" cy="36796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爱迪生（         ）金属丝通电后会发出强烈的白光，于是他（　      ）了电灯。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科学家（    　）蝙蝠能发出超声波，于是（　  　）了雷达。</a:t>
            </a:r>
          </a:p>
        </p:txBody>
      </p:sp>
      <p:sp>
        <p:nvSpPr>
          <p:cNvPr id="7" name="矩形 9"/>
          <p:cNvSpPr/>
          <p:nvPr/>
        </p:nvSpPr>
        <p:spPr>
          <a:xfrm>
            <a:off x="6328682" y="1148217"/>
            <a:ext cx="2655888" cy="54886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687B9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选词填空。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4687B9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299563" y="2184664"/>
            <a:ext cx="1246188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发现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031206" y="3671628"/>
            <a:ext cx="1246187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发明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124371" y="4328962"/>
            <a:ext cx="1247775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发现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随堂练习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299564" y="5062414"/>
            <a:ext cx="1246187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发明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/>
      <p:bldP spid="7" grpId="0"/>
      <p:bldP spid="8" grpId="0"/>
      <p:bldP spid="9" grpId="0"/>
      <p:bldP spid="10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4"/>
          <p:cNvSpPr txBox="1"/>
          <p:nvPr/>
        </p:nvSpPr>
        <p:spPr>
          <a:xfrm>
            <a:off x="850900" y="1308100"/>
            <a:ext cx="10563225" cy="13772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正是这些发现和发明，使人类的生活大大改观，其改变的程度超过了人类历史上百万年的总和。</a:t>
            </a:r>
          </a:p>
        </p:txBody>
      </p:sp>
      <p:sp>
        <p:nvSpPr>
          <p:cNvPr id="3" name="椭圆 2"/>
          <p:cNvSpPr/>
          <p:nvPr/>
        </p:nvSpPr>
        <p:spPr>
          <a:xfrm>
            <a:off x="6964363" y="2054225"/>
            <a:ext cx="3151188" cy="600075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974725" y="3173413"/>
            <a:ext cx="2609850" cy="1861820"/>
            <a:chOff x="1536" y="4998"/>
            <a:chExt cx="4110" cy="2932"/>
          </a:xfrm>
        </p:grpSpPr>
        <p:sp>
          <p:nvSpPr>
            <p:cNvPr id="5" name="矩形 4"/>
            <p:cNvSpPr/>
            <p:nvPr/>
          </p:nvSpPr>
          <p:spPr>
            <a:xfrm>
              <a:off x="1536" y="4998"/>
              <a:ext cx="4110" cy="2200"/>
            </a:xfrm>
            <a:prstGeom prst="rect">
              <a:avLst/>
            </a:prstGeom>
            <a:solidFill>
              <a:srgbClr val="D1E9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629" name="文本框 5"/>
            <p:cNvSpPr txBox="1"/>
            <p:nvPr/>
          </p:nvSpPr>
          <p:spPr>
            <a:xfrm>
              <a:off x="1771" y="5055"/>
              <a:ext cx="3565" cy="28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20</a:t>
              </a:r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世纪的一百年时间</a:t>
              </a:r>
            </a:p>
          </p:txBody>
        </p:sp>
      </p:grpSp>
      <p:pic>
        <p:nvPicPr>
          <p:cNvPr id="7" name="图片 6" descr="539392d1-98e1-4792-a003-085df08f504b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8075" y="3729038"/>
            <a:ext cx="1274763" cy="16700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" name="组合 14"/>
          <p:cNvGrpSpPr/>
          <p:nvPr/>
        </p:nvGrpSpPr>
        <p:grpSpPr>
          <a:xfrm>
            <a:off x="4937125" y="4291013"/>
            <a:ext cx="2514600" cy="1414462"/>
            <a:chOff x="2022" y="5178"/>
            <a:chExt cx="6549" cy="1309"/>
          </a:xfrm>
        </p:grpSpPr>
        <p:sp>
          <p:nvSpPr>
            <p:cNvPr id="16" name="矩形 15"/>
            <p:cNvSpPr/>
            <p:nvPr/>
          </p:nvSpPr>
          <p:spPr>
            <a:xfrm>
              <a:off x="2022" y="5178"/>
              <a:ext cx="6491" cy="1309"/>
            </a:xfrm>
            <a:prstGeom prst="rect">
              <a:avLst/>
            </a:prstGeom>
            <a:solidFill>
              <a:srgbClr val="D1E9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633" name="文本框 16"/>
            <p:cNvSpPr txBox="1"/>
            <p:nvPr/>
          </p:nvSpPr>
          <p:spPr>
            <a:xfrm>
              <a:off x="2280" y="5212"/>
              <a:ext cx="6291" cy="11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人类历史的上百万年</a:t>
              </a: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7954963" y="3205163"/>
            <a:ext cx="3511550" cy="14741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4687B9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从这种对比中，你体会到了什么？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课文解读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6"/>
          <p:cNvSpPr txBox="1"/>
          <p:nvPr/>
        </p:nvSpPr>
        <p:spPr>
          <a:xfrm>
            <a:off x="553132" y="1681163"/>
            <a:ext cx="7241039" cy="380277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人类在上百万年的历史中一直很依赖自然，生活在一个慢吞吞、静悄悄、一到夜里就黑暗无光的世界。那时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没有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电灯，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没有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电视，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没有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收音机，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也没有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汽车。人们只能在神话中用“千里眼”“顺风耳”和腾云驾雾的神仙，来寄托自己的美好愿望。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课文解读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511" y="2885169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1"/>
          <p:cNvSpPr txBox="1"/>
          <p:nvPr/>
        </p:nvSpPr>
        <p:spPr>
          <a:xfrm>
            <a:off x="862013" y="1171575"/>
            <a:ext cx="10707687" cy="147065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人们只能在神话中用“千里眼”“顺风耳”和腾云驾雾的神仙，来寄托自己的美好愿望。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 descr="o4YBAFzAIbmAU9NhAAFxdxxMrRk98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3023869"/>
            <a:ext cx="3394075" cy="2305050"/>
          </a:xfrm>
          <a:prstGeom prst="ellipse">
            <a:avLst/>
          </a:prstGeom>
        </p:spPr>
      </p:pic>
      <p:pic>
        <p:nvPicPr>
          <p:cNvPr id="4" name="图片 3" descr="可视电话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28" t="5092" r="1050" b="3050"/>
          <a:stretch>
            <a:fillRect/>
          </a:stretch>
        </p:blipFill>
        <p:spPr>
          <a:xfrm>
            <a:off x="4127500" y="3140075"/>
            <a:ext cx="3189288" cy="2085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昂电饭锅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013" y="3030538"/>
            <a:ext cx="2635250" cy="2305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2533650" y="5565775"/>
            <a:ext cx="7042150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以前人们的幻想，如今变成了现实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课文解读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文本框 1"/>
          <p:cNvSpPr txBox="1"/>
          <p:nvPr/>
        </p:nvSpPr>
        <p:spPr>
          <a:xfrm>
            <a:off x="941388" y="1127125"/>
            <a:ext cx="10217150" cy="13772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20</a:t>
            </a: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世纪的成就，真可以用</a:t>
            </a: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忽如一夜春风来，千树万树梨花开</a:t>
            </a: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来形容。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843588" y="2679700"/>
            <a:ext cx="6165850" cy="3411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200" normalizeH="0" baseline="0" noProof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这里引用诗句，说明了现代科学技术成就的变化之快、变化之大，是人们始料未及的，给人们带来了意想不到的惊喜。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课文解读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1" y="3135141"/>
            <a:ext cx="3817256" cy="2436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6"/>
          <p:cNvSpPr txBox="1"/>
          <p:nvPr/>
        </p:nvSpPr>
        <p:spPr>
          <a:xfrm>
            <a:off x="915989" y="1604963"/>
            <a:ext cx="6965268" cy="36796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20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世纪，人类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登上月球，潜入深海，洞察百亿光年外的天体，探索原子核世界的奥秘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；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20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世纪，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电视、程控电话、因特网以及民航飞机、高速火车、远洋船舶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等，日益把人类居住的星球变成联系紧密的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地球村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课文解读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511" y="2885169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634331" y="2033588"/>
            <a:ext cx="8923338" cy="3151188"/>
          </a:xfrm>
          <a:prstGeom prst="roundRect">
            <a:avLst/>
          </a:prstGeom>
          <a:solidFill>
            <a:srgbClr val="E4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843" name="文本框 1"/>
          <p:cNvSpPr txBox="1"/>
          <p:nvPr/>
        </p:nvSpPr>
        <p:spPr>
          <a:xfrm>
            <a:off x="2077243" y="2339975"/>
            <a:ext cx="8137525" cy="242797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“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地球村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指什么？为什么人类居住的星球会变成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地球村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呢？你从中体会到了什么？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讨论交流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58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3" descr="安居客和"/>
          <p:cNvPicPr>
            <a:picLocks noChangeAspect="1"/>
          </p:cNvPicPr>
          <p:nvPr/>
        </p:nvPicPr>
        <p:blipFill>
          <a:blip r:embed="rId4"/>
          <a:srcRect t="11717" r="34358" b="16624"/>
          <a:stretch>
            <a:fillRect/>
          </a:stretch>
        </p:blipFill>
        <p:spPr>
          <a:xfrm>
            <a:off x="5307013" y="-19050"/>
            <a:ext cx="6773862" cy="6896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947738" y="1527175"/>
            <a:ext cx="10256838" cy="3679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从无到有，从幻想到现实，</a:t>
            </a:r>
            <a:r>
              <a:rPr kumimoji="0" lang="en-US" altLang="zh-CN" sz="2400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20</a:t>
            </a:r>
            <a:r>
              <a:rPr kumimoji="0" lang="zh-CN" altLang="en-US" sz="2400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世纪一百年间科学技术的发展可谓突飞猛进，日新月异。依靠科技的神奇力量，人们创造了潜入深海、飞天登月等一个又一个奇迹。在惊叹于科技的巨大作用之余，我们也要清醒地认识到，未来还有很多难题等待你我去探索、去解决，只有努力学习，才能攀上科学的最高峰。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感悟提升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文本框 1"/>
          <p:cNvSpPr txBox="1"/>
          <p:nvPr/>
        </p:nvSpPr>
        <p:spPr>
          <a:xfrm>
            <a:off x="1023257" y="2983820"/>
            <a:ext cx="2205038" cy="11985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呼风唤雨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的世纪</a:t>
            </a:r>
          </a:p>
        </p:txBody>
      </p:sp>
      <p:sp>
        <p:nvSpPr>
          <p:cNvPr id="4" name="左大括号 3"/>
          <p:cNvSpPr/>
          <p:nvPr/>
        </p:nvSpPr>
        <p:spPr>
          <a:xfrm>
            <a:off x="3136220" y="2109107"/>
            <a:ext cx="80963" cy="2906713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7892" name="组合 6"/>
          <p:cNvGrpSpPr/>
          <p:nvPr/>
        </p:nvGrpSpPr>
        <p:grpSpPr>
          <a:xfrm>
            <a:off x="3429907" y="2020207"/>
            <a:ext cx="1209675" cy="631825"/>
            <a:chOff x="5343" y="2898"/>
            <a:chExt cx="1904" cy="996"/>
          </a:xfrm>
        </p:grpSpPr>
        <p:sp>
          <p:nvSpPr>
            <p:cNvPr id="5" name="矩形 4"/>
            <p:cNvSpPr/>
            <p:nvPr/>
          </p:nvSpPr>
          <p:spPr>
            <a:xfrm>
              <a:off x="5343" y="2898"/>
              <a:ext cx="1904" cy="996"/>
            </a:xfrm>
            <a:prstGeom prst="rect">
              <a:avLst/>
            </a:prstGeom>
            <a:solidFill>
              <a:srgbClr val="E4F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894" name="文本框 5"/>
            <p:cNvSpPr txBox="1"/>
            <p:nvPr/>
          </p:nvSpPr>
          <p:spPr>
            <a:xfrm>
              <a:off x="5519" y="2927"/>
              <a:ext cx="1648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总起</a:t>
              </a:r>
            </a:p>
          </p:txBody>
        </p:sp>
      </p:grpSp>
      <p:grpSp>
        <p:nvGrpSpPr>
          <p:cNvPr id="37895" name="组合 7"/>
          <p:cNvGrpSpPr/>
          <p:nvPr/>
        </p:nvGrpSpPr>
        <p:grpSpPr>
          <a:xfrm>
            <a:off x="3429907" y="2842532"/>
            <a:ext cx="1209675" cy="633413"/>
            <a:chOff x="5343" y="2898"/>
            <a:chExt cx="1904" cy="996"/>
          </a:xfrm>
        </p:grpSpPr>
        <p:sp>
          <p:nvSpPr>
            <p:cNvPr id="9" name="矩形 8"/>
            <p:cNvSpPr/>
            <p:nvPr/>
          </p:nvSpPr>
          <p:spPr>
            <a:xfrm>
              <a:off x="5343" y="2898"/>
              <a:ext cx="1904" cy="996"/>
            </a:xfrm>
            <a:prstGeom prst="rect">
              <a:avLst/>
            </a:prstGeom>
            <a:solidFill>
              <a:srgbClr val="E4F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897" name="文本框 9"/>
            <p:cNvSpPr txBox="1"/>
            <p:nvPr/>
          </p:nvSpPr>
          <p:spPr>
            <a:xfrm>
              <a:off x="5519" y="2927"/>
              <a:ext cx="1648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回应</a:t>
              </a:r>
            </a:p>
          </p:txBody>
        </p:sp>
      </p:grpSp>
      <p:grpSp>
        <p:nvGrpSpPr>
          <p:cNvPr id="37898" name="组合 10"/>
          <p:cNvGrpSpPr/>
          <p:nvPr/>
        </p:nvGrpSpPr>
        <p:grpSpPr>
          <a:xfrm>
            <a:off x="3429907" y="3636282"/>
            <a:ext cx="1209675" cy="631825"/>
            <a:chOff x="5343" y="2898"/>
            <a:chExt cx="1904" cy="996"/>
          </a:xfrm>
        </p:grpSpPr>
        <p:sp>
          <p:nvSpPr>
            <p:cNvPr id="12" name="矩形 11"/>
            <p:cNvSpPr/>
            <p:nvPr/>
          </p:nvSpPr>
          <p:spPr>
            <a:xfrm>
              <a:off x="5343" y="2898"/>
              <a:ext cx="1904" cy="996"/>
            </a:xfrm>
            <a:prstGeom prst="rect">
              <a:avLst/>
            </a:prstGeom>
            <a:solidFill>
              <a:srgbClr val="E4F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00" name="文本框 12"/>
            <p:cNvSpPr txBox="1"/>
            <p:nvPr/>
          </p:nvSpPr>
          <p:spPr>
            <a:xfrm>
              <a:off x="5519" y="2927"/>
              <a:ext cx="1648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证明</a:t>
              </a:r>
            </a:p>
          </p:txBody>
        </p:sp>
      </p:grpSp>
      <p:grpSp>
        <p:nvGrpSpPr>
          <p:cNvPr id="37901" name="组合 13"/>
          <p:cNvGrpSpPr/>
          <p:nvPr/>
        </p:nvGrpSpPr>
        <p:grpSpPr>
          <a:xfrm>
            <a:off x="3429907" y="4437970"/>
            <a:ext cx="1209675" cy="633412"/>
            <a:chOff x="5343" y="2898"/>
            <a:chExt cx="1904" cy="996"/>
          </a:xfrm>
        </p:grpSpPr>
        <p:sp>
          <p:nvSpPr>
            <p:cNvPr id="15" name="矩形 14"/>
            <p:cNvSpPr/>
            <p:nvPr/>
          </p:nvSpPr>
          <p:spPr>
            <a:xfrm>
              <a:off x="5343" y="2898"/>
              <a:ext cx="1904" cy="996"/>
            </a:xfrm>
            <a:prstGeom prst="rect">
              <a:avLst/>
            </a:prstGeom>
            <a:solidFill>
              <a:srgbClr val="E4F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03" name="文本框 15"/>
            <p:cNvSpPr txBox="1"/>
            <p:nvPr/>
          </p:nvSpPr>
          <p:spPr>
            <a:xfrm>
              <a:off x="5519" y="2927"/>
              <a:ext cx="1648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总结</a:t>
              </a:r>
            </a:p>
          </p:txBody>
        </p:sp>
      </p:grpSp>
      <p:sp>
        <p:nvSpPr>
          <p:cNvPr id="37904" name="文本框 17"/>
          <p:cNvSpPr txBox="1"/>
          <p:nvPr/>
        </p:nvSpPr>
        <p:spPr>
          <a:xfrm>
            <a:off x="4807857" y="2069420"/>
            <a:ext cx="5222875" cy="5826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20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世纪是呼风唤雨的世纪</a:t>
            </a:r>
          </a:p>
        </p:txBody>
      </p:sp>
      <p:sp>
        <p:nvSpPr>
          <p:cNvPr id="37905" name="文本框 18"/>
          <p:cNvSpPr txBox="1"/>
          <p:nvPr/>
        </p:nvSpPr>
        <p:spPr>
          <a:xfrm>
            <a:off x="4757057" y="2902857"/>
            <a:ext cx="5222875" cy="5826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人类靠科学技术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呼风唤雨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</a:p>
        </p:txBody>
      </p:sp>
      <p:sp>
        <p:nvSpPr>
          <p:cNvPr id="37906" name="文本框 19"/>
          <p:cNvSpPr txBox="1"/>
          <p:nvPr/>
        </p:nvSpPr>
        <p:spPr>
          <a:xfrm>
            <a:off x="4757057" y="3695020"/>
            <a:ext cx="6511925" cy="5826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科学技术使人类生活发生巨大改变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907" name="文本框 20"/>
          <p:cNvSpPr txBox="1"/>
          <p:nvPr/>
        </p:nvSpPr>
        <p:spPr>
          <a:xfrm>
            <a:off x="4757057" y="4487182"/>
            <a:ext cx="6511925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科学技术创造美好的现在和未来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结构梳理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4" grpId="0" animBg="1"/>
      <p:bldP spid="37904" grpId="0"/>
      <p:bldP spid="37905" grpId="0"/>
      <p:bldP spid="37906" grpId="0"/>
      <p:bldP spid="3790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学习目标</a:t>
            </a:r>
          </a:p>
        </p:txBody>
      </p:sp>
      <p:grpSp>
        <p:nvGrpSpPr>
          <p:cNvPr id="3" name="组合 11"/>
          <p:cNvGrpSpPr/>
          <p:nvPr/>
        </p:nvGrpSpPr>
        <p:grpSpPr>
          <a:xfrm>
            <a:off x="1047296" y="1701120"/>
            <a:ext cx="9820910" cy="946785"/>
            <a:chOff x="2701" y="2748"/>
            <a:chExt cx="15467" cy="1490"/>
          </a:xfrm>
        </p:grpSpPr>
        <p:grpSp>
          <p:nvGrpSpPr>
            <p:cNvPr id="4" name="组合 6"/>
            <p:cNvGrpSpPr/>
            <p:nvPr/>
          </p:nvGrpSpPr>
          <p:grpSpPr>
            <a:xfrm>
              <a:off x="2701" y="2829"/>
              <a:ext cx="1401" cy="1401"/>
              <a:chOff x="2953" y="3063"/>
              <a:chExt cx="1401" cy="1401"/>
            </a:xfrm>
          </p:grpSpPr>
          <p:pic>
            <p:nvPicPr>
              <p:cNvPr id="7" name="图片 2" descr="59aecb9db8c2d_610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953" y="3063"/>
                <a:ext cx="1401" cy="1401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8" name="文本框 4"/>
              <p:cNvSpPr txBox="1"/>
              <p:nvPr/>
            </p:nvSpPr>
            <p:spPr>
              <a:xfrm>
                <a:off x="3238" y="3253"/>
                <a:ext cx="819" cy="111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AC8E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4387" y="2748"/>
              <a:ext cx="13781" cy="1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20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认识</a:t>
              </a:r>
              <a:r>
                <a:rPr kumimoji="0" lang="en-US" altLang="zh-CN" sz="2400" b="1" i="0" u="none" strike="noStrike" kern="1200" cap="none" spc="20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12</a:t>
              </a:r>
              <a:r>
                <a:rPr kumimoji="0" lang="zh-CN" altLang="en-US" sz="2400" b="1" i="0" u="none" strike="noStrike" kern="1200" cap="none" spc="20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个生字，会写</a:t>
              </a:r>
              <a:r>
                <a:rPr kumimoji="0" lang="en-US" altLang="zh-CN" sz="2400" b="1" i="0" u="none" strike="noStrike" kern="1200" cap="none" spc="20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15</a:t>
              </a:r>
              <a:r>
                <a:rPr kumimoji="0" lang="zh-CN" altLang="en-US" sz="2400" b="1" i="0" u="none" strike="noStrike" kern="1200" cap="none" spc="20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个生字，能正确读写</a:t>
              </a:r>
              <a:r>
                <a:rPr kumimoji="0" lang="en-US" altLang="zh-CN" sz="2400" b="1" i="0" u="none" strike="noStrike" kern="1200" cap="none" spc="20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“</a:t>
              </a:r>
              <a:r>
                <a:rPr kumimoji="0" lang="zh-CN" altLang="en-US" sz="2400" b="1" i="0" u="none" strike="noStrike" kern="1200" cap="none" spc="20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呼风唤雨、幻想</a:t>
              </a:r>
              <a:r>
                <a:rPr kumimoji="0" lang="en-US" altLang="zh-CN" sz="2400" b="1" i="0" u="none" strike="noStrike" kern="1200" cap="none" spc="20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”</a:t>
              </a:r>
              <a:r>
                <a:rPr kumimoji="0" lang="zh-CN" altLang="en-US" sz="2400" b="1" i="0" u="none" strike="noStrike" kern="1200" cap="none" spc="20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等词语。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572759" y="3242581"/>
            <a:ext cx="890587" cy="889000"/>
            <a:chOff x="2953" y="3063"/>
            <a:chExt cx="1401" cy="1401"/>
          </a:xfrm>
        </p:grpSpPr>
        <p:pic>
          <p:nvPicPr>
            <p:cNvPr id="10" name="图片 8" descr="59aecb9db8c2d_61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53" y="3063"/>
              <a:ext cx="1401" cy="140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文本框 9"/>
            <p:cNvSpPr txBox="1"/>
            <p:nvPr/>
          </p:nvSpPr>
          <p:spPr>
            <a:xfrm>
              <a:off x="3238" y="3253"/>
              <a:ext cx="819" cy="11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>
                  <a:ln>
                    <a:noFill/>
                  </a:ln>
                  <a:solidFill>
                    <a:srgbClr val="BAC8E3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2644321" y="3383238"/>
            <a:ext cx="8750300" cy="503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有感情地朗读课文，体</a:t>
            </a:r>
            <a:r>
              <a:rPr kumimoji="0" lang="zh-CN" altLang="en-US" sz="2400" b="1" i="0" u="none" strike="noStrike" kern="1200" cap="none" spc="2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会语言简洁、条理清楚的表达特点</a:t>
            </a:r>
            <a:r>
              <a:rPr kumimoji="0" lang="zh-CN" altLang="en-US" sz="24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。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2110921" y="4768169"/>
            <a:ext cx="889000" cy="889000"/>
            <a:chOff x="2953" y="3063"/>
            <a:chExt cx="1401" cy="1401"/>
          </a:xfrm>
        </p:grpSpPr>
        <p:pic>
          <p:nvPicPr>
            <p:cNvPr id="14" name="图片 13" descr="59aecb9db8c2d_61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53" y="3063"/>
              <a:ext cx="1401" cy="140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" name="文本框 14"/>
            <p:cNvSpPr txBox="1"/>
            <p:nvPr/>
          </p:nvSpPr>
          <p:spPr>
            <a:xfrm>
              <a:off x="3238" y="3253"/>
              <a:ext cx="819" cy="11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>
                  <a:ln>
                    <a:noFill/>
                  </a:ln>
                  <a:solidFill>
                    <a:srgbClr val="BAC8E3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180896" y="4988881"/>
            <a:ext cx="8750300" cy="503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2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激发热爱科学的情感</a:t>
            </a:r>
            <a:r>
              <a:rPr kumimoji="0" lang="zh-CN" altLang="en-US" sz="24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以及学习科学、探索科学奥秘的兴趣。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850559" y="1476034"/>
            <a:ext cx="7582241" cy="3151188"/>
          </a:xfrm>
          <a:prstGeom prst="roundRect">
            <a:avLst/>
          </a:prstGeom>
          <a:solidFill>
            <a:srgbClr val="E4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915" name="文本框 1"/>
          <p:cNvSpPr txBox="1"/>
          <p:nvPr/>
        </p:nvSpPr>
        <p:spPr>
          <a:xfrm>
            <a:off x="1215230" y="1752682"/>
            <a:ext cx="6695055" cy="259789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进入二十一世纪，你觉得科学技术还会怎样改变我们的生活呢？同学们一起来畅想一下我们的未来生活，想一想未来的生活会是怎样的？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拓展延伸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511" y="2885169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3" t="5944" b="29858"/>
          <a:stretch>
            <a:fillRect/>
          </a:stretch>
        </p:blipFill>
        <p:spPr>
          <a:xfrm>
            <a:off x="0" y="-1"/>
            <a:ext cx="12191998" cy="685799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70C0">
                  <a:alpha val="0"/>
                </a:srgbClr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805388" y="4450558"/>
            <a:ext cx="3924905" cy="320593"/>
            <a:chOff x="445479" y="4315402"/>
            <a:chExt cx="4198082" cy="471187"/>
          </a:xfrm>
        </p:grpSpPr>
        <p:sp>
          <p:nvSpPr>
            <p:cNvPr id="6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581400" y="1425674"/>
            <a:ext cx="7411711" cy="2137365"/>
            <a:chOff x="4042143" y="2262401"/>
            <a:chExt cx="7411711" cy="2137365"/>
          </a:xfrm>
        </p:grpSpPr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4042143" y="2262401"/>
              <a:ext cx="7411711" cy="123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r" defTabSz="457200">
                <a:buFont typeface="Arial" panose="020B0604020202020204" pitchFamily="34" charset="0"/>
                <a:buNone/>
              </a:pPr>
              <a:r>
                <a:rPr lang="zh-CN" altLang="en-US" sz="8000" dirty="0">
                  <a:solidFill>
                    <a:schemeClr val="bg1"/>
                  </a:solidFill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感谢各位的聆听</a:t>
              </a:r>
              <a:endParaRPr lang="en-US" altLang="zh-CN" sz="8000" dirty="0">
                <a:solidFill>
                  <a:schemeClr val="bg1"/>
                </a:solidFill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75271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四年级 上册 配人教版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5878586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2"/>
          <p:cNvSpPr txBox="1"/>
          <p:nvPr/>
        </p:nvSpPr>
        <p:spPr>
          <a:xfrm>
            <a:off x="2606675" y="2455863"/>
            <a:ext cx="2444750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呼风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唤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雨</a:t>
            </a:r>
          </a:p>
        </p:txBody>
      </p:sp>
      <p:sp>
        <p:nvSpPr>
          <p:cNvPr id="17411" name="文本框 2"/>
          <p:cNvSpPr txBox="1"/>
          <p:nvPr/>
        </p:nvSpPr>
        <p:spPr>
          <a:xfrm>
            <a:off x="5229225" y="2455863"/>
            <a:ext cx="126682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技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术</a:t>
            </a:r>
          </a:p>
        </p:txBody>
      </p:sp>
      <p:sp>
        <p:nvSpPr>
          <p:cNvPr id="7" name="文本框 3"/>
          <p:cNvSpPr txBox="1"/>
          <p:nvPr/>
        </p:nvSpPr>
        <p:spPr>
          <a:xfrm>
            <a:off x="5335588" y="1852613"/>
            <a:ext cx="541338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jì</a:t>
            </a:r>
          </a:p>
        </p:txBody>
      </p:sp>
      <p:sp>
        <p:nvSpPr>
          <p:cNvPr id="17413" name="文本框 2"/>
          <p:cNvSpPr txBox="1"/>
          <p:nvPr/>
        </p:nvSpPr>
        <p:spPr>
          <a:xfrm>
            <a:off x="6684963" y="2455863"/>
            <a:ext cx="126682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获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得</a:t>
            </a:r>
          </a:p>
        </p:txBody>
      </p:sp>
      <p:sp>
        <p:nvSpPr>
          <p:cNvPr id="9" name="文本框 3"/>
          <p:cNvSpPr txBox="1"/>
          <p:nvPr/>
        </p:nvSpPr>
        <p:spPr>
          <a:xfrm>
            <a:off x="6565900" y="1862138"/>
            <a:ext cx="1290638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huò</a:t>
            </a:r>
          </a:p>
        </p:txBody>
      </p:sp>
      <p:sp>
        <p:nvSpPr>
          <p:cNvPr id="17415" name="文本框 2"/>
          <p:cNvSpPr txBox="1"/>
          <p:nvPr/>
        </p:nvSpPr>
        <p:spPr>
          <a:xfrm>
            <a:off x="8140700" y="2455863"/>
            <a:ext cx="126682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依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赖</a:t>
            </a:r>
          </a:p>
        </p:txBody>
      </p:sp>
      <p:sp>
        <p:nvSpPr>
          <p:cNvPr id="11" name="文本框 3"/>
          <p:cNvSpPr txBox="1"/>
          <p:nvPr/>
        </p:nvSpPr>
        <p:spPr>
          <a:xfrm>
            <a:off x="8564563" y="1890713"/>
            <a:ext cx="782638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lài</a:t>
            </a:r>
          </a:p>
        </p:txBody>
      </p:sp>
      <p:sp>
        <p:nvSpPr>
          <p:cNvPr id="17417" name="文本框 2"/>
          <p:cNvSpPr txBox="1"/>
          <p:nvPr/>
        </p:nvSpPr>
        <p:spPr>
          <a:xfrm>
            <a:off x="1558925" y="3898900"/>
            <a:ext cx="1255713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潜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入</a:t>
            </a:r>
          </a:p>
        </p:txBody>
      </p:sp>
      <p:sp>
        <p:nvSpPr>
          <p:cNvPr id="15" name="文本框 3"/>
          <p:cNvSpPr txBox="1"/>
          <p:nvPr/>
        </p:nvSpPr>
        <p:spPr>
          <a:xfrm>
            <a:off x="1316038" y="3333750"/>
            <a:ext cx="1174750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qián</a:t>
            </a:r>
          </a:p>
        </p:txBody>
      </p:sp>
      <p:sp>
        <p:nvSpPr>
          <p:cNvPr id="17419" name="文本框 2"/>
          <p:cNvSpPr txBox="1"/>
          <p:nvPr/>
        </p:nvSpPr>
        <p:spPr>
          <a:xfrm>
            <a:off x="2924175" y="3898900"/>
            <a:ext cx="2243138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百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亿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光年</a:t>
            </a:r>
          </a:p>
        </p:txBody>
      </p:sp>
      <p:sp>
        <p:nvSpPr>
          <p:cNvPr id="17" name="文本框 3"/>
          <p:cNvSpPr txBox="1"/>
          <p:nvPr/>
        </p:nvSpPr>
        <p:spPr>
          <a:xfrm>
            <a:off x="3424238" y="3384550"/>
            <a:ext cx="788988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yì</a:t>
            </a:r>
          </a:p>
        </p:txBody>
      </p:sp>
      <p:sp>
        <p:nvSpPr>
          <p:cNvPr id="17421" name="文本框 2"/>
          <p:cNvSpPr txBox="1"/>
          <p:nvPr/>
        </p:nvSpPr>
        <p:spPr>
          <a:xfrm>
            <a:off x="5276850" y="3892550"/>
            <a:ext cx="1414463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探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索</a:t>
            </a:r>
          </a:p>
        </p:txBody>
      </p:sp>
      <p:sp>
        <p:nvSpPr>
          <p:cNvPr id="19" name="文本框 3"/>
          <p:cNvSpPr txBox="1"/>
          <p:nvPr/>
        </p:nvSpPr>
        <p:spPr>
          <a:xfrm>
            <a:off x="5551488" y="3384550"/>
            <a:ext cx="1027113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suǒ</a:t>
            </a:r>
          </a:p>
        </p:txBody>
      </p:sp>
      <p:sp>
        <p:nvSpPr>
          <p:cNvPr id="17423" name="文本框 2"/>
          <p:cNvSpPr txBox="1"/>
          <p:nvPr/>
        </p:nvSpPr>
        <p:spPr>
          <a:xfrm>
            <a:off x="6800850" y="3883025"/>
            <a:ext cx="126682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奥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秘</a:t>
            </a:r>
          </a:p>
        </p:txBody>
      </p:sp>
      <p:sp>
        <p:nvSpPr>
          <p:cNvPr id="21" name="文本框 3"/>
          <p:cNvSpPr txBox="1"/>
          <p:nvPr/>
        </p:nvSpPr>
        <p:spPr>
          <a:xfrm>
            <a:off x="6804025" y="3365500"/>
            <a:ext cx="933450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ào</a:t>
            </a:r>
          </a:p>
        </p:txBody>
      </p:sp>
      <p:sp>
        <p:nvSpPr>
          <p:cNvPr id="17425" name="文本框 2"/>
          <p:cNvSpPr txBox="1"/>
          <p:nvPr/>
        </p:nvSpPr>
        <p:spPr>
          <a:xfrm>
            <a:off x="3406775" y="5359400"/>
            <a:ext cx="126682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船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舶</a:t>
            </a:r>
          </a:p>
        </p:txBody>
      </p:sp>
      <p:sp>
        <p:nvSpPr>
          <p:cNvPr id="23" name="文本框 3"/>
          <p:cNvSpPr txBox="1"/>
          <p:nvPr/>
        </p:nvSpPr>
        <p:spPr>
          <a:xfrm>
            <a:off x="3829050" y="4854575"/>
            <a:ext cx="8636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bó</a:t>
            </a:r>
          </a:p>
        </p:txBody>
      </p:sp>
      <p:sp>
        <p:nvSpPr>
          <p:cNvPr id="17427" name="文本框 2"/>
          <p:cNvSpPr txBox="1"/>
          <p:nvPr/>
        </p:nvSpPr>
        <p:spPr>
          <a:xfrm>
            <a:off x="5103813" y="5360988"/>
            <a:ext cx="126682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物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质</a:t>
            </a:r>
          </a:p>
        </p:txBody>
      </p:sp>
      <p:sp>
        <p:nvSpPr>
          <p:cNvPr id="25" name="文本框 3"/>
          <p:cNvSpPr txBox="1"/>
          <p:nvPr/>
        </p:nvSpPr>
        <p:spPr>
          <a:xfrm>
            <a:off x="5476875" y="4854575"/>
            <a:ext cx="93027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zhì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271838" y="1862138"/>
            <a:ext cx="1347788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huàn</a:t>
            </a:r>
          </a:p>
        </p:txBody>
      </p:sp>
      <p:sp>
        <p:nvSpPr>
          <p:cNvPr id="17430" name="文本框 2"/>
          <p:cNvSpPr txBox="1"/>
          <p:nvPr/>
        </p:nvSpPr>
        <p:spPr>
          <a:xfrm>
            <a:off x="6811963" y="5330825"/>
            <a:ext cx="1608137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哲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学家</a:t>
            </a:r>
          </a:p>
        </p:txBody>
      </p:sp>
      <p:sp>
        <p:nvSpPr>
          <p:cNvPr id="6" name="文本框 3"/>
          <p:cNvSpPr txBox="1"/>
          <p:nvPr/>
        </p:nvSpPr>
        <p:spPr>
          <a:xfrm>
            <a:off x="6645275" y="4846638"/>
            <a:ext cx="13081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zhé</a:t>
            </a:r>
          </a:p>
        </p:txBody>
      </p:sp>
      <p:sp>
        <p:nvSpPr>
          <p:cNvPr id="17432" name="文本框 2"/>
          <p:cNvSpPr txBox="1"/>
          <p:nvPr/>
        </p:nvSpPr>
        <p:spPr>
          <a:xfrm>
            <a:off x="8870950" y="5330825"/>
            <a:ext cx="2243138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兰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花</a:t>
            </a:r>
          </a:p>
        </p:txBody>
      </p:sp>
      <p:sp>
        <p:nvSpPr>
          <p:cNvPr id="10" name="文本框 3"/>
          <p:cNvSpPr txBox="1"/>
          <p:nvPr/>
        </p:nvSpPr>
        <p:spPr>
          <a:xfrm>
            <a:off x="8748713" y="4837113"/>
            <a:ext cx="1306513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lán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460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会 认 字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5" grpId="0"/>
      <p:bldP spid="17" grpId="0"/>
      <p:bldP spid="19" grpId="0"/>
      <p:bldP spid="21" grpId="0"/>
      <p:bldP spid="23" grpId="0"/>
      <p:bldP spid="25" grpId="0"/>
      <p:bldP spid="4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2"/>
          <p:cNvGrpSpPr/>
          <p:nvPr/>
        </p:nvGrpSpPr>
        <p:grpSpPr>
          <a:xfrm>
            <a:off x="674489" y="2047649"/>
            <a:ext cx="1004888" cy="1050925"/>
            <a:chOff x="3157" y="3140"/>
            <a:chExt cx="1584" cy="1652"/>
          </a:xfrm>
        </p:grpSpPr>
        <p:grpSp>
          <p:nvGrpSpPr>
            <p:cNvPr id="18435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18436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8437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38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8439" name="文本框 64"/>
            <p:cNvSpPr txBox="1"/>
            <p:nvPr/>
          </p:nvSpPr>
          <p:spPr>
            <a:xfrm>
              <a:off x="3202" y="3198"/>
              <a:ext cx="1277" cy="159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唤</a:t>
              </a:r>
            </a:p>
          </p:txBody>
        </p:sp>
      </p:grpSp>
      <p:sp>
        <p:nvSpPr>
          <p:cNvPr id="89" name="文本框 88"/>
          <p:cNvSpPr txBox="1"/>
          <p:nvPr/>
        </p:nvSpPr>
        <p:spPr>
          <a:xfrm>
            <a:off x="2809677" y="4836886"/>
            <a:ext cx="6537325" cy="82753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300" normalizeH="0" baseline="0" noProof="1">
                <a:ln>
                  <a:noFill/>
                </a:ln>
                <a:solidFill>
                  <a:srgbClr val="365B7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注意这些字的笔画顺序哟。</a:t>
            </a:r>
          </a:p>
        </p:txBody>
      </p:sp>
      <p:grpSp>
        <p:nvGrpSpPr>
          <p:cNvPr id="18441" name="组合 3"/>
          <p:cNvGrpSpPr/>
          <p:nvPr/>
        </p:nvGrpSpPr>
        <p:grpSpPr>
          <a:xfrm>
            <a:off x="2077839" y="2049236"/>
            <a:ext cx="1006475" cy="1050925"/>
            <a:chOff x="3157" y="3140"/>
            <a:chExt cx="1584" cy="1656"/>
          </a:xfrm>
        </p:grpSpPr>
        <p:grpSp>
          <p:nvGrpSpPr>
            <p:cNvPr id="18442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18443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8444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45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8446" name="文本框 64"/>
            <p:cNvSpPr txBox="1"/>
            <p:nvPr/>
          </p:nvSpPr>
          <p:spPr>
            <a:xfrm>
              <a:off x="3202" y="3198"/>
              <a:ext cx="1278" cy="159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纪</a:t>
              </a:r>
            </a:p>
          </p:txBody>
        </p:sp>
      </p:grpSp>
      <p:grpSp>
        <p:nvGrpSpPr>
          <p:cNvPr id="18447" name="组合 9"/>
          <p:cNvGrpSpPr/>
          <p:nvPr/>
        </p:nvGrpSpPr>
        <p:grpSpPr>
          <a:xfrm>
            <a:off x="3482777" y="2049236"/>
            <a:ext cx="1004887" cy="1050925"/>
            <a:chOff x="3157" y="3140"/>
            <a:chExt cx="1584" cy="1652"/>
          </a:xfrm>
        </p:grpSpPr>
        <p:grpSp>
          <p:nvGrpSpPr>
            <p:cNvPr id="18448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18449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8450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51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8452" name="文本框 64"/>
            <p:cNvSpPr txBox="1"/>
            <p:nvPr/>
          </p:nvSpPr>
          <p:spPr>
            <a:xfrm>
              <a:off x="3202" y="3198"/>
              <a:ext cx="1278" cy="159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技</a:t>
              </a:r>
            </a:p>
          </p:txBody>
        </p:sp>
      </p:grpSp>
      <p:grpSp>
        <p:nvGrpSpPr>
          <p:cNvPr id="18453" name="组合 15"/>
          <p:cNvGrpSpPr/>
          <p:nvPr/>
        </p:nvGrpSpPr>
        <p:grpSpPr>
          <a:xfrm>
            <a:off x="4886127" y="2050824"/>
            <a:ext cx="1006475" cy="1050925"/>
            <a:chOff x="3157" y="3140"/>
            <a:chExt cx="1584" cy="1656"/>
          </a:xfrm>
        </p:grpSpPr>
        <p:grpSp>
          <p:nvGrpSpPr>
            <p:cNvPr id="18454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18455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8456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57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8458" name="文本框 64"/>
            <p:cNvSpPr txBox="1"/>
            <p:nvPr/>
          </p:nvSpPr>
          <p:spPr>
            <a:xfrm>
              <a:off x="3202" y="3198"/>
              <a:ext cx="1278" cy="159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改</a:t>
              </a:r>
            </a:p>
          </p:txBody>
        </p:sp>
      </p:grpSp>
      <p:grpSp>
        <p:nvGrpSpPr>
          <p:cNvPr id="18459" name="组合 21"/>
          <p:cNvGrpSpPr/>
          <p:nvPr/>
        </p:nvGrpSpPr>
        <p:grpSpPr>
          <a:xfrm>
            <a:off x="6291064" y="2050824"/>
            <a:ext cx="1006475" cy="1050925"/>
            <a:chOff x="3157" y="3140"/>
            <a:chExt cx="1584" cy="1652"/>
          </a:xfrm>
        </p:grpSpPr>
        <p:grpSp>
          <p:nvGrpSpPr>
            <p:cNvPr id="18460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18461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8462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63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8464" name="文本框 64"/>
            <p:cNvSpPr txBox="1"/>
            <p:nvPr/>
          </p:nvSpPr>
          <p:spPr>
            <a:xfrm>
              <a:off x="3202" y="3198"/>
              <a:ext cx="1278" cy="159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程</a:t>
              </a:r>
            </a:p>
          </p:txBody>
        </p:sp>
      </p:grpSp>
      <p:grpSp>
        <p:nvGrpSpPr>
          <p:cNvPr id="18465" name="组合 29"/>
          <p:cNvGrpSpPr/>
          <p:nvPr/>
        </p:nvGrpSpPr>
        <p:grpSpPr>
          <a:xfrm>
            <a:off x="7696002" y="2052411"/>
            <a:ext cx="1004887" cy="1050925"/>
            <a:chOff x="3157" y="3140"/>
            <a:chExt cx="1584" cy="1656"/>
          </a:xfrm>
        </p:grpSpPr>
        <p:grpSp>
          <p:nvGrpSpPr>
            <p:cNvPr id="18466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18467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8468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69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8470" name="文本框 64"/>
            <p:cNvSpPr txBox="1"/>
            <p:nvPr/>
          </p:nvSpPr>
          <p:spPr>
            <a:xfrm>
              <a:off x="3202" y="3198"/>
              <a:ext cx="1278" cy="159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超</a:t>
              </a:r>
            </a:p>
          </p:txBody>
        </p:sp>
      </p:grpSp>
      <p:grpSp>
        <p:nvGrpSpPr>
          <p:cNvPr id="18471" name="组合 46"/>
          <p:cNvGrpSpPr/>
          <p:nvPr/>
        </p:nvGrpSpPr>
        <p:grpSpPr>
          <a:xfrm>
            <a:off x="5429052" y="3466874"/>
            <a:ext cx="1004887" cy="1050925"/>
            <a:chOff x="3157" y="3140"/>
            <a:chExt cx="1584" cy="1660"/>
          </a:xfrm>
        </p:grpSpPr>
        <p:grpSp>
          <p:nvGrpSpPr>
            <p:cNvPr id="18472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18473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8474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75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8476" name="文本框 64"/>
            <p:cNvSpPr txBox="1"/>
            <p:nvPr/>
          </p:nvSpPr>
          <p:spPr>
            <a:xfrm>
              <a:off x="3202" y="3198"/>
              <a:ext cx="1278" cy="160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质</a:t>
              </a:r>
            </a:p>
          </p:txBody>
        </p:sp>
      </p:grpSp>
      <p:grpSp>
        <p:nvGrpSpPr>
          <p:cNvPr id="18477" name="组合 57"/>
          <p:cNvGrpSpPr/>
          <p:nvPr/>
        </p:nvGrpSpPr>
        <p:grpSpPr>
          <a:xfrm>
            <a:off x="6832402" y="3466874"/>
            <a:ext cx="1006475" cy="1050925"/>
            <a:chOff x="3157" y="3140"/>
            <a:chExt cx="1584" cy="1660"/>
          </a:xfrm>
        </p:grpSpPr>
        <p:grpSp>
          <p:nvGrpSpPr>
            <p:cNvPr id="18478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18479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8480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81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8482" name="文本框 64"/>
            <p:cNvSpPr txBox="1"/>
            <p:nvPr/>
          </p:nvSpPr>
          <p:spPr>
            <a:xfrm>
              <a:off x="3202" y="3198"/>
              <a:ext cx="1278" cy="160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哲</a:t>
              </a:r>
            </a:p>
          </p:txBody>
        </p:sp>
      </p:grpSp>
      <p:grpSp>
        <p:nvGrpSpPr>
          <p:cNvPr id="18483" name="组合 70"/>
          <p:cNvGrpSpPr/>
          <p:nvPr/>
        </p:nvGrpSpPr>
        <p:grpSpPr>
          <a:xfrm>
            <a:off x="8237339" y="3466874"/>
            <a:ext cx="1004888" cy="1050925"/>
            <a:chOff x="3157" y="3140"/>
            <a:chExt cx="1584" cy="1660"/>
          </a:xfrm>
        </p:grpSpPr>
        <p:grpSp>
          <p:nvGrpSpPr>
            <p:cNvPr id="18484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18485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8486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87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8488" name="文本框 64"/>
            <p:cNvSpPr txBox="1"/>
            <p:nvPr/>
          </p:nvSpPr>
          <p:spPr>
            <a:xfrm>
              <a:off x="3202" y="3198"/>
              <a:ext cx="1278" cy="160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任</a:t>
              </a:r>
            </a:p>
          </p:txBody>
        </p:sp>
      </p:grpSp>
      <p:grpSp>
        <p:nvGrpSpPr>
          <p:cNvPr id="18489" name="组合 2"/>
          <p:cNvGrpSpPr/>
          <p:nvPr/>
        </p:nvGrpSpPr>
        <p:grpSpPr>
          <a:xfrm>
            <a:off x="4025702" y="3466874"/>
            <a:ext cx="1004887" cy="1050925"/>
            <a:chOff x="3157" y="3140"/>
            <a:chExt cx="1584" cy="1658"/>
          </a:xfrm>
        </p:grpSpPr>
        <p:grpSp>
          <p:nvGrpSpPr>
            <p:cNvPr id="18490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18491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8492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93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8494" name="文本框 64"/>
            <p:cNvSpPr txBox="1"/>
            <p:nvPr/>
          </p:nvSpPr>
          <p:spPr>
            <a:xfrm>
              <a:off x="3202" y="3198"/>
              <a:ext cx="1277" cy="16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联</a:t>
              </a:r>
            </a:p>
          </p:txBody>
        </p:sp>
      </p:grpSp>
      <p:grpSp>
        <p:nvGrpSpPr>
          <p:cNvPr id="18495" name="组合 39"/>
          <p:cNvGrpSpPr/>
          <p:nvPr/>
        </p:nvGrpSpPr>
        <p:grpSpPr>
          <a:xfrm>
            <a:off x="1214239" y="3465286"/>
            <a:ext cx="1006475" cy="1050925"/>
            <a:chOff x="3157" y="3140"/>
            <a:chExt cx="1584" cy="1652"/>
          </a:xfrm>
        </p:grpSpPr>
        <p:grpSp>
          <p:nvGrpSpPr>
            <p:cNvPr id="18496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18497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8498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99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8500" name="文本框 64"/>
            <p:cNvSpPr txBox="1"/>
            <p:nvPr/>
          </p:nvSpPr>
          <p:spPr>
            <a:xfrm>
              <a:off x="3202" y="3198"/>
              <a:ext cx="1278" cy="159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奥</a:t>
              </a:r>
            </a:p>
          </p:txBody>
        </p:sp>
      </p:grpSp>
      <p:grpSp>
        <p:nvGrpSpPr>
          <p:cNvPr id="18501" name="组合 39"/>
          <p:cNvGrpSpPr/>
          <p:nvPr/>
        </p:nvGrpSpPr>
        <p:grpSpPr>
          <a:xfrm>
            <a:off x="2620764" y="3465286"/>
            <a:ext cx="1006475" cy="1050925"/>
            <a:chOff x="3157" y="3140"/>
            <a:chExt cx="1584" cy="1652"/>
          </a:xfrm>
        </p:grpSpPr>
        <p:grpSp>
          <p:nvGrpSpPr>
            <p:cNvPr id="18502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18503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8504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05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8506" name="文本框 64"/>
            <p:cNvSpPr txBox="1"/>
            <p:nvPr/>
          </p:nvSpPr>
          <p:spPr>
            <a:xfrm>
              <a:off x="3202" y="3198"/>
              <a:ext cx="1278" cy="159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益</a:t>
              </a:r>
            </a:p>
          </p:txBody>
        </p:sp>
      </p:grpSp>
      <p:grpSp>
        <p:nvGrpSpPr>
          <p:cNvPr id="18507" name="组合 29"/>
          <p:cNvGrpSpPr/>
          <p:nvPr/>
        </p:nvGrpSpPr>
        <p:grpSpPr>
          <a:xfrm>
            <a:off x="9093002" y="2050824"/>
            <a:ext cx="1004887" cy="1052512"/>
            <a:chOff x="3157" y="3140"/>
            <a:chExt cx="1584" cy="1656"/>
          </a:xfrm>
        </p:grpSpPr>
        <p:grpSp>
          <p:nvGrpSpPr>
            <p:cNvPr id="18508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18509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8510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11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8512" name="文本框 64"/>
            <p:cNvSpPr txBox="1"/>
            <p:nvPr/>
          </p:nvSpPr>
          <p:spPr>
            <a:xfrm>
              <a:off x="3202" y="3198"/>
              <a:ext cx="1278" cy="159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亿</a:t>
              </a:r>
            </a:p>
          </p:txBody>
        </p:sp>
      </p:grpSp>
      <p:grpSp>
        <p:nvGrpSpPr>
          <p:cNvPr id="18513" name="组合 70"/>
          <p:cNvGrpSpPr/>
          <p:nvPr/>
        </p:nvGrpSpPr>
        <p:grpSpPr>
          <a:xfrm>
            <a:off x="9634339" y="3465286"/>
            <a:ext cx="1004888" cy="1052513"/>
            <a:chOff x="3157" y="3140"/>
            <a:chExt cx="1584" cy="1660"/>
          </a:xfrm>
        </p:grpSpPr>
        <p:grpSp>
          <p:nvGrpSpPr>
            <p:cNvPr id="18514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18515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8516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17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8518" name="文本框 64"/>
            <p:cNvSpPr txBox="1"/>
            <p:nvPr/>
          </p:nvSpPr>
          <p:spPr>
            <a:xfrm>
              <a:off x="3202" y="3198"/>
              <a:ext cx="1278" cy="160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善</a:t>
              </a:r>
            </a:p>
          </p:txBody>
        </p:sp>
      </p:grpSp>
      <p:grpSp>
        <p:nvGrpSpPr>
          <p:cNvPr id="18519" name="组合 29"/>
          <p:cNvGrpSpPr/>
          <p:nvPr/>
        </p:nvGrpSpPr>
        <p:grpSpPr>
          <a:xfrm>
            <a:off x="10442377" y="2050824"/>
            <a:ext cx="1004887" cy="1050925"/>
            <a:chOff x="3157" y="3140"/>
            <a:chExt cx="1584" cy="1656"/>
          </a:xfrm>
        </p:grpSpPr>
        <p:grpSp>
          <p:nvGrpSpPr>
            <p:cNvPr id="18520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18521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8522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23" name="直接连接符 18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8524" name="文本框 64"/>
            <p:cNvSpPr txBox="1"/>
            <p:nvPr/>
          </p:nvSpPr>
          <p:spPr>
            <a:xfrm>
              <a:off x="3202" y="3198"/>
              <a:ext cx="1278" cy="159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核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674489" y="260749"/>
            <a:ext cx="1460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会 写 字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8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1"/>
          <p:cNvGrpSpPr/>
          <p:nvPr/>
        </p:nvGrpSpPr>
        <p:grpSpPr>
          <a:xfrm>
            <a:off x="674489" y="1576161"/>
            <a:ext cx="10290175" cy="552132"/>
            <a:chOff x="643" y="2174"/>
            <a:chExt cx="16203" cy="868"/>
          </a:xfrm>
        </p:grpSpPr>
        <p:sp>
          <p:nvSpPr>
            <p:cNvPr id="19459" name="矩形 9"/>
            <p:cNvSpPr/>
            <p:nvPr/>
          </p:nvSpPr>
          <p:spPr>
            <a:xfrm>
              <a:off x="643" y="2174"/>
              <a:ext cx="4182" cy="86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687B9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【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687B9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依赖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687B9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】</a:t>
              </a:r>
            </a:p>
          </p:txBody>
        </p:sp>
        <p:sp>
          <p:nvSpPr>
            <p:cNvPr id="19460" name="矩形 6"/>
            <p:cNvSpPr/>
            <p:nvPr/>
          </p:nvSpPr>
          <p:spPr>
            <a:xfrm>
              <a:off x="4322" y="2179"/>
              <a:ext cx="12524" cy="8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依靠某种人或事物而不能自立或自给。</a:t>
              </a:r>
            </a:p>
          </p:txBody>
        </p:sp>
      </p:grpSp>
      <p:grpSp>
        <p:nvGrpSpPr>
          <p:cNvPr id="19461" name="组合 1"/>
          <p:cNvGrpSpPr/>
          <p:nvPr/>
        </p:nvGrpSpPr>
        <p:grpSpPr>
          <a:xfrm>
            <a:off x="674489" y="2532565"/>
            <a:ext cx="10780712" cy="549036"/>
            <a:chOff x="679" y="2179"/>
            <a:chExt cx="16977" cy="865"/>
          </a:xfrm>
        </p:grpSpPr>
        <p:sp>
          <p:nvSpPr>
            <p:cNvPr id="19462" name="矩形 9"/>
            <p:cNvSpPr/>
            <p:nvPr/>
          </p:nvSpPr>
          <p:spPr>
            <a:xfrm>
              <a:off x="679" y="2179"/>
              <a:ext cx="4182" cy="86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687B9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【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687B9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出乎意料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687B9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】</a:t>
              </a:r>
            </a:p>
          </p:txBody>
        </p:sp>
        <p:sp>
          <p:nvSpPr>
            <p:cNvPr id="19463" name="矩形 6"/>
            <p:cNvSpPr/>
            <p:nvPr/>
          </p:nvSpPr>
          <p:spPr>
            <a:xfrm>
              <a:off x="5132" y="2179"/>
              <a:ext cx="12524" cy="8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超出了人们预先的估计。</a:t>
              </a:r>
            </a:p>
          </p:txBody>
        </p:sp>
      </p:grpSp>
      <p:grpSp>
        <p:nvGrpSpPr>
          <p:cNvPr id="19464" name="组合 1"/>
          <p:cNvGrpSpPr/>
          <p:nvPr/>
        </p:nvGrpSpPr>
        <p:grpSpPr>
          <a:xfrm>
            <a:off x="674489" y="3485873"/>
            <a:ext cx="10290175" cy="549139"/>
            <a:chOff x="-41" y="2179"/>
            <a:chExt cx="16203" cy="864"/>
          </a:xfrm>
        </p:grpSpPr>
        <p:sp>
          <p:nvSpPr>
            <p:cNvPr id="19465" name="矩形 9"/>
            <p:cNvSpPr/>
            <p:nvPr/>
          </p:nvSpPr>
          <p:spPr>
            <a:xfrm>
              <a:off x="-41" y="2179"/>
              <a:ext cx="4182" cy="86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687B9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【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687B9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寄托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687B9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】</a:t>
              </a:r>
            </a:p>
          </p:txBody>
        </p:sp>
        <p:sp>
          <p:nvSpPr>
            <p:cNvPr id="19466" name="矩形 6"/>
            <p:cNvSpPr/>
            <p:nvPr/>
          </p:nvSpPr>
          <p:spPr>
            <a:xfrm>
              <a:off x="3638" y="2179"/>
              <a:ext cx="12524" cy="8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把理想、感情等放在某人身上或某种事物上。</a:t>
              </a:r>
            </a:p>
          </p:txBody>
        </p:sp>
      </p:grpSp>
      <p:grpSp>
        <p:nvGrpSpPr>
          <p:cNvPr id="19467" name="组合 1"/>
          <p:cNvGrpSpPr/>
          <p:nvPr/>
        </p:nvGrpSpPr>
        <p:grpSpPr>
          <a:xfrm>
            <a:off x="674489" y="4439284"/>
            <a:ext cx="10290175" cy="548956"/>
            <a:chOff x="-41" y="2179"/>
            <a:chExt cx="16203" cy="863"/>
          </a:xfrm>
        </p:grpSpPr>
        <p:sp>
          <p:nvSpPr>
            <p:cNvPr id="19468" name="矩形 9"/>
            <p:cNvSpPr/>
            <p:nvPr/>
          </p:nvSpPr>
          <p:spPr>
            <a:xfrm>
              <a:off x="-41" y="2179"/>
              <a:ext cx="4182" cy="86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687B9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【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687B9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洞察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687B9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】</a:t>
              </a:r>
            </a:p>
          </p:txBody>
        </p:sp>
        <p:sp>
          <p:nvSpPr>
            <p:cNvPr id="19469" name="矩形 6"/>
            <p:cNvSpPr/>
            <p:nvPr/>
          </p:nvSpPr>
          <p:spPr>
            <a:xfrm>
              <a:off x="3638" y="2179"/>
              <a:ext cx="12524" cy="8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很清楚地观察。</a:t>
              </a:r>
            </a:p>
          </p:txBody>
        </p:sp>
      </p:grpSp>
      <p:grpSp>
        <p:nvGrpSpPr>
          <p:cNvPr id="19470" name="组合 1"/>
          <p:cNvGrpSpPr/>
          <p:nvPr/>
        </p:nvGrpSpPr>
        <p:grpSpPr>
          <a:xfrm>
            <a:off x="674489" y="5392512"/>
            <a:ext cx="10290175" cy="548956"/>
            <a:chOff x="-41" y="2179"/>
            <a:chExt cx="16203" cy="863"/>
          </a:xfrm>
        </p:grpSpPr>
        <p:sp>
          <p:nvSpPr>
            <p:cNvPr id="19471" name="矩形 9"/>
            <p:cNvSpPr/>
            <p:nvPr/>
          </p:nvSpPr>
          <p:spPr>
            <a:xfrm>
              <a:off x="-41" y="2179"/>
              <a:ext cx="4182" cy="86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687B9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【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687B9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改善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687B9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】</a:t>
              </a:r>
            </a:p>
          </p:txBody>
        </p:sp>
        <p:sp>
          <p:nvSpPr>
            <p:cNvPr id="19472" name="矩形 6"/>
            <p:cNvSpPr/>
            <p:nvPr/>
          </p:nvSpPr>
          <p:spPr>
            <a:xfrm>
              <a:off x="3638" y="2179"/>
              <a:ext cx="12524" cy="8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改变原有情况使好一些。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词语解释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74489" y="1564822"/>
            <a:ext cx="8116888" cy="584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一、下列词语书写有误的一项是（    ）</a:t>
            </a:r>
          </a:p>
        </p:txBody>
      </p:sp>
      <p:sp>
        <p:nvSpPr>
          <p:cNvPr id="20483" name="文本框 3"/>
          <p:cNvSpPr txBox="1"/>
          <p:nvPr/>
        </p:nvSpPr>
        <p:spPr>
          <a:xfrm>
            <a:off x="1641277" y="2295072"/>
            <a:ext cx="419258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A. 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世纪  奥秘  呼换</a:t>
            </a:r>
          </a:p>
        </p:txBody>
      </p:sp>
      <p:sp>
        <p:nvSpPr>
          <p:cNvPr id="20484" name="文本框 4"/>
          <p:cNvSpPr txBox="1"/>
          <p:nvPr/>
        </p:nvSpPr>
        <p:spPr>
          <a:xfrm>
            <a:off x="1641277" y="2976110"/>
            <a:ext cx="419258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B.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物质  联系  哲学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74489" y="3746047"/>
            <a:ext cx="8116888" cy="584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二、下列词语搭配正确的一组是（    ）</a:t>
            </a:r>
          </a:p>
        </p:txBody>
      </p:sp>
      <p:sp>
        <p:nvSpPr>
          <p:cNvPr id="20486" name="文本框 6"/>
          <p:cNvSpPr txBox="1"/>
          <p:nvPr/>
        </p:nvSpPr>
        <p:spPr>
          <a:xfrm>
            <a:off x="1641277" y="4476297"/>
            <a:ext cx="6800850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A. 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创造奇迹  改善生活  探索奥秘</a:t>
            </a:r>
          </a:p>
        </p:txBody>
      </p:sp>
      <p:sp>
        <p:nvSpPr>
          <p:cNvPr id="20487" name="文本框 7"/>
          <p:cNvSpPr txBox="1"/>
          <p:nvPr/>
        </p:nvSpPr>
        <p:spPr>
          <a:xfrm>
            <a:off x="1641277" y="5238297"/>
            <a:ext cx="6800850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B. 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实现梦想  寄托愿望  维持卫生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722989" y="1507672"/>
            <a:ext cx="65722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710289" y="3677785"/>
            <a:ext cx="658813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4" name="矩形 3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字词练习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511" y="2885169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3" descr="安居客和"/>
          <p:cNvPicPr>
            <a:picLocks noChangeAspect="1"/>
          </p:cNvPicPr>
          <p:nvPr/>
        </p:nvPicPr>
        <p:blipFill>
          <a:blip r:embed="rId4"/>
          <a:srcRect t="11717" r="34358" b="16624"/>
          <a:stretch>
            <a:fillRect/>
          </a:stretch>
        </p:blipFill>
        <p:spPr>
          <a:xfrm>
            <a:off x="5418138" y="-19050"/>
            <a:ext cx="6773862" cy="6896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049791" y="1798638"/>
            <a:ext cx="9478963" cy="3690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</a:t>
            </a:r>
            <a:r>
              <a:rPr kumimoji="0" lang="zh-CN" altLang="en-US" sz="3600" b="1" i="0" u="none" strike="noStrike" kern="1200" cap="none" spc="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本文讲述了</a:t>
            </a:r>
            <a:r>
              <a:rPr kumimoji="0" lang="en-US" altLang="zh-CN" sz="3600" b="1" i="0" u="none" strike="noStrike" kern="1200" cap="none" spc="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20</a:t>
            </a:r>
            <a:r>
              <a:rPr kumimoji="0" lang="zh-CN" altLang="en-US" sz="3600" b="1" i="0" u="none" strike="noStrike" kern="1200" cap="none" spc="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世纪一百年间科学技术的发展历程，展示了科学技术的迅猛发展给人类生活带来的巨大变化和灿烂前景，</a:t>
            </a:r>
            <a:r>
              <a:rPr kumimoji="0" lang="zh-CN" altLang="en-US" sz="3600" b="1" i="0" u="none" strike="noStrike" kern="1200" cap="none" spc="3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唤起我们热爱科学、学习科学和探索科学的浓厚兴趣</a:t>
            </a:r>
            <a:r>
              <a:rPr kumimoji="0" lang="zh-CN" altLang="en-US" sz="3600" b="1" i="0" u="none" strike="noStrike" kern="1200" cap="none" spc="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3" name="矩形 2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整体感知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6003925" y="1047750"/>
            <a:ext cx="4465638" cy="2484438"/>
          </a:xfrm>
          <a:prstGeom prst="roundRect">
            <a:avLst/>
          </a:prstGeom>
          <a:solidFill>
            <a:srgbClr val="D4E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131888" y="3873500"/>
            <a:ext cx="4465638" cy="2482850"/>
          </a:xfrm>
          <a:prstGeom prst="roundRect">
            <a:avLst/>
          </a:prstGeom>
          <a:solidFill>
            <a:srgbClr val="D4E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6003925" y="3873500"/>
            <a:ext cx="4465638" cy="2482850"/>
          </a:xfrm>
          <a:prstGeom prst="roundRect">
            <a:avLst/>
          </a:prstGeom>
          <a:solidFill>
            <a:srgbClr val="D4E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147763" y="1047750"/>
            <a:ext cx="4465638" cy="2484438"/>
          </a:xfrm>
          <a:prstGeom prst="roundRect">
            <a:avLst/>
          </a:prstGeom>
          <a:solidFill>
            <a:srgbClr val="91BDE3">
              <a:alpha val="35000"/>
            </a:srgbClr>
          </a:solidFill>
          <a:ln>
            <a:solidFill>
              <a:srgbClr val="D6EB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703763" y="2617788"/>
            <a:ext cx="2300288" cy="23018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203825" y="2924175"/>
            <a:ext cx="1630363" cy="1373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400" normalizeH="0" baseline="0" noProof="1">
                <a:ln>
                  <a:noFill/>
                </a:ln>
                <a:solidFill>
                  <a:srgbClr val="4687B9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段落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400" normalizeH="0" baseline="0" noProof="1">
                <a:ln>
                  <a:noFill/>
                </a:ln>
                <a:solidFill>
                  <a:srgbClr val="4687B9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划分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398588" y="1254125"/>
            <a:ext cx="4062412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第一部分（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）：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366838" y="2011363"/>
            <a:ext cx="3881437" cy="10890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总写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20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世纪是一个呼风唤雨的世纪。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235700" y="1254125"/>
            <a:ext cx="406082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第二部分（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）：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416675" y="1970088"/>
            <a:ext cx="3879850" cy="10890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现代的科学技术改变了人们的生活，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711950" y="4119563"/>
            <a:ext cx="4062413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第三部分（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）：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354763" y="4713288"/>
            <a:ext cx="3881437" cy="138980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用举例子、作比较的说明方法，揭示了科学技术对人类生活的意义，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398588" y="4078288"/>
            <a:ext cx="4062412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第四部分（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）：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366838" y="4673600"/>
            <a:ext cx="4154487" cy="138980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科学技术彻底改变了人类的生存方式，它将使人类的生活更美好。</a:t>
            </a:r>
          </a:p>
        </p:txBody>
      </p:sp>
      <p:sp>
        <p:nvSpPr>
          <p:cNvPr id="3" name="矩形 2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课文解读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  <p:bldP spid="22" grpId="0"/>
      <p:bldP spid="23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4340"/>
          <p:cNvSpPr/>
          <p:nvPr/>
        </p:nvSpPr>
        <p:spPr>
          <a:xfrm>
            <a:off x="1019856" y="1367969"/>
            <a:ext cx="6891630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20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世纪是一个呼风唤雨的世纪。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260475" y="2633851"/>
            <a:ext cx="1636713" cy="711200"/>
            <a:chOff x="1496" y="4655"/>
            <a:chExt cx="2576" cy="1120"/>
          </a:xfrm>
        </p:grpSpPr>
        <p:sp>
          <p:nvSpPr>
            <p:cNvPr id="7" name="矩形 6"/>
            <p:cNvSpPr/>
            <p:nvPr/>
          </p:nvSpPr>
          <p:spPr>
            <a:xfrm>
              <a:off x="1496" y="4655"/>
              <a:ext cx="2576" cy="1120"/>
            </a:xfrm>
            <a:prstGeom prst="rect">
              <a:avLst/>
            </a:prstGeom>
            <a:solidFill>
              <a:srgbClr val="9BC3E5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57" name="文本框 7"/>
            <p:cNvSpPr txBox="1"/>
            <p:nvPr/>
          </p:nvSpPr>
          <p:spPr>
            <a:xfrm>
              <a:off x="1640" y="4735"/>
              <a:ext cx="2415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1F4E79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中心句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260475" y="3658510"/>
            <a:ext cx="4014788" cy="182543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点明了课文题目，同时说明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20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世纪是一个非凡的世纪。</a:t>
            </a:r>
          </a:p>
        </p:txBody>
      </p:sp>
      <p:sp>
        <p:nvSpPr>
          <p:cNvPr id="10" name="矩形标注 9"/>
          <p:cNvSpPr/>
          <p:nvPr/>
        </p:nvSpPr>
        <p:spPr>
          <a:xfrm>
            <a:off x="5943600" y="3345051"/>
            <a:ext cx="4987925" cy="2138895"/>
          </a:xfrm>
          <a:prstGeom prst="wedgeRectCallout">
            <a:avLst>
              <a:gd name="adj1" fmla="val 1769"/>
              <a:gd name="adj2" fmla="val -76553"/>
            </a:avLst>
          </a:prstGeom>
          <a:solidFill>
            <a:srgbClr val="D6EB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121400" y="3422650"/>
            <a:ext cx="4652963" cy="182543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通读全文思考：为什么说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20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世纪是一个呼风唤雨的世纪？</a:t>
            </a:r>
          </a:p>
        </p:txBody>
      </p:sp>
      <p:sp>
        <p:nvSpPr>
          <p:cNvPr id="3" name="矩形 2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课文解读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1197</Words>
  <Application>Microsoft Office PowerPoint</Application>
  <PresentationFormat>宽屏</PresentationFormat>
  <Paragraphs>169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8" baseType="lpstr">
      <vt:lpstr>Calibri</vt:lpstr>
      <vt:lpstr>演示斜黑体</vt:lpstr>
      <vt:lpstr>思源黑体 CN Light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</cp:revision>
  <dcterms:created xsi:type="dcterms:W3CDTF">2020-10-20T08:27:21Z</dcterms:created>
  <dcterms:modified xsi:type="dcterms:W3CDTF">2021-01-08T23:48:04Z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