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31" r:id="rId18"/>
    <p:sldId id="332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演示斜黑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46C5194-03A6-45C7-A787-4CFCCE034BB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EC1FCBA-9C2F-4012-A517-02A986F789E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1FCBA-9C2F-4012-A517-02A986F789E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ookmark_76382"/>
          <p:cNvSpPr>
            <a:spLocks noChangeAspect="1"/>
          </p:cNvSpPr>
          <p:nvPr userDrawn="1"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rgbClr val="00B050">
                  <a:alpha val="51000"/>
                </a:srgbClr>
              </a:gs>
              <a:gs pos="0">
                <a:srgbClr val="00B050">
                  <a:alpha val="73000"/>
                </a:srgbClr>
              </a:gs>
              <a:gs pos="100000">
                <a:srgbClr val="00B050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33548" y="4450558"/>
            <a:ext cx="3924905" cy="320593"/>
            <a:chOff x="6805388" y="4450558"/>
            <a:chExt cx="3924905" cy="320593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6805388" y="4452227"/>
              <a:ext cx="1977177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8992122" y="4450558"/>
              <a:ext cx="1738171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801852" y="1755713"/>
            <a:ext cx="8300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6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爬山虎的脚</a:t>
            </a:r>
            <a:endParaRPr lang="en-US" altLang="zh-CN" sz="6600" spc="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9354" y="318846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四年级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215062" y="3065647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593850" y="1900238"/>
            <a:ext cx="8623300" cy="33480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9475" y="1609724"/>
            <a:ext cx="7932738" cy="172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本文细致地描写了爬山虎生长的地方，爬山虎的叶子，爬山虎的脚的形状和特点，以及它是如何一脚一脚往上爬的。</a:t>
            </a:r>
          </a:p>
        </p:txBody>
      </p:sp>
      <p:sp>
        <p:nvSpPr>
          <p:cNvPr id="8" name="矩形 7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5" y="2311763"/>
            <a:ext cx="3073400" cy="4127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5056" y="1386966"/>
            <a:ext cx="10021888" cy="20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学校操场北边墙上满是爬山虎。我家也有爬山虎，从小院的西墙爬上去，在房顶上占了一大片地方。</a:t>
            </a:r>
          </a:p>
        </p:txBody>
      </p:sp>
      <p:sp>
        <p:nvSpPr>
          <p:cNvPr id="5" name="椭圆 4"/>
          <p:cNvSpPr/>
          <p:nvPr/>
        </p:nvSpPr>
        <p:spPr>
          <a:xfrm>
            <a:off x="6152356" y="1479041"/>
            <a:ext cx="636588" cy="636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43793" y="2818891"/>
            <a:ext cx="3532188" cy="612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143793" y="4479925"/>
            <a:ext cx="4779963" cy="1598613"/>
          </a:xfrm>
          <a:prstGeom prst="wedgeRectCallout">
            <a:avLst>
              <a:gd name="adj1" fmla="val -6835"/>
              <a:gd name="adj2" fmla="val -80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73980" y="4578350"/>
            <a:ext cx="4387850" cy="1377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58954B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充分体现了爬山虎长得多而茂盛。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6501077" y="3487738"/>
            <a:ext cx="460586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1375" y="1717675"/>
            <a:ext cx="10760075" cy="3636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37075" y="1717675"/>
            <a:ext cx="0" cy="37179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48225" y="2019300"/>
            <a:ext cx="6372225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读课文第</a:t>
            </a:r>
            <a:r>
              <a:rPr kumimoji="0" lang="en-US" altLang="zh-CN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自然段，思考：</a:t>
            </a:r>
          </a:p>
        </p:txBody>
      </p:sp>
      <p:sp>
        <p:nvSpPr>
          <p:cNvPr id="24581" name="文本框 5"/>
          <p:cNvSpPr txBox="1"/>
          <p:nvPr/>
        </p:nvSpPr>
        <p:spPr>
          <a:xfrm>
            <a:off x="4870450" y="2597150"/>
            <a:ext cx="6257925" cy="24990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 爬山虎的叶子在生长中有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什么变化？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 长大了的叶子有什么特点？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34622" b="7813"/>
          <a:stretch>
            <a:fillRect/>
          </a:stretch>
        </p:blipFill>
        <p:spPr>
          <a:xfrm>
            <a:off x="1192478" y="2133600"/>
            <a:ext cx="301122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/>
          <p:nvPr/>
        </p:nvSpPr>
        <p:spPr>
          <a:xfrm>
            <a:off x="674488" y="1387352"/>
            <a:ext cx="10958711" cy="57195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爬山虎刚长出来的叶子是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嫩红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的，不几天叶子长大，就变成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的。</a:t>
            </a: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488" y="2538657"/>
            <a:ext cx="3276600" cy="245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175" y="2527545"/>
            <a:ext cx="3273425" cy="247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直接箭头连接符 6"/>
          <p:cNvCxnSpPr/>
          <p:nvPr/>
        </p:nvCxnSpPr>
        <p:spPr>
          <a:xfrm>
            <a:off x="5659438" y="3732457"/>
            <a:ext cx="12255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文本框 2"/>
          <p:cNvSpPr txBox="1"/>
          <p:nvPr/>
        </p:nvSpPr>
        <p:spPr>
          <a:xfrm>
            <a:off x="1931988" y="5552460"/>
            <a:ext cx="300196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刚长出：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6325" y="5552460"/>
            <a:ext cx="300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长大后：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嫩绿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81050" y="3922713"/>
            <a:ext cx="3394075" cy="727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350" y="1073150"/>
            <a:ext cx="10506075" cy="274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那些叶子绿得那么新鲜，看着非常舒服，叶尖一顺儿朝下，在墙上铺得那么均匀，没有重叠起来的，也不留一点儿空隙。一阵风拂过，一墙的叶子就漾起波纹，好看得很。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908425" y="1774825"/>
            <a:ext cx="6281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75313" y="2479675"/>
            <a:ext cx="5565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41388" y="3125788"/>
            <a:ext cx="5946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42975" y="3979863"/>
            <a:ext cx="3255963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爬山虎的叶子：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66900" y="4873625"/>
            <a:ext cx="582723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颜色绿得新鲜，看着舒服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55788" y="5635625"/>
            <a:ext cx="445506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长得整齐，铺得均匀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08425" y="3114533"/>
            <a:ext cx="623888" cy="627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316254" y="2489994"/>
            <a:ext cx="623888" cy="62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7756525" y="4191000"/>
            <a:ext cx="3902075" cy="2009775"/>
          </a:xfrm>
          <a:prstGeom prst="wedgeRectCallout">
            <a:avLst>
              <a:gd name="adj1" fmla="val -20826"/>
              <a:gd name="adj2" fmla="val -90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39100" y="4156075"/>
            <a:ext cx="3533775" cy="201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细细品味，</a:t>
            </a:r>
            <a:r>
              <a:rPr kumimoji="0" lang="en-US" altLang="zh-CN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拂</a:t>
            </a:r>
            <a:r>
              <a:rPr kumimoji="0" lang="en-US" altLang="zh-CN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漾</a:t>
            </a:r>
            <a:r>
              <a:rPr kumimoji="0" lang="en-US" altLang="zh-CN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2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字的生动之处。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1375" y="1717675"/>
            <a:ext cx="10760075" cy="3636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37075" y="1717675"/>
            <a:ext cx="0" cy="37179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48225" y="2293938"/>
            <a:ext cx="6372225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读课文第</a:t>
            </a:r>
            <a:r>
              <a:rPr kumimoji="0" lang="en-US" altLang="zh-CN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kumimoji="0" lang="en-US" altLang="zh-CN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3600" b="0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自然段，思考：</a:t>
            </a:r>
          </a:p>
        </p:txBody>
      </p:sp>
      <p:sp>
        <p:nvSpPr>
          <p:cNvPr id="27653" name="文本框 5"/>
          <p:cNvSpPr txBox="1"/>
          <p:nvPr/>
        </p:nvSpPr>
        <p:spPr>
          <a:xfrm>
            <a:off x="4870450" y="3008313"/>
            <a:ext cx="6257925" cy="1668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 爬山虎的脚有什么特点？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 爬山虎是怎样爬的？</a:t>
            </a:r>
          </a:p>
        </p:txBody>
      </p:sp>
      <p:sp>
        <p:nvSpPr>
          <p:cNvPr id="2" name="矩形 1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34622" b="7813"/>
          <a:stretch>
            <a:fillRect/>
          </a:stretch>
        </p:blipFill>
        <p:spPr>
          <a:xfrm>
            <a:off x="1192478" y="2133600"/>
            <a:ext cx="3011224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76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占位符 32769"/>
          <p:cNvSpPr>
            <a:spLocks noGrp="1"/>
          </p:cNvSpPr>
          <p:nvPr/>
        </p:nvSpPr>
        <p:spPr>
          <a:xfrm>
            <a:off x="1366838" y="20447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位置</a:t>
            </a: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en-US" sz="3200" b="0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外形</a:t>
            </a: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en-US" sz="3200" b="0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kumimoji="0" lang="en-US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颜色</a:t>
            </a: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en-US" sz="3600" b="1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</a:t>
            </a:r>
            <a:r>
              <a:rPr kumimoji="0" lang="en-US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  <a:r>
              <a:rPr kumimoji="0" lang="en-US" altLang="en-US" sz="3200" b="0" i="0" u="sng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28675" name="文本框 3"/>
          <p:cNvSpPr txBox="1"/>
          <p:nvPr/>
        </p:nvSpPr>
        <p:spPr>
          <a:xfrm>
            <a:off x="2834482" y="3179763"/>
            <a:ext cx="22161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长在茎上</a:t>
            </a:r>
          </a:p>
        </p:txBody>
      </p:sp>
      <p:sp>
        <p:nvSpPr>
          <p:cNvPr id="28676" name="文本框 4"/>
          <p:cNvSpPr txBox="1"/>
          <p:nvPr/>
        </p:nvSpPr>
        <p:spPr>
          <a:xfrm>
            <a:off x="2834482" y="4114800"/>
            <a:ext cx="30702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像蜗牛的触角</a:t>
            </a:r>
          </a:p>
        </p:txBody>
      </p:sp>
      <p:sp>
        <p:nvSpPr>
          <p:cNvPr id="28677" name="文本框 5"/>
          <p:cNvSpPr txBox="1"/>
          <p:nvPr/>
        </p:nvSpPr>
        <p:spPr>
          <a:xfrm>
            <a:off x="2878932" y="5049838"/>
            <a:ext cx="17208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嫩红的</a:t>
            </a:r>
          </a:p>
        </p:txBody>
      </p:sp>
      <p:pic>
        <p:nvPicPr>
          <p:cNvPr id="28678" name="图片 6" descr="610ae0e5x71f9fd9b0ab7&amp;6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75" y="3024297"/>
            <a:ext cx="3857625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9" name="文本框 7"/>
          <p:cNvSpPr txBox="1"/>
          <p:nvPr/>
        </p:nvSpPr>
        <p:spPr>
          <a:xfrm>
            <a:off x="1360488" y="1998663"/>
            <a:ext cx="7276351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阅读后我知道了，爬山虎脚的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课文讲解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28675" grpId="0"/>
      <p:bldP spid="28676" grpId="0"/>
      <p:bldP spid="28677" grpId="0"/>
      <p:bldP spid="286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33513" y="2265363"/>
            <a:ext cx="738188" cy="255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脚</a:t>
            </a:r>
          </a:p>
        </p:txBody>
      </p:sp>
      <p:sp>
        <p:nvSpPr>
          <p:cNvPr id="7" name="左中括号 6"/>
          <p:cNvSpPr/>
          <p:nvPr/>
        </p:nvSpPr>
        <p:spPr>
          <a:xfrm>
            <a:off x="2324100" y="1771650"/>
            <a:ext cx="531813" cy="3476625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>
            <a:stCxn id="6" idx="3"/>
          </p:cNvCxnSpPr>
          <p:nvPr/>
        </p:nvCxnSpPr>
        <p:spPr>
          <a:xfrm>
            <a:off x="2171700" y="3530600"/>
            <a:ext cx="61595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7" name="文本框 8"/>
          <p:cNvSpPr txBox="1"/>
          <p:nvPr/>
        </p:nvSpPr>
        <p:spPr>
          <a:xfrm>
            <a:off x="3098800" y="1539875"/>
            <a:ext cx="503237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生长的地方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墙上    房顶上</a:t>
            </a:r>
          </a:p>
        </p:txBody>
      </p:sp>
      <p:sp>
        <p:nvSpPr>
          <p:cNvPr id="33798" name="文本框 9"/>
          <p:cNvSpPr txBox="1"/>
          <p:nvPr/>
        </p:nvSpPr>
        <p:spPr>
          <a:xfrm>
            <a:off x="3098800" y="3248025"/>
            <a:ext cx="222726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叶子的特点</a:t>
            </a:r>
          </a:p>
        </p:txBody>
      </p:sp>
      <p:sp>
        <p:nvSpPr>
          <p:cNvPr id="11" name="左中括号 10"/>
          <p:cNvSpPr/>
          <p:nvPr/>
        </p:nvSpPr>
        <p:spPr>
          <a:xfrm>
            <a:off x="5346700" y="3087688"/>
            <a:ext cx="288925" cy="935038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>
            <a:stCxn id="6" idx="3"/>
          </p:cNvCxnSpPr>
          <p:nvPr/>
        </p:nvCxnSpPr>
        <p:spPr>
          <a:xfrm>
            <a:off x="5118100" y="3554413"/>
            <a:ext cx="33655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文本框 12"/>
          <p:cNvSpPr txBox="1"/>
          <p:nvPr/>
        </p:nvSpPr>
        <p:spPr>
          <a:xfrm>
            <a:off x="5826125" y="2798763"/>
            <a:ext cx="50339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嫩叶嫩红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娇嫩可爱</a:t>
            </a:r>
          </a:p>
        </p:txBody>
      </p:sp>
      <p:sp>
        <p:nvSpPr>
          <p:cNvPr id="33802" name="文本框 13"/>
          <p:cNvSpPr txBox="1"/>
          <p:nvPr/>
        </p:nvSpPr>
        <p:spPr>
          <a:xfrm>
            <a:off x="5826125" y="3711575"/>
            <a:ext cx="385603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大叶嫩绿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引人注意</a:t>
            </a:r>
          </a:p>
        </p:txBody>
      </p:sp>
      <p:sp>
        <p:nvSpPr>
          <p:cNvPr id="33803" name="文本框 14"/>
          <p:cNvSpPr txBox="1"/>
          <p:nvPr/>
        </p:nvSpPr>
        <p:spPr>
          <a:xfrm>
            <a:off x="3098800" y="4979988"/>
            <a:ext cx="2227263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脚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的特点</a:t>
            </a:r>
          </a:p>
        </p:txBody>
      </p:sp>
      <p:sp>
        <p:nvSpPr>
          <p:cNvPr id="16" name="左中括号 15"/>
          <p:cNvSpPr/>
          <p:nvPr/>
        </p:nvSpPr>
        <p:spPr>
          <a:xfrm>
            <a:off x="5518150" y="4784725"/>
            <a:ext cx="288925" cy="935038"/>
          </a:xfrm>
          <a:prstGeom prst="leftBracke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>
            <a:stCxn id="6" idx="3"/>
          </p:cNvCxnSpPr>
          <p:nvPr/>
        </p:nvCxnSpPr>
        <p:spPr>
          <a:xfrm>
            <a:off x="5289550" y="5251450"/>
            <a:ext cx="33655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文本框 17"/>
          <p:cNvSpPr txBox="1"/>
          <p:nvPr/>
        </p:nvSpPr>
        <p:spPr>
          <a:xfrm>
            <a:off x="5986463" y="4357688"/>
            <a:ext cx="50339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初生：枝状如细丝</a:t>
            </a:r>
          </a:p>
        </p:txBody>
      </p:sp>
      <p:sp>
        <p:nvSpPr>
          <p:cNvPr id="33807" name="文本框 18"/>
          <p:cNvSpPr txBox="1"/>
          <p:nvPr/>
        </p:nvSpPr>
        <p:spPr>
          <a:xfrm>
            <a:off x="5986463" y="4981575"/>
            <a:ext cx="56451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向上爬：触、变、巴、拉、贴、爬</a:t>
            </a:r>
          </a:p>
        </p:txBody>
      </p:sp>
      <p:sp>
        <p:nvSpPr>
          <p:cNvPr id="33808" name="文本框 19"/>
          <p:cNvSpPr txBox="1"/>
          <p:nvPr/>
        </p:nvSpPr>
        <p:spPr>
          <a:xfrm>
            <a:off x="5986463" y="5570538"/>
            <a:ext cx="5033962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触墙活，离墙萎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板书设计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3797" grpId="0"/>
      <p:bldP spid="33798" grpId="0"/>
      <p:bldP spid="11" grpId="0" animBg="1"/>
      <p:bldP spid="33801" grpId="0"/>
      <p:bldP spid="33802" grpId="0"/>
      <p:bldP spid="33803" grpId="0"/>
      <p:bldP spid="16" grpId="0" animBg="1"/>
      <p:bldP spid="33806" grpId="0"/>
      <p:bldP spid="33807" grpId="0"/>
      <p:bldP spid="338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511300" y="2062163"/>
            <a:ext cx="9248775" cy="2770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083" name="文本框 1"/>
          <p:cNvSpPr txBox="1"/>
          <p:nvPr/>
        </p:nvSpPr>
        <p:spPr>
          <a:xfrm>
            <a:off x="2001838" y="2384425"/>
            <a:ext cx="8143875" cy="18292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选一种植物，观察一段时间，记录它的变化，并写下来。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课后作业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0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" y="2207894"/>
            <a:ext cx="2857500" cy="3409316"/>
          </a:xfrm>
          <a:prstGeom prst="ellipse">
            <a:avLst/>
          </a:prstGeom>
        </p:spPr>
      </p:pic>
      <p:sp>
        <p:nvSpPr>
          <p:cNvPr id="6" name="矩形 259"/>
          <p:cNvSpPr/>
          <p:nvPr/>
        </p:nvSpPr>
        <p:spPr>
          <a:xfrm>
            <a:off x="4321175" y="1860550"/>
            <a:ext cx="7004050" cy="3418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叶圣陶，又名叶绍钧，江苏省苏州人，著名作家，教育家，叶圣陶的童话集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稻草人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古代英雄的石像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在我国现代儿童文学的发展史上具有重要的意义。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rgbClr val="00B050">
                  <a:alpha val="51000"/>
                </a:srgbClr>
              </a:gs>
              <a:gs pos="0">
                <a:srgbClr val="00B050">
                  <a:alpha val="73000"/>
                </a:srgbClr>
              </a:gs>
              <a:gs pos="100000">
                <a:srgbClr val="00B050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33548" y="4450558"/>
            <a:ext cx="3924905" cy="320593"/>
            <a:chOff x="6805388" y="4450558"/>
            <a:chExt cx="3924905" cy="320593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6805388" y="4452227"/>
              <a:ext cx="1977177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8992122" y="4450558"/>
              <a:ext cx="1738171" cy="3189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801852" y="1755713"/>
            <a:ext cx="8300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457200">
              <a:buFont typeface="Arial" panose="020B0604020202020204" pitchFamily="34" charset="0"/>
              <a:buNone/>
            </a:pPr>
            <a:r>
              <a:rPr lang="zh-CN" altLang="en-US" sz="6600" spc="6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感谢各位的聆听</a:t>
            </a:r>
            <a:endParaRPr lang="en-US" altLang="zh-CN" sz="6600" spc="600" dirty="0">
              <a:solidFill>
                <a:schemeClr val="bg1"/>
              </a:solidFill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9354" y="3188460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四年级 上册 配人教版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215062" y="3065647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4135220540,171477818&amp;fm=15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74" y="1562735"/>
            <a:ext cx="3972560" cy="3972560"/>
          </a:xfrm>
          <a:prstGeom prst="ellipse">
            <a:avLst/>
          </a:prstGeom>
        </p:spPr>
      </p:pic>
      <p:sp>
        <p:nvSpPr>
          <p:cNvPr id="82947" name="Text Box 3"/>
          <p:cNvSpPr txBox="1"/>
          <p:nvPr/>
        </p:nvSpPr>
        <p:spPr>
          <a:xfrm>
            <a:off x="1155699" y="1979613"/>
            <a:ext cx="6429375" cy="284488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200" normalizeH="0" baseline="0" noProof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爬山虎，</a:t>
            </a:r>
            <a:r>
              <a:rPr kumimoji="0" lang="zh-CN" altLang="en-US" sz="2800" b="1" i="0" u="none" strike="noStrike" kern="1200" cap="none" spc="2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一种攀援在墙壁上的供观赏的植物。也叫巴山虎、地锦、常春藤。卷须前端有吸盘，夏季开花，花很小，黄绿色。产于我国各地，茎和根可以入药。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041400" y="1736725"/>
            <a:ext cx="10455275" cy="441007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736725"/>
            <a:ext cx="10039350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会认</a:t>
            </a: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个生字，会写</a:t>
            </a: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13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个生字。正确读写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“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爬山虎、嫩叶</a:t>
            </a: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” 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等词语。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5325" y="3028950"/>
            <a:ext cx="10067925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了解爬山虎的脚和叶子的可爱</a:t>
            </a: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，体会对爬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山虎的喜爱之情。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4850" y="4330700"/>
            <a:ext cx="10067925" cy="946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25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i="0" u="none" strike="noStrike" kern="1200" cap="none" spc="25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学习作者细心观察事物的方法</a:t>
            </a:r>
            <a:r>
              <a:rPr kumimoji="0" lang="zh-CN" altLang="en-US" sz="2400" i="0" u="none" strike="noStrike" kern="1200" cap="none" spc="25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，培养学生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25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留心观察周围事物的意识。</a:t>
            </a:r>
          </a:p>
        </p:txBody>
      </p:sp>
      <p:sp>
        <p:nvSpPr>
          <p:cNvPr id="6" name="矩形 5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新课导入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5" y="2311763"/>
            <a:ext cx="3073400" cy="4127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5875" y="1901825"/>
            <a:ext cx="12207875" cy="3459163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98463" y="2654300"/>
            <a:ext cx="113538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8463" y="4718050"/>
            <a:ext cx="11444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文本框 9"/>
          <p:cNvSpPr txBox="1"/>
          <p:nvPr/>
        </p:nvSpPr>
        <p:spPr>
          <a:xfrm>
            <a:off x="24018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25713" y="2716213"/>
            <a:ext cx="1155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jūn</a:t>
            </a:r>
          </a:p>
        </p:txBody>
      </p:sp>
      <p:sp>
        <p:nvSpPr>
          <p:cNvPr id="17415" name="文本框 5"/>
          <p:cNvSpPr txBox="1"/>
          <p:nvPr/>
        </p:nvSpPr>
        <p:spPr>
          <a:xfrm>
            <a:off x="6910388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97713" y="2724150"/>
            <a:ext cx="1155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qū</a:t>
            </a:r>
          </a:p>
        </p:txBody>
      </p:sp>
      <p:sp>
        <p:nvSpPr>
          <p:cNvPr id="17417" name="文本框 21"/>
          <p:cNvSpPr txBox="1"/>
          <p:nvPr/>
        </p:nvSpPr>
        <p:spPr>
          <a:xfrm>
            <a:off x="39052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67150" y="2716213"/>
            <a:ext cx="141446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bǐng</a:t>
            </a:r>
          </a:p>
        </p:txBody>
      </p:sp>
      <p:sp>
        <p:nvSpPr>
          <p:cNvPr id="17419" name="文本框 26"/>
          <p:cNvSpPr txBox="1"/>
          <p:nvPr/>
        </p:nvSpPr>
        <p:spPr>
          <a:xfrm>
            <a:off x="5407025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549900" y="2716213"/>
            <a:ext cx="103505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wō</a:t>
            </a:r>
          </a:p>
        </p:txBody>
      </p:sp>
      <p:sp>
        <p:nvSpPr>
          <p:cNvPr id="17421" name="文本框 30"/>
          <p:cNvSpPr txBox="1"/>
          <p:nvPr/>
        </p:nvSpPr>
        <p:spPr>
          <a:xfrm>
            <a:off x="8413750" y="3370263"/>
            <a:ext cx="11430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萎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453438" y="2724150"/>
            <a:ext cx="1535112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wěi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我会认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/>
      <p:bldP spid="7" grpId="1"/>
      <p:bldP spid="23" grpId="0"/>
      <p:bldP spid="23" grpId="1"/>
      <p:bldP spid="28" grpId="0"/>
      <p:bldP spid="28" grpId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2"/>
          <p:cNvGrpSpPr/>
          <p:nvPr/>
        </p:nvGrpSpPr>
        <p:grpSpPr>
          <a:xfrm>
            <a:off x="1406525" y="2163763"/>
            <a:ext cx="1004888" cy="1050925"/>
            <a:chOff x="3157" y="3140"/>
            <a:chExt cx="1584" cy="1653"/>
          </a:xfrm>
        </p:grpSpPr>
        <p:grpSp>
          <p:nvGrpSpPr>
            <p:cNvPr id="18435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3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3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39" name="文本框 64"/>
            <p:cNvSpPr txBox="1"/>
            <p:nvPr/>
          </p:nvSpPr>
          <p:spPr>
            <a:xfrm>
              <a:off x="3202" y="3198"/>
              <a:ext cx="1277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虎</a:t>
              </a: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992438" y="4953000"/>
            <a:ext cx="6537325" cy="8275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rgbClr val="619B7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注意这些字的笔画顺序哟。</a:t>
            </a:r>
          </a:p>
        </p:txBody>
      </p:sp>
      <p:grpSp>
        <p:nvGrpSpPr>
          <p:cNvPr id="18441" name="组合 3"/>
          <p:cNvGrpSpPr/>
          <p:nvPr/>
        </p:nvGrpSpPr>
        <p:grpSpPr>
          <a:xfrm>
            <a:off x="2809875" y="2165350"/>
            <a:ext cx="1006475" cy="1050925"/>
            <a:chOff x="3157" y="3140"/>
            <a:chExt cx="1584" cy="1657"/>
          </a:xfrm>
        </p:grpSpPr>
        <p:grpSp>
          <p:nvGrpSpPr>
            <p:cNvPr id="1844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4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46" name="文本框 64"/>
            <p:cNvSpPr txBox="1"/>
            <p:nvPr/>
          </p:nvSpPr>
          <p:spPr>
            <a:xfrm>
              <a:off x="3202" y="3198"/>
              <a:ext cx="1278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操</a:t>
              </a:r>
            </a:p>
          </p:txBody>
        </p:sp>
      </p:grpSp>
      <p:grpSp>
        <p:nvGrpSpPr>
          <p:cNvPr id="18447" name="组合 9"/>
          <p:cNvGrpSpPr/>
          <p:nvPr/>
        </p:nvGrpSpPr>
        <p:grpSpPr>
          <a:xfrm>
            <a:off x="4214813" y="2165350"/>
            <a:ext cx="1004887" cy="1050925"/>
            <a:chOff x="3157" y="3140"/>
            <a:chExt cx="1584" cy="1653"/>
          </a:xfrm>
        </p:grpSpPr>
        <p:grpSp>
          <p:nvGrpSpPr>
            <p:cNvPr id="1844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4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2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占</a:t>
              </a:r>
            </a:p>
          </p:txBody>
        </p:sp>
      </p:grpSp>
      <p:grpSp>
        <p:nvGrpSpPr>
          <p:cNvPr id="18453" name="组合 15"/>
          <p:cNvGrpSpPr/>
          <p:nvPr/>
        </p:nvGrpSpPr>
        <p:grpSpPr>
          <a:xfrm>
            <a:off x="5618163" y="2166938"/>
            <a:ext cx="1006475" cy="1050925"/>
            <a:chOff x="3157" y="3140"/>
            <a:chExt cx="1584" cy="1657"/>
          </a:xfrm>
        </p:grpSpPr>
        <p:grpSp>
          <p:nvGrpSpPr>
            <p:cNvPr id="1845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5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5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58" name="文本框 64"/>
            <p:cNvSpPr txBox="1"/>
            <p:nvPr/>
          </p:nvSpPr>
          <p:spPr>
            <a:xfrm>
              <a:off x="3202" y="3198"/>
              <a:ext cx="1278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嫩</a:t>
              </a:r>
            </a:p>
          </p:txBody>
        </p:sp>
      </p:grpSp>
      <p:grpSp>
        <p:nvGrpSpPr>
          <p:cNvPr id="18459" name="组合 21"/>
          <p:cNvGrpSpPr/>
          <p:nvPr/>
        </p:nvGrpSpPr>
        <p:grpSpPr>
          <a:xfrm>
            <a:off x="7023100" y="2166938"/>
            <a:ext cx="1006475" cy="1050925"/>
            <a:chOff x="3157" y="3140"/>
            <a:chExt cx="1584" cy="1653"/>
          </a:xfrm>
        </p:grpSpPr>
        <p:grpSp>
          <p:nvGrpSpPr>
            <p:cNvPr id="1846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64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顺</a:t>
              </a:r>
            </a:p>
          </p:txBody>
        </p:sp>
      </p:grpSp>
      <p:grpSp>
        <p:nvGrpSpPr>
          <p:cNvPr id="18465" name="组合 29"/>
          <p:cNvGrpSpPr/>
          <p:nvPr/>
        </p:nvGrpSpPr>
        <p:grpSpPr>
          <a:xfrm>
            <a:off x="8428038" y="2168525"/>
            <a:ext cx="1004887" cy="1050925"/>
            <a:chOff x="3157" y="3140"/>
            <a:chExt cx="1584" cy="1657"/>
          </a:xfrm>
        </p:grpSpPr>
        <p:grpSp>
          <p:nvGrpSpPr>
            <p:cNvPr id="1846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6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6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0" name="文本框 64"/>
            <p:cNvSpPr txBox="1"/>
            <p:nvPr/>
          </p:nvSpPr>
          <p:spPr>
            <a:xfrm>
              <a:off x="3202" y="3198"/>
              <a:ext cx="1278" cy="15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均</a:t>
              </a:r>
            </a:p>
          </p:txBody>
        </p:sp>
      </p:grpSp>
      <p:grpSp>
        <p:nvGrpSpPr>
          <p:cNvPr id="18471" name="组合 46"/>
          <p:cNvGrpSpPr/>
          <p:nvPr/>
        </p:nvGrpSpPr>
        <p:grpSpPr>
          <a:xfrm>
            <a:off x="5029200" y="3571875"/>
            <a:ext cx="1004888" cy="1050925"/>
            <a:chOff x="3157" y="3140"/>
            <a:chExt cx="1584" cy="1661"/>
          </a:xfrm>
        </p:grpSpPr>
        <p:grpSp>
          <p:nvGrpSpPr>
            <p:cNvPr id="1847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7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76" name="文本框 64"/>
            <p:cNvSpPr txBox="1"/>
            <p:nvPr/>
          </p:nvSpPr>
          <p:spPr>
            <a:xfrm>
              <a:off x="3202" y="3198"/>
              <a:ext cx="1278" cy="16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柄</a:t>
              </a:r>
            </a:p>
          </p:txBody>
        </p:sp>
      </p:grpSp>
      <p:grpSp>
        <p:nvGrpSpPr>
          <p:cNvPr id="18477" name="组合 57"/>
          <p:cNvGrpSpPr/>
          <p:nvPr/>
        </p:nvGrpSpPr>
        <p:grpSpPr>
          <a:xfrm>
            <a:off x="6432550" y="3571875"/>
            <a:ext cx="1006475" cy="1050925"/>
            <a:chOff x="3157" y="3140"/>
            <a:chExt cx="1584" cy="1661"/>
          </a:xfrm>
        </p:grpSpPr>
        <p:grpSp>
          <p:nvGrpSpPr>
            <p:cNvPr id="1847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2" name="文本框 64"/>
            <p:cNvSpPr txBox="1"/>
            <p:nvPr/>
          </p:nvSpPr>
          <p:spPr>
            <a:xfrm>
              <a:off x="3202" y="3198"/>
              <a:ext cx="1278" cy="16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萎</a:t>
              </a:r>
            </a:p>
          </p:txBody>
        </p:sp>
      </p:grpSp>
      <p:grpSp>
        <p:nvGrpSpPr>
          <p:cNvPr id="18483" name="组合 70"/>
          <p:cNvGrpSpPr/>
          <p:nvPr/>
        </p:nvGrpSpPr>
        <p:grpSpPr>
          <a:xfrm>
            <a:off x="7837488" y="3582988"/>
            <a:ext cx="1004887" cy="1050925"/>
            <a:chOff x="3157" y="3140"/>
            <a:chExt cx="1584" cy="1661"/>
          </a:xfrm>
        </p:grpSpPr>
        <p:grpSp>
          <p:nvGrpSpPr>
            <p:cNvPr id="18484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8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8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88" name="文本框 64"/>
            <p:cNvSpPr txBox="1"/>
            <p:nvPr/>
          </p:nvSpPr>
          <p:spPr>
            <a:xfrm>
              <a:off x="3202" y="3198"/>
              <a:ext cx="1278" cy="16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瞧</a:t>
              </a:r>
            </a:p>
          </p:txBody>
        </p:sp>
      </p:grpSp>
      <p:grpSp>
        <p:nvGrpSpPr>
          <p:cNvPr id="18489" name="组合 2"/>
          <p:cNvGrpSpPr/>
          <p:nvPr/>
        </p:nvGrpSpPr>
        <p:grpSpPr>
          <a:xfrm>
            <a:off x="3625850" y="3571875"/>
            <a:ext cx="1004888" cy="1050925"/>
            <a:chOff x="3157" y="3140"/>
            <a:chExt cx="1584" cy="1659"/>
          </a:xfrm>
        </p:grpSpPr>
        <p:grpSp>
          <p:nvGrpSpPr>
            <p:cNvPr id="18490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494" name="文本框 64"/>
            <p:cNvSpPr txBox="1"/>
            <p:nvPr/>
          </p:nvSpPr>
          <p:spPr>
            <a:xfrm>
              <a:off x="3202" y="3198"/>
              <a:ext cx="1277" cy="160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茎</a:t>
              </a:r>
            </a:p>
          </p:txBody>
        </p:sp>
      </p:grpSp>
      <p:grpSp>
        <p:nvGrpSpPr>
          <p:cNvPr id="18495" name="组合 39"/>
          <p:cNvGrpSpPr/>
          <p:nvPr/>
        </p:nvGrpSpPr>
        <p:grpSpPr>
          <a:xfrm>
            <a:off x="2220913" y="3570288"/>
            <a:ext cx="1006475" cy="1050925"/>
            <a:chOff x="3157" y="3140"/>
            <a:chExt cx="1584" cy="1653"/>
          </a:xfrm>
        </p:grpSpPr>
        <p:grpSp>
          <p:nvGrpSpPr>
            <p:cNvPr id="18496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49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49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0" name="文本框 64"/>
            <p:cNvSpPr txBox="1"/>
            <p:nvPr/>
          </p:nvSpPr>
          <p:spPr>
            <a:xfrm>
              <a:off x="3202" y="3198"/>
              <a:ext cx="1278" cy="15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隙</a:t>
              </a:r>
            </a:p>
          </p:txBody>
        </p:sp>
      </p:grpSp>
      <p:grpSp>
        <p:nvGrpSpPr>
          <p:cNvPr id="18501" name="组合 29"/>
          <p:cNvGrpSpPr/>
          <p:nvPr/>
        </p:nvGrpSpPr>
        <p:grpSpPr>
          <a:xfrm>
            <a:off x="9825038" y="2166938"/>
            <a:ext cx="1004887" cy="1052512"/>
            <a:chOff x="3157" y="3140"/>
            <a:chExt cx="1584" cy="1655"/>
          </a:xfrm>
        </p:grpSpPr>
        <p:grpSp>
          <p:nvGrpSpPr>
            <p:cNvPr id="18502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3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04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5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06" name="文本框 64"/>
            <p:cNvSpPr txBox="1"/>
            <p:nvPr/>
          </p:nvSpPr>
          <p:spPr>
            <a:xfrm>
              <a:off x="3202" y="3198"/>
              <a:ext cx="1278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叠</a:t>
              </a:r>
            </a:p>
          </p:txBody>
        </p:sp>
      </p:grpSp>
      <p:grpSp>
        <p:nvGrpSpPr>
          <p:cNvPr id="18507" name="组合 70"/>
          <p:cNvGrpSpPr/>
          <p:nvPr/>
        </p:nvGrpSpPr>
        <p:grpSpPr>
          <a:xfrm>
            <a:off x="9234488" y="3581400"/>
            <a:ext cx="1004887" cy="1050925"/>
            <a:chOff x="3157" y="3140"/>
            <a:chExt cx="1584" cy="1658"/>
          </a:xfrm>
        </p:grpSpPr>
        <p:grpSp>
          <p:nvGrpSpPr>
            <p:cNvPr id="18508" name="组合 7"/>
            <p:cNvGrpSpPr/>
            <p:nvPr/>
          </p:nvGrpSpPr>
          <p:grpSpPr>
            <a:xfrm>
              <a:off x="3157" y="3140"/>
              <a:ext cx="1584" cy="1610"/>
              <a:chOff x="2437" y="2032"/>
              <a:chExt cx="1244" cy="1264"/>
            </a:xfrm>
          </p:grpSpPr>
          <p:sp>
            <p:nvSpPr>
              <p:cNvPr id="1850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51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512" name="文本框 64"/>
            <p:cNvSpPr txBox="1"/>
            <p:nvPr/>
          </p:nvSpPr>
          <p:spPr>
            <a:xfrm>
              <a:off x="3202" y="3198"/>
              <a:ext cx="1278" cy="1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固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我会写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阿里巴巴普惠体 M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"/>
          <p:cNvGrpSpPr/>
          <p:nvPr/>
        </p:nvGrpSpPr>
        <p:grpSpPr>
          <a:xfrm>
            <a:off x="471488" y="1693867"/>
            <a:ext cx="10920172" cy="552183"/>
            <a:chOff x="643" y="2174"/>
            <a:chExt cx="17195" cy="868"/>
          </a:xfrm>
        </p:grpSpPr>
        <p:sp>
          <p:nvSpPr>
            <p:cNvPr id="19459" name="矩形 9"/>
            <p:cNvSpPr/>
            <p:nvPr/>
          </p:nvSpPr>
          <p:spPr>
            <a:xfrm>
              <a:off x="643" y="2174"/>
              <a:ext cx="4182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均匀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0" name="矩形 6"/>
            <p:cNvSpPr/>
            <p:nvPr/>
          </p:nvSpPr>
          <p:spPr>
            <a:xfrm>
              <a:off x="4825" y="2179"/>
              <a:ext cx="13013" cy="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分布或分配在各部分的数量相同；时间的间隔相等。</a:t>
              </a:r>
            </a:p>
          </p:txBody>
        </p:sp>
      </p:grpSp>
      <p:grpSp>
        <p:nvGrpSpPr>
          <p:cNvPr id="19461" name="组合 1"/>
          <p:cNvGrpSpPr/>
          <p:nvPr/>
        </p:nvGrpSpPr>
        <p:grpSpPr>
          <a:xfrm>
            <a:off x="471488" y="2504943"/>
            <a:ext cx="10628708" cy="552052"/>
            <a:chOff x="643" y="2174"/>
            <a:chExt cx="16735" cy="869"/>
          </a:xfrm>
        </p:grpSpPr>
        <p:sp>
          <p:nvSpPr>
            <p:cNvPr id="19462" name="矩形 9"/>
            <p:cNvSpPr/>
            <p:nvPr/>
          </p:nvSpPr>
          <p:spPr>
            <a:xfrm>
              <a:off x="643" y="2174"/>
              <a:ext cx="4182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重叠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3" name="矩形 6"/>
            <p:cNvSpPr/>
            <p:nvPr/>
          </p:nvSpPr>
          <p:spPr>
            <a:xfrm>
              <a:off x="4854" y="2179"/>
              <a:ext cx="12524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(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相同的东西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)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一层层堆叠。</a:t>
              </a:r>
            </a:p>
          </p:txBody>
        </p:sp>
      </p:grpSp>
      <p:grpSp>
        <p:nvGrpSpPr>
          <p:cNvPr id="19464" name="组合 1"/>
          <p:cNvGrpSpPr/>
          <p:nvPr/>
        </p:nvGrpSpPr>
        <p:grpSpPr>
          <a:xfrm>
            <a:off x="471488" y="3315888"/>
            <a:ext cx="10721090" cy="671584"/>
            <a:chOff x="643" y="1981"/>
            <a:chExt cx="16881" cy="1055"/>
          </a:xfrm>
        </p:grpSpPr>
        <p:sp>
          <p:nvSpPr>
            <p:cNvPr id="19465" name="矩形 9"/>
            <p:cNvSpPr/>
            <p:nvPr/>
          </p:nvSpPr>
          <p:spPr>
            <a:xfrm>
              <a:off x="64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空隙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6" name="矩形 6"/>
            <p:cNvSpPr/>
            <p:nvPr/>
          </p:nvSpPr>
          <p:spPr>
            <a:xfrm>
              <a:off x="5000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中间空着的不大的地方。</a:t>
              </a:r>
            </a:p>
          </p:txBody>
        </p:sp>
      </p:grpSp>
      <p:grpSp>
        <p:nvGrpSpPr>
          <p:cNvPr id="19467" name="组合 1"/>
          <p:cNvGrpSpPr/>
          <p:nvPr/>
        </p:nvGrpSpPr>
        <p:grpSpPr>
          <a:xfrm>
            <a:off x="471488" y="4246365"/>
            <a:ext cx="10701337" cy="671583"/>
            <a:chOff x="1363" y="1981"/>
            <a:chExt cx="16851" cy="1055"/>
          </a:xfrm>
        </p:grpSpPr>
        <p:sp>
          <p:nvSpPr>
            <p:cNvPr id="19468" name="矩形 9"/>
            <p:cNvSpPr/>
            <p:nvPr/>
          </p:nvSpPr>
          <p:spPr>
            <a:xfrm>
              <a:off x="1363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引人注意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69" name="矩形 6"/>
            <p:cNvSpPr/>
            <p:nvPr/>
          </p:nvSpPr>
          <p:spPr>
            <a:xfrm>
              <a:off x="5690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吸引人的注意力。</a:t>
              </a:r>
            </a:p>
          </p:txBody>
        </p:sp>
      </p:grpSp>
      <p:grpSp>
        <p:nvGrpSpPr>
          <p:cNvPr id="19470" name="组合 1"/>
          <p:cNvGrpSpPr/>
          <p:nvPr/>
        </p:nvGrpSpPr>
        <p:grpSpPr>
          <a:xfrm>
            <a:off x="471488" y="5176840"/>
            <a:ext cx="10794174" cy="671583"/>
            <a:chOff x="1219" y="1981"/>
            <a:chExt cx="16996" cy="1055"/>
          </a:xfrm>
        </p:grpSpPr>
        <p:sp>
          <p:nvSpPr>
            <p:cNvPr id="19471" name="矩形 12"/>
            <p:cNvSpPr/>
            <p:nvPr/>
          </p:nvSpPr>
          <p:spPr>
            <a:xfrm>
              <a:off x="1219" y="2174"/>
              <a:ext cx="4182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【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逐渐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5B944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】</a:t>
              </a:r>
            </a:p>
          </p:txBody>
        </p:sp>
        <p:sp>
          <p:nvSpPr>
            <p:cNvPr id="19472" name="矩形 6"/>
            <p:cNvSpPr/>
            <p:nvPr/>
          </p:nvSpPr>
          <p:spPr>
            <a:xfrm>
              <a:off x="5691" y="1981"/>
              <a:ext cx="12524" cy="10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渐渐。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9588" y="1452563"/>
            <a:ext cx="9871075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一、下列红色字读音完全相同的是（    ）</a:t>
            </a:r>
          </a:p>
        </p:txBody>
      </p:sp>
      <p:sp>
        <p:nvSpPr>
          <p:cNvPr id="20483" name="文本框 3"/>
          <p:cNvSpPr txBox="1"/>
          <p:nvPr/>
        </p:nvSpPr>
        <p:spPr>
          <a:xfrm>
            <a:off x="1636713" y="2343151"/>
            <a:ext cx="642143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隙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闲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</a:t>
            </a:r>
          </a:p>
        </p:txBody>
      </p:sp>
      <p:sp>
        <p:nvSpPr>
          <p:cNvPr id="20484" name="文本框 3"/>
          <p:cNvSpPr txBox="1"/>
          <p:nvPr/>
        </p:nvSpPr>
        <p:spPr>
          <a:xfrm>
            <a:off x="1636713" y="3151188"/>
            <a:ext cx="6421437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叠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量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复</a:t>
            </a:r>
          </a:p>
        </p:txBody>
      </p:sp>
      <p:sp>
        <p:nvSpPr>
          <p:cNvPr id="20485" name="文本框 4"/>
          <p:cNvSpPr txBox="1"/>
          <p:nvPr/>
        </p:nvSpPr>
        <p:spPr>
          <a:xfrm>
            <a:off x="1636713" y="3960813"/>
            <a:ext cx="61896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床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店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82063" y="1392238"/>
            <a:ext cx="900112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5" y="2311763"/>
            <a:ext cx="3073400" cy="41271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1550" y="1411288"/>
            <a:ext cx="512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二、比一比，再组词。</a:t>
            </a:r>
          </a:p>
        </p:txBody>
      </p:sp>
      <p:sp>
        <p:nvSpPr>
          <p:cNvPr id="21506" name="文本框 42"/>
          <p:cNvSpPr txBox="1"/>
          <p:nvPr/>
        </p:nvSpPr>
        <p:spPr>
          <a:xfrm>
            <a:off x="5410200" y="3074988"/>
            <a:ext cx="20716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507" name="文本框 28"/>
          <p:cNvSpPr txBox="1"/>
          <p:nvPr/>
        </p:nvSpPr>
        <p:spPr>
          <a:xfrm>
            <a:off x="1965325" y="2209800"/>
            <a:ext cx="9699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</a:t>
            </a:r>
          </a:p>
        </p:txBody>
      </p:sp>
      <p:sp>
        <p:nvSpPr>
          <p:cNvPr id="21508" name="文本框 29"/>
          <p:cNvSpPr txBox="1"/>
          <p:nvPr/>
        </p:nvSpPr>
        <p:spPr>
          <a:xfrm>
            <a:off x="2441575" y="2209800"/>
            <a:ext cx="20716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509" name="文本框 30"/>
          <p:cNvSpPr txBox="1"/>
          <p:nvPr/>
        </p:nvSpPr>
        <p:spPr>
          <a:xfrm>
            <a:off x="1965325" y="2992438"/>
            <a:ext cx="9699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燥</a:t>
            </a:r>
          </a:p>
        </p:txBody>
      </p:sp>
      <p:sp>
        <p:nvSpPr>
          <p:cNvPr id="21510" name="文本框 31"/>
          <p:cNvSpPr txBox="1"/>
          <p:nvPr/>
        </p:nvSpPr>
        <p:spPr>
          <a:xfrm>
            <a:off x="2441575" y="2992438"/>
            <a:ext cx="20716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933700" y="2209800"/>
            <a:ext cx="12461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操场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933700" y="3011488"/>
            <a:ext cx="12461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干燥</a:t>
            </a:r>
          </a:p>
        </p:txBody>
      </p:sp>
      <p:sp>
        <p:nvSpPr>
          <p:cNvPr id="21513" name="文本框 34"/>
          <p:cNvSpPr txBox="1"/>
          <p:nvPr/>
        </p:nvSpPr>
        <p:spPr>
          <a:xfrm>
            <a:off x="4932363" y="2209800"/>
            <a:ext cx="9699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</p:txBody>
      </p:sp>
      <p:sp>
        <p:nvSpPr>
          <p:cNvPr id="21514" name="文本框 35"/>
          <p:cNvSpPr txBox="1"/>
          <p:nvPr/>
        </p:nvSpPr>
        <p:spPr>
          <a:xfrm>
            <a:off x="5408613" y="2209800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515" name="文本框 36"/>
          <p:cNvSpPr txBox="1"/>
          <p:nvPr/>
        </p:nvSpPr>
        <p:spPr>
          <a:xfrm>
            <a:off x="4964113" y="3054350"/>
            <a:ext cx="9699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径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911850" y="2209800"/>
            <a:ext cx="12461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34075" y="3074988"/>
            <a:ext cx="1246188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路径</a:t>
            </a:r>
          </a:p>
        </p:txBody>
      </p:sp>
      <p:sp>
        <p:nvSpPr>
          <p:cNvPr id="21518" name="文本框 40"/>
          <p:cNvSpPr txBox="1"/>
          <p:nvPr/>
        </p:nvSpPr>
        <p:spPr>
          <a:xfrm>
            <a:off x="7900988" y="2209800"/>
            <a:ext cx="9699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萎</a:t>
            </a:r>
          </a:p>
        </p:txBody>
      </p:sp>
      <p:sp>
        <p:nvSpPr>
          <p:cNvPr id="21519" name="文本框 41"/>
          <p:cNvSpPr txBox="1"/>
          <p:nvPr/>
        </p:nvSpPr>
        <p:spPr>
          <a:xfrm>
            <a:off x="8377238" y="2209800"/>
            <a:ext cx="20716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21520" name="文本框 43"/>
          <p:cNvSpPr txBox="1"/>
          <p:nvPr/>
        </p:nvSpPr>
        <p:spPr>
          <a:xfrm>
            <a:off x="7893050" y="2992438"/>
            <a:ext cx="9699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委</a:t>
            </a:r>
          </a:p>
        </p:txBody>
      </p:sp>
      <p:sp>
        <p:nvSpPr>
          <p:cNvPr id="21521" name="文本框 44"/>
          <p:cNvSpPr txBox="1"/>
          <p:nvPr/>
        </p:nvSpPr>
        <p:spPr>
          <a:xfrm>
            <a:off x="8361363" y="2992438"/>
            <a:ext cx="20701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）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869363" y="2209800"/>
            <a:ext cx="124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萎缩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869363" y="2960688"/>
            <a:ext cx="12446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委屈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1550" y="3848100"/>
            <a:ext cx="667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三、写出下面词语的近义词。</a:t>
            </a:r>
          </a:p>
        </p:txBody>
      </p:sp>
      <p:sp>
        <p:nvSpPr>
          <p:cNvPr id="21525" name="文本框 50"/>
          <p:cNvSpPr txBox="1"/>
          <p:nvPr/>
        </p:nvSpPr>
        <p:spPr>
          <a:xfrm>
            <a:off x="1943100" y="4618038"/>
            <a:ext cx="4076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21526" name="文本框 51"/>
          <p:cNvSpPr txBox="1"/>
          <p:nvPr/>
        </p:nvSpPr>
        <p:spPr>
          <a:xfrm>
            <a:off x="6665913" y="4618038"/>
            <a:ext cx="4076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均匀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21527" name="文本框 52"/>
          <p:cNvSpPr txBox="1"/>
          <p:nvPr/>
        </p:nvSpPr>
        <p:spPr>
          <a:xfrm>
            <a:off x="1974850" y="5346700"/>
            <a:ext cx="4076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牢固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21528" name="文本框 53"/>
          <p:cNvSpPr txBox="1"/>
          <p:nvPr/>
        </p:nvSpPr>
        <p:spPr>
          <a:xfrm>
            <a:off x="6702425" y="5346700"/>
            <a:ext cx="40767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空隙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  ）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210051" y="4581525"/>
            <a:ext cx="16160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8863013" y="4581525"/>
            <a:ext cx="16160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匀称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221164" y="5332413"/>
            <a:ext cx="16160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坚固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839200" y="5332413"/>
            <a:ext cx="16160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间隙</a:t>
            </a:r>
          </a:p>
        </p:txBody>
      </p:sp>
      <p:sp>
        <p:nvSpPr>
          <p:cNvPr id="4" name="矩形 3"/>
          <p:cNvSpPr/>
          <p:nvPr/>
        </p:nvSpPr>
        <p:spPr>
          <a:xfrm>
            <a:off x="674489" y="26074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词语解释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3" grpId="0"/>
      <p:bldP spid="33" grpId="1"/>
      <p:bldP spid="34" grpId="0"/>
      <p:bldP spid="34" grpId="1"/>
      <p:bldP spid="39" grpId="0"/>
      <p:bldP spid="39" grpId="1"/>
      <p:bldP spid="40" grpId="0"/>
      <p:bldP spid="40" grpId="1"/>
      <p:bldP spid="46" grpId="0"/>
      <p:bldP spid="46" grpId="1"/>
      <p:bldP spid="47" grpId="0"/>
      <p:bldP spid="47" grpId="1"/>
      <p:bldP spid="55" grpId="0"/>
      <p:bldP spid="56" grpId="0"/>
      <p:bldP spid="57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宽屏</PresentationFormat>
  <Paragraphs>165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Calibri</vt:lpstr>
      <vt:lpstr>演示斜黑体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</cp:revision>
  <dcterms:created xsi:type="dcterms:W3CDTF">2020-10-20T08:25:41Z</dcterms:created>
  <dcterms:modified xsi:type="dcterms:W3CDTF">2021-01-08T23:48:58Z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