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287" r:id="rId14"/>
    <p:sldId id="256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Light" panose="02010600030101010101" charset="-122"/>
      <p:regular r:id="rId18"/>
    </p:embeddedFont>
    <p:embeddedFont>
      <p:font typeface="演示斜黑体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BED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ECA741C-DA48-4D57-9DF1-84A213230B5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CD562FF-063C-46F7-BA29-71A945B71FC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244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ED1CB">
                  <a:alpha val="0"/>
                </a:srgbClr>
              </a:gs>
              <a:gs pos="100000">
                <a:srgbClr val="BED1C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5388" y="4450558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7026" y="1270253"/>
            <a:ext cx="6606085" cy="2292786"/>
            <a:chOff x="4847769" y="2106980"/>
            <a:chExt cx="660608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rgbClr val="002060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精卫填海</a:t>
              </a:r>
              <a:endParaRPr lang="en-US" altLang="zh-CN" sz="9600" dirty="0">
                <a:solidFill>
                  <a:srgbClr val="002060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20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/>
          <p:cNvSpPr txBox="1"/>
          <p:nvPr/>
        </p:nvSpPr>
        <p:spPr>
          <a:xfrm>
            <a:off x="674489" y="1319094"/>
            <a:ext cx="102965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读完这个神话故事后，你有什么感想和体会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9700" name="矩形 3"/>
          <p:cNvSpPr/>
          <p:nvPr/>
        </p:nvSpPr>
        <p:spPr>
          <a:xfrm>
            <a:off x="674488" y="2430778"/>
            <a:ext cx="10501511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这则神话故事刻画了英勇顽强的精卫鸟的形象。反映了古代人民征服水患的强烈愿望和不畏艰苦、勤奋不止、不达目的誓不罢休的精神。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我要学习精卫这种永不放弃、不屈不挠的精神，在生活、学习中做一个敢于面对困难，迎难而上的人。</a:t>
            </a:r>
            <a:endParaRPr kumimoji="0" lang="zh-CN" altLang="zh-CN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2145" y="1376360"/>
            <a:ext cx="10887710" cy="604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学完这篇课文后，你有什么想对精卫说的呢？</a:t>
            </a:r>
          </a:p>
        </p:txBody>
      </p:sp>
      <p:sp>
        <p:nvSpPr>
          <p:cNvPr id="31747" name="Text Box 3"/>
          <p:cNvSpPr txBox="1"/>
          <p:nvPr/>
        </p:nvSpPr>
        <p:spPr>
          <a:xfrm>
            <a:off x="1325245" y="2573020"/>
            <a:ext cx="9374188" cy="297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精卫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，我想对你说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_________________________________________________________________________________________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小练笔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64329" y="1713230"/>
            <a:ext cx="8797925" cy="6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给你的同桌复述一下精卫填海的故事。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4489" y="2515870"/>
            <a:ext cx="8797925" cy="6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画一只你想象中的精卫鸟。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4649" y="3399790"/>
            <a:ext cx="9376410" cy="19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精卫会这样一直填海吗？最终的结局会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是怎样的呢？展开想象给课文的故事写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一个结局。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59" y="276860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244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ED1CB">
                  <a:alpha val="0"/>
                </a:srgbClr>
              </a:gs>
              <a:gs pos="100000">
                <a:srgbClr val="BED1C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5388" y="4450558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7026" y="1270253"/>
            <a:ext cx="6606085" cy="2292786"/>
            <a:chOff x="4847769" y="2106980"/>
            <a:chExt cx="660608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rgbClr val="002060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rgbClr val="002060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20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16330" y="1356995"/>
            <a:ext cx="1432560" cy="1127760"/>
            <a:chOff x="1758" y="2137"/>
            <a:chExt cx="2256" cy="1776"/>
          </a:xfrm>
        </p:grpSpPr>
        <p:grpSp>
          <p:nvGrpSpPr>
            <p:cNvPr id="5" name="组合 4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7" name="图片 6" descr="二期好看扣水电费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8" name="椭圆 7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583" y="2407"/>
              <a:ext cx="96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42540" y="1494790"/>
            <a:ext cx="8797925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认识</a:t>
            </a:r>
            <a:r>
              <a:rPr kumimoji="0" lang="en-US" altLang="zh-CN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个生字，会写</a:t>
            </a:r>
            <a:r>
              <a:rPr kumimoji="0" lang="en-US" altLang="zh-CN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个生字，理解重点字词意思。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16330" y="2765425"/>
            <a:ext cx="1432560" cy="1127760"/>
            <a:chOff x="1758" y="2137"/>
            <a:chExt cx="2256" cy="1776"/>
          </a:xfrm>
        </p:grpSpPr>
        <p:grpSp>
          <p:nvGrpSpPr>
            <p:cNvPr id="11" name="组合 10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13" name="图片 12" descr="二期好看扣水电费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14" name="椭圆 13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583" y="2407"/>
              <a:ext cx="96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42540" y="2903220"/>
            <a:ext cx="8797925" cy="108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正确、流利地朗读课文，结合注释理解精卫填海的故事。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16330" y="4185285"/>
            <a:ext cx="1432560" cy="1127760"/>
            <a:chOff x="1758" y="2137"/>
            <a:chExt cx="2256" cy="1776"/>
          </a:xfrm>
        </p:grpSpPr>
        <p:grpSp>
          <p:nvGrpSpPr>
            <p:cNvPr id="17" name="组合 16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19" name="图片 18" descr="二期好看扣水电费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20" name="椭圆 19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83" y="2407"/>
              <a:ext cx="96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542540" y="4323080"/>
            <a:ext cx="8797925" cy="108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理解精为锲而不舍的精神，在生活中学做一个有恒心的人。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7145" y="1911350"/>
            <a:ext cx="12207875" cy="3459163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8463" y="2654300"/>
            <a:ext cx="113538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8463" y="4718050"/>
            <a:ext cx="11444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文本框 9"/>
          <p:cNvSpPr txBox="1"/>
          <p:nvPr/>
        </p:nvSpPr>
        <p:spPr>
          <a:xfrm>
            <a:off x="2401888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帝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78430" y="2716530"/>
            <a:ext cx="7213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dì</a:t>
            </a:r>
          </a:p>
        </p:txBody>
      </p:sp>
      <p:sp>
        <p:nvSpPr>
          <p:cNvPr id="17415" name="文本框 5"/>
          <p:cNvSpPr txBox="1"/>
          <p:nvPr/>
        </p:nvSpPr>
        <p:spPr>
          <a:xfrm>
            <a:off x="6910388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64705" y="2724150"/>
            <a:ext cx="86741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nì</a:t>
            </a:r>
          </a:p>
        </p:txBody>
      </p:sp>
      <p:sp>
        <p:nvSpPr>
          <p:cNvPr id="17417" name="文本框 21"/>
          <p:cNvSpPr txBox="1"/>
          <p:nvPr/>
        </p:nvSpPr>
        <p:spPr>
          <a:xfrm>
            <a:off x="3905250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71900" y="2716530"/>
            <a:ext cx="16224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shào</a:t>
            </a:r>
          </a:p>
        </p:txBody>
      </p:sp>
      <p:sp>
        <p:nvSpPr>
          <p:cNvPr id="17419" name="文本框 26"/>
          <p:cNvSpPr txBox="1"/>
          <p:nvPr/>
        </p:nvSpPr>
        <p:spPr>
          <a:xfrm>
            <a:off x="5407025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曰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45125" y="2716530"/>
            <a:ext cx="120523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yuē</a:t>
            </a:r>
          </a:p>
        </p:txBody>
      </p:sp>
      <p:sp>
        <p:nvSpPr>
          <p:cNvPr id="17421" name="文本框 30"/>
          <p:cNvSpPr txBox="1"/>
          <p:nvPr/>
        </p:nvSpPr>
        <p:spPr>
          <a:xfrm>
            <a:off x="8413750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返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53438" y="2724150"/>
            <a:ext cx="1535112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fǎn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会认字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  <p:bldP spid="7" grpId="1"/>
      <p:bldP spid="23" grpId="0"/>
      <p:bldP spid="23" grpId="1"/>
      <p:bldP spid="28" grpId="0"/>
      <p:bldP spid="28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88"/>
          <p:cNvSpPr txBox="1"/>
          <p:nvPr/>
        </p:nvSpPr>
        <p:spPr>
          <a:xfrm>
            <a:off x="2744788" y="4177665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619B7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18495" name="组合 39"/>
          <p:cNvGrpSpPr/>
          <p:nvPr/>
        </p:nvGrpSpPr>
        <p:grpSpPr>
          <a:xfrm>
            <a:off x="1690370" y="2281555"/>
            <a:ext cx="1346835" cy="1371638"/>
            <a:chOff x="3157" y="3140"/>
            <a:chExt cx="1584" cy="1612"/>
          </a:xfrm>
        </p:grpSpPr>
        <p:grpSp>
          <p:nvGrpSpPr>
            <p:cNvPr id="1849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9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9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00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帝</a:t>
              </a:r>
            </a:p>
          </p:txBody>
        </p:sp>
      </p:grpSp>
      <p:grpSp>
        <p:nvGrpSpPr>
          <p:cNvPr id="3" name="组合 39"/>
          <p:cNvGrpSpPr/>
          <p:nvPr/>
        </p:nvGrpSpPr>
        <p:grpSpPr>
          <a:xfrm>
            <a:off x="3448685" y="2281555"/>
            <a:ext cx="1346835" cy="1371638"/>
            <a:chOff x="3157" y="3140"/>
            <a:chExt cx="1584" cy="1612"/>
          </a:xfrm>
        </p:grpSpPr>
        <p:grpSp>
          <p:nvGrpSpPr>
            <p:cNvPr id="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曰</a:t>
              </a:r>
            </a:p>
          </p:txBody>
        </p:sp>
      </p:grpSp>
      <p:grpSp>
        <p:nvGrpSpPr>
          <p:cNvPr id="9" name="组合 39"/>
          <p:cNvGrpSpPr/>
          <p:nvPr/>
        </p:nvGrpSpPr>
        <p:grpSpPr>
          <a:xfrm>
            <a:off x="5158105" y="2280920"/>
            <a:ext cx="1346835" cy="1371638"/>
            <a:chOff x="3157" y="3140"/>
            <a:chExt cx="1584" cy="1612"/>
          </a:xfrm>
        </p:grpSpPr>
        <p:grpSp>
          <p:nvGrpSpPr>
            <p:cNvPr id="1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溺</a:t>
              </a:r>
            </a:p>
          </p:txBody>
        </p:sp>
      </p:grpSp>
      <p:grpSp>
        <p:nvGrpSpPr>
          <p:cNvPr id="15" name="组合 39"/>
          <p:cNvGrpSpPr/>
          <p:nvPr/>
        </p:nvGrpSpPr>
        <p:grpSpPr>
          <a:xfrm>
            <a:off x="6887210" y="2280285"/>
            <a:ext cx="1346835" cy="1371638"/>
            <a:chOff x="3157" y="3140"/>
            <a:chExt cx="1584" cy="1612"/>
          </a:xfrm>
        </p:grpSpPr>
        <p:grpSp>
          <p:nvGrpSpPr>
            <p:cNvPr id="1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返</a:t>
              </a:r>
            </a:p>
          </p:txBody>
        </p:sp>
      </p:grpSp>
      <p:grpSp>
        <p:nvGrpSpPr>
          <p:cNvPr id="21" name="组合 39"/>
          <p:cNvGrpSpPr/>
          <p:nvPr/>
        </p:nvGrpSpPr>
        <p:grpSpPr>
          <a:xfrm>
            <a:off x="8576310" y="2279650"/>
            <a:ext cx="1346835" cy="1371638"/>
            <a:chOff x="3157" y="3140"/>
            <a:chExt cx="1584" cy="1612"/>
          </a:xfrm>
        </p:grpSpPr>
        <p:grpSp>
          <p:nvGrpSpPr>
            <p:cNvPr id="2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2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衔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会写字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76680" y="1844040"/>
            <a:ext cx="9438640" cy="3515995"/>
            <a:chOff x="1209" y="3013"/>
            <a:chExt cx="14864" cy="5537"/>
          </a:xfrm>
        </p:grpSpPr>
        <p:sp>
          <p:nvSpPr>
            <p:cNvPr id="4" name="矩形 3"/>
            <p:cNvSpPr/>
            <p:nvPr/>
          </p:nvSpPr>
          <p:spPr>
            <a:xfrm>
              <a:off x="1209" y="3013"/>
              <a:ext cx="14865" cy="54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14" y="3026"/>
              <a:ext cx="0" cy="55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撒打分了空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085" y="2079625"/>
            <a:ext cx="3069590" cy="301117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8" name="Rectangle 4"/>
          <p:cNvSpPr/>
          <p:nvPr/>
        </p:nvSpPr>
        <p:spPr>
          <a:xfrm>
            <a:off x="5250815" y="2533015"/>
            <a:ext cx="5212080" cy="1234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这篇课文讲了一个怎样的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故事？</a:t>
            </a:r>
          </a:p>
        </p:txBody>
      </p:sp>
      <p:sp>
        <p:nvSpPr>
          <p:cNvPr id="9" name="Rectangle 5"/>
          <p:cNvSpPr/>
          <p:nvPr/>
        </p:nvSpPr>
        <p:spPr>
          <a:xfrm>
            <a:off x="5260975" y="3947795"/>
            <a:ext cx="45929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精卫为什么要填海呢？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5975" y="1718310"/>
            <a:ext cx="4947285" cy="34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炎帝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之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少女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，名曰女娃。女娃游于东海，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溺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而不返，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故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为精卫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常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衔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西山之木石，以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堙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于东海。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814695" y="1200150"/>
            <a:ext cx="10160" cy="5069840"/>
          </a:xfrm>
          <a:prstGeom prst="line">
            <a:avLst/>
          </a:prstGeom>
          <a:ln w="19050">
            <a:solidFill>
              <a:srgbClr val="8C7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1" name="组合 1"/>
          <p:cNvGrpSpPr/>
          <p:nvPr/>
        </p:nvGrpSpPr>
        <p:grpSpPr>
          <a:xfrm>
            <a:off x="5906428" y="1402026"/>
            <a:ext cx="6066017" cy="926866"/>
            <a:chOff x="434" y="1982"/>
            <a:chExt cx="9551" cy="1459"/>
          </a:xfrm>
        </p:grpSpPr>
        <p:sp>
          <p:nvSpPr>
            <p:cNvPr id="19462" name="矩形 9"/>
            <p:cNvSpPr/>
            <p:nvPr/>
          </p:nvSpPr>
          <p:spPr>
            <a:xfrm>
              <a:off x="434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炎帝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3" name="矩形 6"/>
            <p:cNvSpPr/>
            <p:nvPr/>
          </p:nvSpPr>
          <p:spPr>
            <a:xfrm>
              <a:off x="2996" y="1987"/>
              <a:ext cx="6989" cy="14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传说中上古时期的部落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首领。</a:t>
              </a: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5917223" y="2672025"/>
            <a:ext cx="6066017" cy="483444"/>
            <a:chOff x="434" y="1982"/>
            <a:chExt cx="9551" cy="761"/>
          </a:xfrm>
        </p:grpSpPr>
        <p:sp>
          <p:nvSpPr>
            <p:cNvPr id="6" name="矩形 9"/>
            <p:cNvSpPr/>
            <p:nvPr/>
          </p:nvSpPr>
          <p:spPr>
            <a:xfrm>
              <a:off x="434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少女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996" y="1987"/>
              <a:ext cx="6989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小女儿。</a:t>
              </a:r>
            </a:p>
          </p:txBody>
        </p:sp>
      </p:grpSp>
      <p:grpSp>
        <p:nvGrpSpPr>
          <p:cNvPr id="8" name="组合 1"/>
          <p:cNvGrpSpPr/>
          <p:nvPr/>
        </p:nvGrpSpPr>
        <p:grpSpPr>
          <a:xfrm>
            <a:off x="5724782" y="3373065"/>
            <a:ext cx="5913589" cy="483444"/>
            <a:chOff x="130" y="1982"/>
            <a:chExt cx="9311" cy="761"/>
          </a:xfrm>
        </p:grpSpPr>
        <p:sp>
          <p:nvSpPr>
            <p:cNvPr id="9" name="矩形 9"/>
            <p:cNvSpPr/>
            <p:nvPr/>
          </p:nvSpPr>
          <p:spPr>
            <a:xfrm>
              <a:off x="130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逆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452" y="1987"/>
              <a:ext cx="6989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溺水，淹没。</a:t>
              </a:r>
            </a:p>
          </p:txBody>
        </p:sp>
      </p:grpSp>
      <p:grpSp>
        <p:nvGrpSpPr>
          <p:cNvPr id="11" name="组合 1"/>
          <p:cNvGrpSpPr/>
          <p:nvPr/>
        </p:nvGrpSpPr>
        <p:grpSpPr>
          <a:xfrm>
            <a:off x="5725417" y="4074105"/>
            <a:ext cx="2957112" cy="483444"/>
            <a:chOff x="130" y="1982"/>
            <a:chExt cx="4656" cy="761"/>
          </a:xfrm>
        </p:grpSpPr>
        <p:sp>
          <p:nvSpPr>
            <p:cNvPr id="12" name="矩形 9"/>
            <p:cNvSpPr/>
            <p:nvPr/>
          </p:nvSpPr>
          <p:spPr>
            <a:xfrm>
              <a:off x="130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故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452" y="1987"/>
              <a:ext cx="2334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因此。</a:t>
              </a:r>
            </a:p>
          </p:txBody>
        </p:sp>
      </p:grpSp>
      <p:grpSp>
        <p:nvGrpSpPr>
          <p:cNvPr id="14" name="组合 1"/>
          <p:cNvGrpSpPr/>
          <p:nvPr/>
        </p:nvGrpSpPr>
        <p:grpSpPr>
          <a:xfrm>
            <a:off x="5726052" y="4744665"/>
            <a:ext cx="4155581" cy="483444"/>
            <a:chOff x="130" y="1982"/>
            <a:chExt cx="6543" cy="761"/>
          </a:xfrm>
        </p:grpSpPr>
        <p:sp>
          <p:nvSpPr>
            <p:cNvPr id="15" name="矩形 9"/>
            <p:cNvSpPr/>
            <p:nvPr/>
          </p:nvSpPr>
          <p:spPr>
            <a:xfrm>
              <a:off x="130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衔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452" y="1987"/>
              <a:ext cx="422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用嘴含，叼着。</a:t>
              </a:r>
            </a:p>
          </p:txBody>
        </p:sp>
      </p:grpSp>
      <p:grpSp>
        <p:nvGrpSpPr>
          <p:cNvPr id="18" name="组合 1"/>
          <p:cNvGrpSpPr/>
          <p:nvPr/>
        </p:nvGrpSpPr>
        <p:grpSpPr>
          <a:xfrm>
            <a:off x="5726687" y="5415225"/>
            <a:ext cx="3972667" cy="483444"/>
            <a:chOff x="130" y="1982"/>
            <a:chExt cx="6255" cy="761"/>
          </a:xfrm>
        </p:grpSpPr>
        <p:sp>
          <p:nvSpPr>
            <p:cNvPr id="19" name="矩形 9"/>
            <p:cNvSpPr/>
            <p:nvPr/>
          </p:nvSpPr>
          <p:spPr>
            <a:xfrm>
              <a:off x="130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湮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164" y="1987"/>
              <a:ext cx="422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yīn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）填塞。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6689" y="966470"/>
            <a:ext cx="9865360" cy="255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炎帝的小女儿，名字叫女娃。女娃到东海去游玩，溺水淹死而没有返回，所以就成为精卫鸟。精卫坚持衔西山的树枝和石块，决心用来填平东海。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文意理解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49" y="276860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撒打分了空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712595"/>
            <a:ext cx="3881755" cy="3807460"/>
          </a:xfrm>
          <a:prstGeom prst="ellipse">
            <a:avLst/>
          </a:prstGeom>
          <a:effectLst>
            <a:softEdge rad="241300"/>
          </a:effectLst>
        </p:spPr>
      </p:pic>
      <p:sp>
        <p:nvSpPr>
          <p:cNvPr id="4" name="文本框 3"/>
          <p:cNvSpPr txBox="1"/>
          <p:nvPr/>
        </p:nvSpPr>
        <p:spPr>
          <a:xfrm>
            <a:off x="5367655" y="1748790"/>
            <a:ext cx="479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精卫为什么要填海呢？</a:t>
            </a:r>
          </a:p>
        </p:txBody>
      </p:sp>
      <p:sp>
        <p:nvSpPr>
          <p:cNvPr id="27652" name="矩形 3"/>
          <p:cNvSpPr/>
          <p:nvPr/>
        </p:nvSpPr>
        <p:spPr>
          <a:xfrm>
            <a:off x="5183505" y="2573655"/>
            <a:ext cx="6217920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它不甘于被海水淹死的命运，精魂化鸟，誓将东海填平报仇，同时也是替人类除害造福，不让东海继续为患。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706" y="1311275"/>
            <a:ext cx="5346335" cy="60426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常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衔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西山之木石，以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堙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于东海。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2706" y="4366204"/>
            <a:ext cx="692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从这句话中，你可以体会到什么？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706" y="2195018"/>
            <a:ext cx="1602740" cy="52322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rgbClr val="8C776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2706" y="2997713"/>
            <a:ext cx="7920758" cy="10890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精卫坚持衔西山的树枝和石块，决心用来填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平东海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矩形 4"/>
          <p:cNvSpPr/>
          <p:nvPr/>
        </p:nvSpPr>
        <p:spPr>
          <a:xfrm>
            <a:off x="692706" y="5168900"/>
            <a:ext cx="10017125" cy="108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可以体会到精卫不畏艰难，勇往直前，不达目的誓不罢休，有坚强的意志。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86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宽屏</PresentationFormat>
  <Paragraphs>96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2020-10-20T08:27:17Z</dcterms:created>
  <dcterms:modified xsi:type="dcterms:W3CDTF">2021-01-08T23:49:32Z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