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10" r:id="rId4"/>
    <p:sldId id="313" r:id="rId5"/>
    <p:sldId id="314" r:id="rId6"/>
    <p:sldId id="315" r:id="rId7"/>
    <p:sldId id="316" r:id="rId8"/>
    <p:sldId id="317" r:id="rId9"/>
    <p:sldId id="318" r:id="rId10"/>
    <p:sldId id="320" r:id="rId11"/>
    <p:sldId id="321" r:id="rId12"/>
    <p:sldId id="324" r:id="rId13"/>
    <p:sldId id="287" r:id="rId14"/>
    <p:sldId id="326" r:id="rId15"/>
    <p:sldId id="256" r:id="rId16"/>
  </p:sldIdLst>
  <p:sldSz cx="12192000" cy="6858000"/>
  <p:notesSz cx="6858000" cy="9144000"/>
  <p:embeddedFontLst>
    <p:embeddedFont>
      <p:font typeface="FandolFang R" panose="02010600030101010101" charset="-122"/>
      <p:regular r:id="rId18"/>
    </p:embeddedFont>
    <p:embeddedFont>
      <p:font typeface="思源黑体 CN Light" panose="02010600030101010101" charset="-122"/>
      <p:regular r:id="rId19"/>
    </p:embeddedFont>
    <p:embeddedFont>
      <p:font typeface="演示斜黑体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F208750-2F10-4078-8842-9E7DF2A8E03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8B1F3E-EA8D-4EA3-AE4A-E712FD2D23B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B1F3E-EA8D-4EA3-AE4A-E712FD2D23B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9E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9E774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0000500000000000000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196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rgbClr val="9E7740">
                  <a:alpha val="0"/>
                </a:srgbClr>
              </a:gs>
              <a:gs pos="100000">
                <a:srgbClr val="9E77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69515" y="4450558"/>
            <a:ext cx="3924905" cy="320593"/>
            <a:chOff x="445479" y="4315402"/>
            <a:chExt cx="4198082" cy="471187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67616" y="1206330"/>
            <a:ext cx="6847684" cy="2356709"/>
            <a:chOff x="4745870" y="2043057"/>
            <a:chExt cx="6847684" cy="2356709"/>
          </a:xfrm>
        </p:grpSpPr>
        <p:sp>
          <p:nvSpPr>
            <p:cNvPr id="13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67457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女娲补天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5"/>
          <p:cNvSpPr txBox="1"/>
          <p:nvPr/>
        </p:nvSpPr>
        <p:spPr>
          <a:xfrm>
            <a:off x="934720" y="1281418"/>
            <a:ext cx="83121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看到人们受难，女娲的心情是怎样的？</a:t>
            </a:r>
          </a:p>
        </p:txBody>
      </p:sp>
      <p:sp>
        <p:nvSpPr>
          <p:cNvPr id="43010" name="TextBox 1"/>
          <p:cNvSpPr txBox="1"/>
          <p:nvPr/>
        </p:nvSpPr>
        <p:spPr>
          <a:xfrm>
            <a:off x="1238885" y="2229485"/>
            <a:ext cx="9276715" cy="14037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心情：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女娲难过极了。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原因：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66875" y="2931344"/>
            <a:ext cx="9286240" cy="209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（联系课文第一句来体会）她“创造了人类”，人类都是她的子女，她的子民，看到自己的孩子受苦受难，心情当然难过。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5"/>
          <p:cNvSpPr txBox="1"/>
          <p:nvPr/>
        </p:nvSpPr>
        <p:spPr>
          <a:xfrm>
            <a:off x="858520" y="1287145"/>
            <a:ext cx="10494010" cy="13772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女娲为人们做了哪几件事？其中详写的是哪件？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为什么？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58520" y="2934731"/>
            <a:ext cx="3175000" cy="2517775"/>
            <a:chOff x="2254" y="4524"/>
            <a:chExt cx="5000" cy="3965"/>
          </a:xfrm>
        </p:grpSpPr>
        <p:sp>
          <p:nvSpPr>
            <p:cNvPr id="2" name="矩形 1"/>
            <p:cNvSpPr/>
            <p:nvPr/>
          </p:nvSpPr>
          <p:spPr>
            <a:xfrm>
              <a:off x="2254" y="4524"/>
              <a:ext cx="5000" cy="39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②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16" y="4865"/>
              <a:ext cx="4419" cy="2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1200" cap="none" spc="2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①</a:t>
              </a:r>
              <a:r>
                <a:rPr kumimoji="0" lang="zh-CN" altLang="en-US" sz="3200" i="0" u="none" strike="noStrike" kern="1200" cap="none" spc="20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求雨神下一场雨，熄灭天火。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72610" y="2934731"/>
            <a:ext cx="3175000" cy="2517775"/>
            <a:chOff x="7788" y="4524"/>
            <a:chExt cx="5000" cy="3965"/>
          </a:xfrm>
        </p:grpSpPr>
        <p:sp>
          <p:nvSpPr>
            <p:cNvPr id="3" name="矩形 2"/>
            <p:cNvSpPr/>
            <p:nvPr/>
          </p:nvSpPr>
          <p:spPr>
            <a:xfrm>
              <a:off x="7788" y="4524"/>
              <a:ext cx="5000" cy="39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144" y="4900"/>
              <a:ext cx="4627" cy="2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1200" cap="none" spc="2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②</a:t>
              </a:r>
              <a:r>
                <a:rPr kumimoji="0" lang="zh-CN" altLang="en-US" sz="3200" i="0" u="none" strike="noStrike" kern="1200" cap="none" spc="20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造船，救出挣扎在洪水中的人们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79410" y="2934731"/>
            <a:ext cx="3175000" cy="2517775"/>
            <a:chOff x="13468" y="4524"/>
            <a:chExt cx="5000" cy="3965"/>
          </a:xfrm>
        </p:grpSpPr>
        <p:sp>
          <p:nvSpPr>
            <p:cNvPr id="4" name="矩形 3"/>
            <p:cNvSpPr/>
            <p:nvPr/>
          </p:nvSpPr>
          <p:spPr>
            <a:xfrm>
              <a:off x="13468" y="4524"/>
              <a:ext cx="5000" cy="39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824" y="4868"/>
              <a:ext cx="4416" cy="2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1200" cap="none" spc="2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③</a:t>
              </a:r>
              <a:r>
                <a:rPr kumimoji="0" lang="zh-CN" altLang="en-US" sz="3200" i="0" u="none" strike="noStrike" kern="1200" cap="none" spc="20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寻找五彩石，冶炼之后补好苍天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538970" y="2377836"/>
            <a:ext cx="1615440" cy="812800"/>
            <a:chOff x="15924" y="3567"/>
            <a:chExt cx="2544" cy="1280"/>
          </a:xfrm>
        </p:grpSpPr>
        <p:sp>
          <p:nvSpPr>
            <p:cNvPr id="11" name="椭圆 10"/>
            <p:cNvSpPr/>
            <p:nvPr/>
          </p:nvSpPr>
          <p:spPr>
            <a:xfrm>
              <a:off x="15924" y="3567"/>
              <a:ext cx="2544" cy="12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256" y="3748"/>
              <a:ext cx="2084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详 写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161078" y="5781675"/>
            <a:ext cx="916148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详写补天，一是扣题，二是这件事最能体现女娲的品质。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74489" y="260749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/>
          <p:nvPr/>
        </p:nvSpPr>
        <p:spPr>
          <a:xfrm>
            <a:off x="1238250" y="2712145"/>
            <a:ext cx="37433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不怕危险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1217930" y="3528120"/>
            <a:ext cx="37433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不怕困难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248410" y="4293295"/>
            <a:ext cx="37433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勇敢善良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248410" y="5048310"/>
            <a:ext cx="37433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无私奉献的女神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1685" y="1515120"/>
            <a:ext cx="821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读了这个故事后，你如何评价女娲呢？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60749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236571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30" y="1910715"/>
            <a:ext cx="9654540" cy="32461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4489" y="260749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结构梳理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196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38000">
                <a:srgbClr val="9E7740">
                  <a:alpha val="0"/>
                </a:srgbClr>
              </a:gs>
              <a:gs pos="100000">
                <a:srgbClr val="9E774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69515" y="4450558"/>
            <a:ext cx="3924905" cy="320593"/>
            <a:chOff x="445479" y="4315402"/>
            <a:chExt cx="4198082" cy="471187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67616" y="1206330"/>
            <a:ext cx="6847684" cy="2356709"/>
            <a:chOff x="4745870" y="2043057"/>
            <a:chExt cx="6847684" cy="2356709"/>
          </a:xfrm>
        </p:grpSpPr>
        <p:sp>
          <p:nvSpPr>
            <p:cNvPr id="13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67457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  <p:pic>
        <p:nvPicPr>
          <p:cNvPr id="3" name="图片 2" descr="女娲造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6962" y="1549640"/>
            <a:ext cx="3934833" cy="3015763"/>
          </a:xfrm>
          <a:prstGeom prst="ellipse">
            <a:avLst/>
          </a:prstGeom>
          <a:effectLst>
            <a:softEdge rad="292100"/>
          </a:effectLst>
        </p:spPr>
      </p:pic>
      <p:sp>
        <p:nvSpPr>
          <p:cNvPr id="4" name="文本框 3"/>
          <p:cNvSpPr txBox="1"/>
          <p:nvPr/>
        </p:nvSpPr>
        <p:spPr>
          <a:xfrm>
            <a:off x="1749544" y="5048198"/>
            <a:ext cx="278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《女娲造人》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96289" y="1796117"/>
            <a:ext cx="6046470" cy="255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同学们有没有听过《女娲造人》的故事呢？谁能跟大家讲一讲这个故事？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2470" y="2453005"/>
            <a:ext cx="7134225" cy="4396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24400" y="2023341"/>
            <a:ext cx="6972300" cy="264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女娲是我国神话人物。传说她是人类的始祖，曾炼五色石补天，折断足，支撑天的四极，治理洪水，杀死猛兽使得人民能安居乐业，是古代神话中征服自然的女神形象。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知识锦囊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16330" y="1661795"/>
            <a:ext cx="1432560" cy="1127760"/>
            <a:chOff x="1758" y="2137"/>
            <a:chExt cx="2256" cy="1776"/>
          </a:xfrm>
        </p:grpSpPr>
        <p:grpSp>
          <p:nvGrpSpPr>
            <p:cNvPr id="2" name="组合 1"/>
            <p:cNvGrpSpPr/>
            <p:nvPr/>
          </p:nvGrpSpPr>
          <p:grpSpPr>
            <a:xfrm>
              <a:off x="1758" y="2137"/>
              <a:ext cx="2256" cy="1776"/>
              <a:chOff x="8002" y="3545"/>
              <a:chExt cx="2256" cy="1776"/>
            </a:xfrm>
          </p:grpSpPr>
          <p:pic>
            <p:nvPicPr>
              <p:cNvPr id="3" name="图片 2" descr="二期好看扣水电费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BFBFB">
                      <a:alpha val="100000"/>
                    </a:srgbClr>
                  </a:clrFrom>
                  <a:clrTo>
                    <a:srgbClr val="FBFBFB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2" y="3545"/>
                <a:ext cx="2256" cy="1777"/>
              </a:xfrm>
              <a:prstGeom prst="rect">
                <a:avLst/>
              </a:prstGeom>
            </p:spPr>
          </p:pic>
          <p:sp>
            <p:nvSpPr>
              <p:cNvPr id="4" name="椭圆 3"/>
              <p:cNvSpPr/>
              <p:nvPr/>
            </p:nvSpPr>
            <p:spPr>
              <a:xfrm>
                <a:off x="8500" y="3696"/>
                <a:ext cx="1428" cy="1403"/>
              </a:xfrm>
              <a:prstGeom prst="ellipse">
                <a:avLst/>
              </a:prstGeom>
              <a:noFill/>
              <a:ln>
                <a:solidFill>
                  <a:srgbClr val="9E897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2583" y="2407"/>
              <a:ext cx="96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9E897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552700" y="1840230"/>
            <a:ext cx="8797925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弄清故事的起因、经过和结果，能够复述课文。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16330" y="3074035"/>
            <a:ext cx="1432560" cy="1127760"/>
            <a:chOff x="1758" y="2137"/>
            <a:chExt cx="2256" cy="1776"/>
          </a:xfrm>
        </p:grpSpPr>
        <p:grpSp>
          <p:nvGrpSpPr>
            <p:cNvPr id="11" name="组合 10"/>
            <p:cNvGrpSpPr/>
            <p:nvPr/>
          </p:nvGrpSpPr>
          <p:grpSpPr>
            <a:xfrm>
              <a:off x="1758" y="2137"/>
              <a:ext cx="2256" cy="1776"/>
              <a:chOff x="8002" y="3545"/>
              <a:chExt cx="2256" cy="1776"/>
            </a:xfrm>
          </p:grpSpPr>
          <p:pic>
            <p:nvPicPr>
              <p:cNvPr id="12" name="图片 11" descr="二期好看扣水电费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BFBFB">
                      <a:alpha val="100000"/>
                    </a:srgbClr>
                  </a:clrFrom>
                  <a:clrTo>
                    <a:srgbClr val="FBFBFB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2" y="3545"/>
                <a:ext cx="2256" cy="1777"/>
              </a:xfrm>
              <a:prstGeom prst="rect">
                <a:avLst/>
              </a:prstGeom>
            </p:spPr>
          </p:pic>
          <p:sp>
            <p:nvSpPr>
              <p:cNvPr id="13" name="椭圆 12"/>
              <p:cNvSpPr/>
              <p:nvPr/>
            </p:nvSpPr>
            <p:spPr>
              <a:xfrm>
                <a:off x="8500" y="3696"/>
                <a:ext cx="1428" cy="1403"/>
              </a:xfrm>
              <a:prstGeom prst="ellipse">
                <a:avLst/>
              </a:prstGeom>
              <a:noFill/>
              <a:ln>
                <a:solidFill>
                  <a:srgbClr val="9E897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2583" y="2407"/>
              <a:ext cx="96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9E897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42540" y="3040440"/>
            <a:ext cx="8797925" cy="109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把握课文内容，感受女娲为了拯救人类不怕困难，甘于奉献的精神。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116330" y="4526915"/>
            <a:ext cx="1432560" cy="1127760"/>
            <a:chOff x="1758" y="2137"/>
            <a:chExt cx="2256" cy="1776"/>
          </a:xfrm>
        </p:grpSpPr>
        <p:grpSp>
          <p:nvGrpSpPr>
            <p:cNvPr id="17" name="组合 16"/>
            <p:cNvGrpSpPr/>
            <p:nvPr/>
          </p:nvGrpSpPr>
          <p:grpSpPr>
            <a:xfrm>
              <a:off x="1758" y="2137"/>
              <a:ext cx="2256" cy="1776"/>
              <a:chOff x="8002" y="3545"/>
              <a:chExt cx="2256" cy="1776"/>
            </a:xfrm>
          </p:grpSpPr>
          <p:pic>
            <p:nvPicPr>
              <p:cNvPr id="18" name="图片 17" descr="二期好看扣水电费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BFBFB">
                      <a:alpha val="100000"/>
                    </a:srgbClr>
                  </a:clrFrom>
                  <a:clrTo>
                    <a:srgbClr val="FBFBFB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2" y="3545"/>
                <a:ext cx="2256" cy="1777"/>
              </a:xfrm>
              <a:prstGeom prst="rect">
                <a:avLst/>
              </a:prstGeom>
            </p:spPr>
          </p:pic>
          <p:sp>
            <p:nvSpPr>
              <p:cNvPr id="19" name="椭圆 18"/>
              <p:cNvSpPr/>
              <p:nvPr/>
            </p:nvSpPr>
            <p:spPr>
              <a:xfrm>
                <a:off x="8500" y="3696"/>
                <a:ext cx="1428" cy="1403"/>
              </a:xfrm>
              <a:prstGeom prst="ellipse">
                <a:avLst/>
              </a:prstGeom>
              <a:noFill/>
              <a:ln>
                <a:solidFill>
                  <a:srgbClr val="9E897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2583" y="2407"/>
              <a:ext cx="963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9E897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542540" y="4879635"/>
            <a:ext cx="8797925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积累生动的语句，感受古人丰富的想象。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教学目标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-7620" y="1911350"/>
            <a:ext cx="12207875" cy="3459163"/>
          </a:xfrm>
          <a:prstGeom prst="round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98463" y="2654300"/>
            <a:ext cx="113538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8463" y="4718050"/>
            <a:ext cx="11444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文本框 9"/>
          <p:cNvSpPr txBox="1"/>
          <p:nvPr/>
        </p:nvSpPr>
        <p:spPr>
          <a:xfrm>
            <a:off x="1741488" y="3370263"/>
            <a:ext cx="1143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96745" y="2716530"/>
            <a:ext cx="96456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</a:t>
            </a:r>
          </a:p>
        </p:txBody>
      </p:sp>
      <p:sp>
        <p:nvSpPr>
          <p:cNvPr id="17415" name="文本框 5"/>
          <p:cNvSpPr txBox="1"/>
          <p:nvPr/>
        </p:nvSpPr>
        <p:spPr>
          <a:xfrm>
            <a:off x="6249988" y="3370263"/>
            <a:ext cx="1143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61100" y="2724150"/>
            <a:ext cx="112077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zhá</a:t>
            </a:r>
          </a:p>
        </p:txBody>
      </p:sp>
      <p:sp>
        <p:nvSpPr>
          <p:cNvPr id="17417" name="文本框 21"/>
          <p:cNvSpPr txBox="1"/>
          <p:nvPr/>
        </p:nvSpPr>
        <p:spPr>
          <a:xfrm>
            <a:off x="3244850" y="3370263"/>
            <a:ext cx="1143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82620" y="2716530"/>
            <a:ext cx="16224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lōng</a:t>
            </a:r>
          </a:p>
        </p:txBody>
      </p:sp>
      <p:sp>
        <p:nvSpPr>
          <p:cNvPr id="17419" name="文本框 26"/>
          <p:cNvSpPr txBox="1"/>
          <p:nvPr/>
        </p:nvSpPr>
        <p:spPr>
          <a:xfrm>
            <a:off x="4746625" y="3370263"/>
            <a:ext cx="1143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98085" y="2716530"/>
            <a:ext cx="95186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tā</a:t>
            </a:r>
          </a:p>
        </p:txBody>
      </p:sp>
      <p:sp>
        <p:nvSpPr>
          <p:cNvPr id="17421" name="文本框 30"/>
          <p:cNvSpPr txBox="1"/>
          <p:nvPr/>
        </p:nvSpPr>
        <p:spPr>
          <a:xfrm>
            <a:off x="7753350" y="3370263"/>
            <a:ext cx="1143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熄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006715" y="2724150"/>
            <a:ext cx="7435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xī</a:t>
            </a:r>
          </a:p>
        </p:txBody>
      </p:sp>
      <p:sp>
        <p:nvSpPr>
          <p:cNvPr id="2" name="文本框 30"/>
          <p:cNvSpPr txBox="1"/>
          <p:nvPr/>
        </p:nvSpPr>
        <p:spPr>
          <a:xfrm>
            <a:off x="9034145" y="3370263"/>
            <a:ext cx="11430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86875" y="2724150"/>
            <a:ext cx="89027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yě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会认字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/>
      <p:bldP spid="7" grpId="1"/>
      <p:bldP spid="23" grpId="0"/>
      <p:bldP spid="23" grpId="1"/>
      <p:bldP spid="28" grpId="0"/>
      <p:bldP spid="28" grpId="1"/>
      <p:bldP spid="32" grpId="0"/>
      <p:bldP spid="3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4" name="组合 1"/>
          <p:cNvGrpSpPr/>
          <p:nvPr/>
        </p:nvGrpSpPr>
        <p:grpSpPr>
          <a:xfrm>
            <a:off x="857568" y="1483997"/>
            <a:ext cx="10258739" cy="671584"/>
            <a:chOff x="643" y="1981"/>
            <a:chExt cx="16153" cy="1055"/>
          </a:xfrm>
        </p:grpSpPr>
        <p:sp>
          <p:nvSpPr>
            <p:cNvPr id="19465" name="矩形 9"/>
            <p:cNvSpPr/>
            <p:nvPr/>
          </p:nvSpPr>
          <p:spPr>
            <a:xfrm>
              <a:off x="643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窟窿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6" name="矩形 6"/>
            <p:cNvSpPr/>
            <p:nvPr/>
          </p:nvSpPr>
          <p:spPr>
            <a:xfrm>
              <a:off x="4272" y="1981"/>
              <a:ext cx="1252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洞，小孔。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7568" y="2248215"/>
            <a:ext cx="10258739" cy="671983"/>
            <a:chOff x="643" y="1981"/>
            <a:chExt cx="16153" cy="1056"/>
          </a:xfrm>
        </p:grpSpPr>
        <p:sp>
          <p:nvSpPr>
            <p:cNvPr id="3" name="矩形 9"/>
            <p:cNvSpPr/>
            <p:nvPr/>
          </p:nvSpPr>
          <p:spPr>
            <a:xfrm>
              <a:off x="643" y="2174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挣扎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6"/>
            <p:cNvSpPr/>
            <p:nvPr/>
          </p:nvSpPr>
          <p:spPr>
            <a:xfrm>
              <a:off x="4272" y="1981"/>
              <a:ext cx="1252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尽力支撑或摆脱。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7568" y="3897946"/>
            <a:ext cx="10350193" cy="1075578"/>
            <a:chOff x="643" y="2174"/>
            <a:chExt cx="16297" cy="1690"/>
          </a:xfrm>
        </p:grpSpPr>
        <p:sp>
          <p:nvSpPr>
            <p:cNvPr id="7" name="矩形 9"/>
            <p:cNvSpPr/>
            <p:nvPr/>
          </p:nvSpPr>
          <p:spPr>
            <a:xfrm>
              <a:off x="643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冶炼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6"/>
            <p:cNvSpPr/>
            <p:nvPr/>
          </p:nvSpPr>
          <p:spPr>
            <a:xfrm>
              <a:off x="4272" y="2189"/>
              <a:ext cx="12668" cy="16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用高温熔炼或电解等方法将矿石中的有用成分提取出来。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7568" y="3012120"/>
            <a:ext cx="10258739" cy="671983"/>
            <a:chOff x="643" y="1981"/>
            <a:chExt cx="16153" cy="1056"/>
          </a:xfrm>
        </p:grpSpPr>
        <p:sp>
          <p:nvSpPr>
            <p:cNvPr id="10" name="矩形 9"/>
            <p:cNvSpPr/>
            <p:nvPr/>
          </p:nvSpPr>
          <p:spPr>
            <a:xfrm>
              <a:off x="643" y="2174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熄灭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6"/>
            <p:cNvSpPr/>
            <p:nvPr/>
          </p:nvSpPr>
          <p:spPr>
            <a:xfrm>
              <a:off x="4272" y="1981"/>
              <a:ext cx="1252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停止燃烧。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57568" y="5300664"/>
            <a:ext cx="8826593" cy="558156"/>
            <a:chOff x="1363" y="2174"/>
            <a:chExt cx="13898" cy="877"/>
          </a:xfrm>
        </p:grpSpPr>
        <p:sp>
          <p:nvSpPr>
            <p:cNvPr id="13" name="矩形 9"/>
            <p:cNvSpPr/>
            <p:nvPr/>
          </p:nvSpPr>
          <p:spPr>
            <a:xfrm>
              <a:off x="1363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零零星星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746F5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6"/>
            <p:cNvSpPr/>
            <p:nvPr/>
          </p:nvSpPr>
          <p:spPr>
            <a:xfrm>
              <a:off x="5728" y="2189"/>
              <a:ext cx="9533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形容一点一点遍布的样子。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674489" y="260749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文本框 13315"/>
          <p:cNvSpPr txBox="1"/>
          <p:nvPr/>
        </p:nvSpPr>
        <p:spPr>
          <a:xfrm>
            <a:off x="929640" y="1317140"/>
            <a:ext cx="6957060" cy="422372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  <a:alpha val="50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一天夜里，天突然塌下了一块，地也被震裂，人们被水火所围困。女娲找雨神灭了天火，又造了船，把人们从水火中救了出来。她又寻找五彩石冶炼，补好了天。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2365710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6615" y="1306195"/>
            <a:ext cx="638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研读课文，讨论明确下列问题：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5715" y="2096770"/>
            <a:ext cx="821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天空塌下一大块，给人们带来了哪些灾难？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5715" y="2950160"/>
            <a:ext cx="821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看到人们受难，女娲的心情是怎样的？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5714" y="3803550"/>
            <a:ext cx="10001885" cy="116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女娲为受难的人们做了哪几件事？其中哪件事写得最详细？为什么？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5715" y="5298142"/>
            <a:ext cx="821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4.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读了这个故事后，你如何评价女娲呢？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5"/>
          <p:cNvSpPr txBox="1"/>
          <p:nvPr/>
        </p:nvSpPr>
        <p:spPr>
          <a:xfrm>
            <a:off x="723900" y="1319848"/>
            <a:ext cx="831215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天塌下一块后给人们带来了哪些灾难？</a:t>
            </a:r>
          </a:p>
        </p:txBody>
      </p:sp>
      <p:sp>
        <p:nvSpPr>
          <p:cNvPr id="69634" name="Text Box 2"/>
          <p:cNvSpPr txBox="1"/>
          <p:nvPr/>
        </p:nvSpPr>
        <p:spPr>
          <a:xfrm>
            <a:off x="1114425" y="2440502"/>
            <a:ext cx="9963150" cy="2748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远远的天空塌下一大块，露出一个黑黑的大窟窿！地被震裂了，出现了一道道深沟。山岗上燃烧着熊熊大火，田野里到处是洪水。许多人被火围困在山顶上，还有许多人在水里挣扎。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523490" y="3807022"/>
            <a:ext cx="8412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212850" y="4477582"/>
            <a:ext cx="7701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309370" y="5374202"/>
            <a:ext cx="1233170" cy="692150"/>
            <a:chOff x="2120" y="7880"/>
            <a:chExt cx="1942" cy="1090"/>
          </a:xfrm>
        </p:grpSpPr>
        <p:sp>
          <p:nvSpPr>
            <p:cNvPr id="4" name="矩形 3"/>
            <p:cNvSpPr/>
            <p:nvPr/>
          </p:nvSpPr>
          <p:spPr>
            <a:xfrm>
              <a:off x="2120" y="7880"/>
              <a:ext cx="1943" cy="10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224" y="7956"/>
              <a:ext cx="176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深 沟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46730" y="5374202"/>
            <a:ext cx="1233805" cy="692785"/>
            <a:chOff x="2120" y="7880"/>
            <a:chExt cx="1943" cy="1091"/>
          </a:xfrm>
        </p:grpSpPr>
        <p:sp>
          <p:nvSpPr>
            <p:cNvPr id="8" name="矩形 7"/>
            <p:cNvSpPr/>
            <p:nvPr/>
          </p:nvSpPr>
          <p:spPr>
            <a:xfrm>
              <a:off x="2120" y="7880"/>
              <a:ext cx="1943" cy="10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4" y="7956"/>
              <a:ext cx="176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大 火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73930" y="5374202"/>
            <a:ext cx="1233805" cy="692785"/>
            <a:chOff x="2120" y="7880"/>
            <a:chExt cx="1943" cy="1091"/>
          </a:xfrm>
        </p:grpSpPr>
        <p:sp>
          <p:nvSpPr>
            <p:cNvPr id="11" name="矩形 10"/>
            <p:cNvSpPr/>
            <p:nvPr/>
          </p:nvSpPr>
          <p:spPr>
            <a:xfrm>
              <a:off x="2120" y="7880"/>
              <a:ext cx="1943" cy="10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224" y="7956"/>
              <a:ext cx="176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洪 水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871970" y="5452942"/>
            <a:ext cx="4379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人们处在水深火热之中</a:t>
            </a:r>
          </a:p>
        </p:txBody>
      </p:sp>
      <p:sp>
        <p:nvSpPr>
          <p:cNvPr id="14" name="矩形 13"/>
          <p:cNvSpPr/>
          <p:nvPr/>
        </p:nvSpPr>
        <p:spPr>
          <a:xfrm>
            <a:off x="674489" y="260749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宽屏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2020-10-20T08:25:55Z</dcterms:created>
  <dcterms:modified xsi:type="dcterms:W3CDTF">2021-01-08T23:49:46Z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