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20" r:id="rId4"/>
    <p:sldId id="322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7" r:id="rId16"/>
    <p:sldId id="338" r:id="rId17"/>
    <p:sldId id="339" r:id="rId18"/>
    <p:sldId id="343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2783-CE79-4896-8FF3-64AB1FA10A31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9EE3-AF99-40B5-AA5C-B08962360FD6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F2CC456-C3DE-4CA3-A55B-78804A8D1B4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5E24118-C255-4987-A878-CFD1C74C51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B831DE-47A5-420B-8253-2C8EE93B2A52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6D583-6F53-410B-BD72-A7998B2301FB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E8435D-4543-4BA7-85C5-934BE4369E30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B9BDF9-F132-4CD8-8B9F-6D6C8BE68A57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86A758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0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31262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麻雀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790964" y="1114944"/>
            <a:ext cx="8913813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1.默读课文，把描写小麻雀的语句画出来。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2.猎狗发现小麻雀后是怎样做的？小麻雀的表情又是怎样的？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3.在危急关头，老麻雀是怎么做的？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4489" y="1316832"/>
            <a:ext cx="3868738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麻雀的样子：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74489" y="2205879"/>
            <a:ext cx="10739535" cy="718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它嘴角嫩黄，头上长着绒毛，分明是刚出生不久，从巢里掉下来的。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393788" y="4212317"/>
            <a:ext cx="5149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明明，显然的意思。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806645" y="1083683"/>
            <a:ext cx="81010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猎狗发现小麻雀后是怎样做的？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79924" y="1958503"/>
            <a:ext cx="9718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猎狗慢慢地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小麻雀，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嗅了嗅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大嘴，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锋利的牙齿。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6645" y="2526726"/>
            <a:ext cx="97186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从画线的词语可以看出这句话是对猎狗的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描写，写出了小麻雀当时处境很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4609" y="4609701"/>
            <a:ext cx="9718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仿写一个句子，描写某种动物的动作。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609" y="5401864"/>
            <a:ext cx="97186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小猫小心地走近小老鼠，闻了闻，抬起腿，露出锋利的爪子。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88746" y="268101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279751" y="343269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危险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5" grpId="0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71601" y="3556324"/>
            <a:ext cx="8054975" cy="60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比喻，说明老麻雀救子心切，落地很快。</a:t>
            </a:r>
          </a:p>
        </p:txBody>
      </p:sp>
      <p:sp>
        <p:nvSpPr>
          <p:cNvPr id="52227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674489" y="1288794"/>
            <a:ext cx="1058091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突然，一只老麻雀从一棵树上飞下来，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像一块石头似的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落在猎狗面前。</a:t>
            </a:r>
          </a:p>
        </p:txBody>
      </p:sp>
      <p:sp>
        <p:nvSpPr>
          <p:cNvPr id="31748" name="文本框 2"/>
          <p:cNvSpPr txBox="1">
            <a:spLocks noChangeArrowheads="1"/>
          </p:cNvSpPr>
          <p:nvPr/>
        </p:nvSpPr>
        <p:spPr bwMode="auto">
          <a:xfrm>
            <a:off x="1240000" y="2614357"/>
            <a:ext cx="756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“像一块儿石头似的”说明了什么？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59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753350" y="1914526"/>
            <a:ext cx="10014176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扎煞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起全身的羽毛，绝望地尖叫着。从这句话中你读出了什么？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202113" y="785813"/>
            <a:ext cx="1720850" cy="844550"/>
          </a:xfrm>
          <a:prstGeom prst="wedgeEllipseCallout">
            <a:avLst>
              <a:gd name="adj1" fmla="val -107528"/>
              <a:gd name="adj2" fmla="val 83986"/>
            </a:avLst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6366" y="2861453"/>
            <a:ext cx="7972361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读出了老麻雀明知斗不过猎狗，只想借助羽毛和尖叫来发泄自己的愤怒和恐惧，吓退猎狗。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49085" y="3761324"/>
            <a:ext cx="6340475" cy="61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猎狗被老麻雀的勇气征服了。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71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578498" y="1309431"/>
            <a:ext cx="10773747" cy="1343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猎狗为什么愣住？又慢慢地向后退呢？你认为下面哪种说法正确？（       ）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849085" y="4669374"/>
            <a:ext cx="602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C.猎狗后退是准备往前扑。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348589" y="1227267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5847" name="Rectangle 3"/>
          <p:cNvSpPr>
            <a:spLocks noGrp="1" noRot="1" noChangeArrowheads="1"/>
          </p:cNvSpPr>
          <p:nvPr/>
        </p:nvSpPr>
        <p:spPr bwMode="auto">
          <a:xfrm>
            <a:off x="849085" y="2883437"/>
            <a:ext cx="63404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猎狗害怕了。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49203" y="2328086"/>
            <a:ext cx="8839200" cy="18272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因为“我”崇敬那只小小的、英勇的鸟，“我”崇敬它那爱的冲动。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419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749203" y="1364328"/>
            <a:ext cx="9847262" cy="630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为什么“我”急忙唤回猎狗，带着它走开了？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02433" y="3895531"/>
            <a:ext cx="10257388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20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同学们，正是这种强大的爱，拯救了小麻雀；正是这种强大的爱，吓住了猎狗；正是这种强大的爱，感动了“我”。这种爱就是世上最伟大的母爱。</a:t>
            </a:r>
          </a:p>
        </p:txBody>
      </p:sp>
      <p:sp>
        <p:nvSpPr>
          <p:cNvPr id="62467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802433" y="1060450"/>
            <a:ext cx="10412963" cy="2368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20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本文按照事情发展顺序写了猎狗想要吃掉小麻雀，老麻雀奋不顾身地保护小麻雀，勇敢地与庞然大物猎狗搏斗的故事。体会母爱的巨大力量，理解作者所表达的同情、爱护弱小者，藐视、不畏惧强权的思想感情。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74489" y="1289763"/>
            <a:ext cx="9286875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有感情地朗读课文，复述课文。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将这个故事讲给自己的家人或朋友听。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91708" y="1214794"/>
            <a:ext cx="8175010" cy="30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正确、流利、有感情地朗读课文，结合文本理解“拯救”“搏斗”“扎煞”“嘶哑”“庞大”等词语。 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联系上下文，通过品读重点词句体会老麻雀的爱子之情，感受母爱的无私伟大。 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通过品读重点词句体会老麻雀的爱子之情，感受母爱的无私伟大。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0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547367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1"/>
          <p:cNvSpPr txBox="1">
            <a:spLocks noChangeArrowheads="1"/>
          </p:cNvSpPr>
          <p:nvPr/>
        </p:nvSpPr>
        <p:spPr bwMode="auto">
          <a:xfrm>
            <a:off x="4640392" y="1698171"/>
            <a:ext cx="6547800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伊凡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谢尔盖耶维奇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屠格涅夫（</a:t>
            </a:r>
            <a:r>
              <a:rPr kumimoji="0" lang="az-Cyrl-AZ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1818-1883</a:t>
            </a:r>
            <a:r>
              <a:rPr kumimoji="0" lang="zh-CN" altLang="az-Cyrl-A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</a:t>
            </a:r>
            <a:r>
              <a:rPr kumimoji="0" lang="az-Cyrl-AZ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世纪俄国批判现实主义作家。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成名作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猎人笔记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，他的作品极大俄国文学宝库，为俄国文学的发展做出了巨大的贡献。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35" name="Picture 6" descr="https://timgsa.baidu.com/timg?image&amp;quality=80&amp;size=b9999_10000&amp;sec=1554185556934&amp;di=7a98c4cb4013c3535a48915a8905b018&amp;imgtype=0&amp;src=http%3A%2F%2Fimg9.ph.126.net%2FWiWsu5KnIpk7B3QjzOoYHw%3D%3D%2F1583015269038259679.jpg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8" y="1502228"/>
            <a:ext cx="2844239" cy="370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"/>
          <p:cNvSpPr txBox="1">
            <a:spLocks noChangeArrowheads="1"/>
          </p:cNvSpPr>
          <p:nvPr/>
        </p:nvSpPr>
        <p:spPr bwMode="auto">
          <a:xfrm>
            <a:off x="974660" y="2283571"/>
            <a:ext cx="8802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   奈   煞      拯    嘶   哑   庞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4660" y="1639046"/>
            <a:ext cx="93710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58875" y="17526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384925" y="17526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呆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58875" y="321151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奈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384925" y="3211513"/>
            <a:ext cx="1069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巢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58875" y="4678363"/>
            <a:ext cx="946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齿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384925" y="467836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躯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469313" y="325755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025775" y="472440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025775" y="1798638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8469313" y="1798638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025775" y="325755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8469313" y="472440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285038" y="1798638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dāi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9261087" y="1876811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发呆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9261087" y="333572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鸟巢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9261087" y="480257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身躯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782844" y="1876811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嗅觉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782844" y="333572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奈何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3782844" y="480257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牙齿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7285038" y="3257550"/>
            <a:ext cx="1624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cháo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7285038" y="4724400"/>
            <a:ext cx="938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qū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2025650" y="1798638"/>
            <a:ext cx="1277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xiù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2025650" y="3257550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nài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2025650" y="4724400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chǐ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6" grpId="0"/>
      <p:bldP spid="115717" grpId="0"/>
      <p:bldP spid="115718" grpId="0"/>
      <p:bldP spid="115719" grpId="0"/>
      <p:bldP spid="115720" grpId="0"/>
      <p:bldP spid="115721" grpId="0"/>
      <p:bldP spid="115722" grpId="0"/>
      <p:bldP spid="115723" grpId="0"/>
      <p:bldP spid="115724" grpId="0"/>
      <p:bldP spid="115725" grpId="0"/>
      <p:bldP spid="115726" grpId="0"/>
      <p:bldP spid="115727" grpId="0"/>
      <p:bldP spid="115728" grpId="0"/>
      <p:bldP spid="115729" grpId="0"/>
      <p:bldP spid="115730" grpId="0"/>
      <p:bldP spid="115731" grpId="0"/>
      <p:bldP spid="115732" grpId="0"/>
      <p:bldP spid="115733" grpId="0"/>
      <p:bldP spid="115734" grpId="0"/>
      <p:bldP spid="115735" grpId="0"/>
      <p:bldP spid="115736" grpId="0"/>
      <p:bldP spid="1157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007900" y="1763583"/>
            <a:ext cx="91519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打猎  野物  猛烈  摇撼  拍打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嘴角  绝望  尖叫  身躯  掩护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拯救  幼儿  嘶哑  搏斗  庞大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怪物  强大  力量  无可奈何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54155" y="3189978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没有办法，只能这样。</a:t>
            </a:r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804668" y="2253905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庞大</a:t>
            </a:r>
            <a:r>
              <a:rPr kumimoji="0" lang="en-US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4580" name="文本框 3"/>
          <p:cNvSpPr txBox="1">
            <a:spLocks noChangeArrowheads="1"/>
          </p:cNvSpPr>
          <p:nvPr/>
        </p:nvSpPr>
        <p:spPr bwMode="auto">
          <a:xfrm>
            <a:off x="804668" y="3189978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无可奈何</a:t>
            </a:r>
            <a:r>
              <a:rPr kumimoji="0" lang="en-US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22293" y="1357864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摇动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12768" y="2201517"/>
            <a:ext cx="9195934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很大。本文是就猎狗的身躯同麻雀相比较而言。</a:t>
            </a:r>
          </a:p>
        </p:txBody>
      </p:sp>
      <p:sp>
        <p:nvSpPr>
          <p:cNvPr id="24583" name="文本框 6"/>
          <p:cNvSpPr txBox="1">
            <a:spLocks noChangeArrowheads="1"/>
          </p:cNvSpPr>
          <p:nvPr/>
        </p:nvSpPr>
        <p:spPr bwMode="auto">
          <a:xfrm>
            <a:off x="804668" y="1340402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摇撼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74489" y="2643225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思考：这小小的麻雀究竟发生了一个怎样的故事？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0384" y="3937075"/>
            <a:ext cx="9405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（猎狗想吃掉小麻雀，老麻雀奋不顾身地保护小麻雀）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74489" y="1349375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请同学们自读课文，读准字音，读通句子，难读的地方多读几遍。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74489" y="5278438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这篇文章是按照什么顺序写的？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82151" y="1286943"/>
            <a:ext cx="1031240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这篇文章是按照什么顺序写的？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事情发展顺序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说说文章的起因、经过、结果。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917834" y="3084353"/>
            <a:ext cx="12414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结果：</a:t>
            </a: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27509" y="3068478"/>
            <a:ext cx="74485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小麻雀从巢里掉下来，猎狗想要吃它。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27509" y="4124165"/>
            <a:ext cx="74612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老麻雀奋不顾身地保护小麻雀。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27509" y="5178265"/>
            <a:ext cx="74612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猎狗慢慢地向后退，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唤回猎狗。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宽屏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1.麻雀的样子：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2020-10-20T08:28:47Z</dcterms:created>
  <dcterms:modified xsi:type="dcterms:W3CDTF">2021-01-08T23:49:52Z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