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24" r:id="rId12"/>
    <p:sldId id="325" r:id="rId13"/>
    <p:sldId id="326" r:id="rId14"/>
    <p:sldId id="336" r:id="rId15"/>
    <p:sldId id="287" r:id="rId16"/>
    <p:sldId id="337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演示斜黑体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ED3694C-FBD9-4B9A-92D6-A1235C6A140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1DF5868-E640-42E0-AE52-0FA30271DD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5868-E640-42E0-AE52-0FA30271DDE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E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5E7046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r="22629" b="309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0800000">
            <a:off x="-1" y="0"/>
            <a:ext cx="12191998" cy="6858000"/>
          </a:xfrm>
          <a:prstGeom prst="rect">
            <a:avLst/>
          </a:prstGeom>
          <a:gradFill>
            <a:gsLst>
              <a:gs pos="0">
                <a:srgbClr val="5E7046">
                  <a:alpha val="0"/>
                </a:srgbClr>
              </a:gs>
              <a:gs pos="100000">
                <a:srgbClr val="5E70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7115" y="4450558"/>
            <a:ext cx="3924905" cy="320593"/>
            <a:chOff x="445479" y="4315402"/>
            <a:chExt cx="4198082" cy="471187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5216" y="1206330"/>
            <a:ext cx="5575569" cy="2356709"/>
            <a:chOff x="4745870" y="2043057"/>
            <a:chExt cx="5575569" cy="2356709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847770" y="2043057"/>
              <a:ext cx="4748256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牛和鹅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967922" y="4316244"/>
            <a:ext cx="8078788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牛的眼睛看人，觉得人比牛大，所以牛是怕人的；鹅的眼睛看人，觉得人比鹅小，所以鹅不怕人。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812799" y="1170176"/>
            <a:ext cx="10595429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读第一部分，画一画，做批注。思考：牛和鹅对人的态度分别是什么？为什么？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67922" y="3094549"/>
            <a:ext cx="4692650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牛怕人，鹅不怕人。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26213" y="1482725"/>
            <a:ext cx="29384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对待鹅：害怕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826213" y="2632330"/>
            <a:ext cx="7177088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“我们看到鹅，那就完全两样了：总是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远远地站在安全的地方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，才敢看它。要是在路上碰到鹅，就得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绕个大圈子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才敢走过去。”</a:t>
            </a:r>
          </a:p>
        </p:txBody>
      </p:sp>
      <p:pic>
        <p:nvPicPr>
          <p:cNvPr id="22532" name="Picture 12" descr="t01910c6ee3592c3ae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87" y="3032125"/>
            <a:ext cx="30353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245960" y="3137580"/>
            <a:ext cx="9326563" cy="13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究竟发生了什么事，使作者对待牛和鹅的态度发生了这样大的转变？课文哪部分描写了这件事？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245960" y="1477055"/>
            <a:ext cx="9326563" cy="13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后来作者终于明白了应该平等地对待牛和鹅，不能无缘无故欺负牛，也没有必要害怕鹅。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286816" y="4871130"/>
            <a:ext cx="324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课文第二部分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56342" y="1306513"/>
            <a:ext cx="10406743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快速浏览第二部分，谁能甩一句话告诉我们，发生了什么事？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56343" y="2433325"/>
            <a:ext cx="7257144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被鹅追赶，吓得狼狈不堪，金奎叔帮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赶走了鹅，并教育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不要怕鹅。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2387146"/>
            <a:ext cx="3165495" cy="425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674489" y="1069976"/>
            <a:ext cx="10811495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正如诗云：“横看成岭侧成峰，远近高低各不同。”，站在不同的角度看待事物，处理问题，就会有不同的见解。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希望同学们通过今天的学习，能够正确、全面地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看待问题，正确地认识事物，做生活的有心人！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2387146"/>
            <a:ext cx="3165495" cy="425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文本框 1"/>
          <p:cNvSpPr txBox="1">
            <a:spLocks noChangeArrowheads="1"/>
          </p:cNvSpPr>
          <p:nvPr/>
        </p:nvSpPr>
        <p:spPr bwMode="auto">
          <a:xfrm>
            <a:off x="1513795" y="1616075"/>
            <a:ext cx="41163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牛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前：不怕     欺负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后：尊敬     不欺负</a:t>
            </a:r>
          </a:p>
        </p:txBody>
      </p:sp>
      <p:sp>
        <p:nvSpPr>
          <p:cNvPr id="35844" name="文本框 2"/>
          <p:cNvSpPr txBox="1">
            <a:spLocks noChangeArrowheads="1"/>
          </p:cNvSpPr>
          <p:nvPr/>
        </p:nvSpPr>
        <p:spPr bwMode="auto">
          <a:xfrm>
            <a:off x="6943725" y="1616075"/>
            <a:ext cx="2717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鹅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绕开 、害怕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不怕</a:t>
            </a:r>
          </a:p>
        </p:txBody>
      </p:sp>
      <p:sp>
        <p:nvSpPr>
          <p:cNvPr id="50180" name="文本框 3"/>
          <p:cNvSpPr txBox="1">
            <a:spLocks noChangeArrowheads="1"/>
          </p:cNvSpPr>
          <p:nvPr/>
        </p:nvSpPr>
        <p:spPr bwMode="auto">
          <a:xfrm>
            <a:off x="3865563" y="4597400"/>
            <a:ext cx="44370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角度不同，结果不同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r="22629" b="309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0800000">
            <a:off x="-1" y="0"/>
            <a:ext cx="12191998" cy="6858000"/>
          </a:xfrm>
          <a:prstGeom prst="rect">
            <a:avLst/>
          </a:prstGeom>
          <a:gradFill>
            <a:gsLst>
              <a:gs pos="0">
                <a:srgbClr val="5E7046">
                  <a:alpha val="0"/>
                </a:srgbClr>
              </a:gs>
              <a:gs pos="100000">
                <a:srgbClr val="5E70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7115" y="4450558"/>
            <a:ext cx="3924905" cy="320593"/>
            <a:chOff x="445479" y="4315402"/>
            <a:chExt cx="4198082" cy="471187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5216" y="1206330"/>
            <a:ext cx="5822612" cy="2356709"/>
            <a:chOff x="4745870" y="2043057"/>
            <a:chExt cx="5822612" cy="2356709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57207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74489" y="1070656"/>
            <a:ext cx="10811495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掌握本课生字、词语。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学习概括课文内容的方法，抓住有关语句，揣摩人物的心情及心理活动。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用作批注的方法阅读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，通过感悟课文内容，从而认识到看待周围的事物，如果从不同的角度出发就会得到不同的角度。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08" y="3455414"/>
            <a:ext cx="2369976" cy="3182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928507" y="1966352"/>
            <a:ext cx="6375400" cy="34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任大霖（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1929—1995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），浙江萧山人。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曾任中国作协儿童文学委员会委员、上海作协儿童文学委员会副主任。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第一批享受国家特殊津贴的专家。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一生创作了几百万字的作品，出版了数十本儿童文学作品。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8000" contrast="6000"/>
          </a:blip>
          <a:stretch>
            <a:fillRect/>
          </a:stretch>
        </p:blipFill>
        <p:spPr>
          <a:xfrm>
            <a:off x="1063689" y="2123916"/>
            <a:ext cx="3150141" cy="308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4427537" y="1935480"/>
            <a:ext cx="7561263" cy="34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主要作品：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儿童剧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桃子熟了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儿童散文集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红泥岭的故事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中篇儿童小说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我们的田野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短篇小说集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秧田发绿的时候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童年时代的朋友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山冈上的星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15" name="图片 1" descr="1660560ANkt5H_b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8" y="1935480"/>
            <a:ext cx="2543554" cy="3418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6"/>
          <p:cNvSpPr txBox="1">
            <a:spLocks noChangeArrowheads="1"/>
          </p:cNvSpPr>
          <p:nvPr/>
        </p:nvSpPr>
        <p:spPr bwMode="auto">
          <a:xfrm>
            <a:off x="602317" y="1568868"/>
            <a:ext cx="9251950" cy="40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   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膊  助威  结实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怖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负  昏乱  汉子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住   甚至  顽皮   故意  扑打  大概 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可笑  无缘无故  平白</a:t>
            </a:r>
          </a:p>
        </p:txBody>
      </p:sp>
      <p:sp>
        <p:nvSpPr>
          <p:cNvPr id="14340" name="文本框 1"/>
          <p:cNvSpPr txBox="1">
            <a:spLocks noChangeArrowheads="1"/>
          </p:cNvSpPr>
          <p:nvPr/>
        </p:nvSpPr>
        <p:spPr bwMode="auto">
          <a:xfrm>
            <a:off x="1264758" y="1276480"/>
            <a:ext cx="8618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chuí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文本框 2"/>
          <p:cNvSpPr txBox="1">
            <a:spLocks noChangeArrowheads="1"/>
          </p:cNvSpPr>
          <p:nvPr/>
        </p:nvSpPr>
        <p:spPr bwMode="auto">
          <a:xfrm>
            <a:off x="851100" y="2325591"/>
            <a:ext cx="761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píng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píng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文本框 3"/>
          <p:cNvSpPr txBox="1">
            <a:spLocks noChangeArrowheads="1"/>
          </p:cNvSpPr>
          <p:nvPr/>
        </p:nvSpPr>
        <p:spPr bwMode="auto">
          <a:xfrm>
            <a:off x="573289" y="3464433"/>
            <a:ext cx="858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2387146"/>
            <a:ext cx="3165495" cy="425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"/>
          <p:cNvSpPr txBox="1">
            <a:spLocks noChangeArrowheads="1"/>
          </p:cNvSpPr>
          <p:nvPr/>
        </p:nvSpPr>
        <p:spPr bwMode="auto">
          <a:xfrm>
            <a:off x="887095" y="120033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根据下列解释写词语。</a:t>
            </a:r>
          </a:p>
        </p:txBody>
      </p:sp>
      <p:sp>
        <p:nvSpPr>
          <p:cNvPr id="15363" name="文本框 3"/>
          <p:cNvSpPr txBox="1">
            <a:spLocks noChangeArrowheads="1"/>
          </p:cNvSpPr>
          <p:nvPr/>
        </p:nvSpPr>
        <p:spPr bwMode="auto">
          <a:xfrm>
            <a:off x="1047094" y="2139929"/>
            <a:ext cx="383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无论，不管。（           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095" y="2139929"/>
            <a:ext cx="1176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任凭</a:t>
            </a:r>
          </a:p>
        </p:txBody>
      </p:sp>
      <p:sp>
        <p:nvSpPr>
          <p:cNvPr id="15365" name="文本框 5"/>
          <p:cNvSpPr txBox="1">
            <a:spLocks noChangeArrowheads="1"/>
          </p:cNvSpPr>
          <p:nvPr/>
        </p:nvSpPr>
        <p:spPr bwMode="auto">
          <a:xfrm>
            <a:off x="1047094" y="3158618"/>
            <a:ext cx="4995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没有一点原因。（                     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019732" y="3156353"/>
            <a:ext cx="1966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无缘无故</a:t>
            </a:r>
          </a:p>
        </p:txBody>
      </p:sp>
      <p:sp>
        <p:nvSpPr>
          <p:cNvPr id="15367" name="文本框 7"/>
          <p:cNvSpPr txBox="1">
            <a:spLocks noChangeArrowheads="1"/>
          </p:cNvSpPr>
          <p:nvPr/>
        </p:nvSpPr>
        <p:spPr bwMode="auto">
          <a:xfrm>
            <a:off x="1047094" y="4177307"/>
            <a:ext cx="5408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清白无罪;没有原因地。（              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01033" y="4177307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平白</a:t>
            </a:r>
          </a:p>
        </p:txBody>
      </p:sp>
      <p:sp>
        <p:nvSpPr>
          <p:cNvPr id="15369" name="文本框 9"/>
          <p:cNvSpPr txBox="1">
            <a:spLocks noChangeArrowheads="1"/>
          </p:cNvSpPr>
          <p:nvPr/>
        </p:nvSpPr>
        <p:spPr bwMode="auto">
          <a:xfrm>
            <a:off x="1047094" y="5195996"/>
            <a:ext cx="7786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表示所提出的是突出的、进一步的事例。（              ）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13374" y="5195995"/>
            <a:ext cx="115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甚至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2387146"/>
            <a:ext cx="3165495" cy="425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23701" y="1067606"/>
            <a:ext cx="10524869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请同学们自由大声地朗读课文，边读边思考：课文是什么类型的文章？写了一件什么事？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2366963" y="2728913"/>
            <a:ext cx="8564562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课文先写了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由于听信了他人的话，所以（                         ）。接着写在回家的路上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被鹅追赶，后来在金奎叔的帮助下（                      ）。最后写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记着金奎叔的话，从此（                                     ）。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054080" y="3570294"/>
            <a:ext cx="861774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记叙文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08814" y="3759540"/>
            <a:ext cx="2050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不怕牛， 害怕鹅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390888" y="443544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赶走了鹅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16439" y="5190277"/>
            <a:ext cx="300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对牛、对鹅都改变了态度</a:t>
            </a: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622902" y="2424907"/>
            <a:ext cx="79930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课文按</a:t>
            </a:r>
            <a:r>
              <a:rPr kumimoji="0" lang="en-US" altLang="zh-C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kumimoji="0" lang="zh-CN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顺序来写的。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540602" y="2424907"/>
            <a:ext cx="2081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事情发展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1838325" y="2229644"/>
            <a:ext cx="1862138" cy="642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pic>
        <p:nvPicPr>
          <p:cNvPr id="17413" name="图片 1" descr="D:\四语上课件 陈晓梦 6.6\水印 常用logo\图片3.png图片3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r="26924"/>
          <a:stretch>
            <a:fillRect/>
          </a:stretch>
        </p:blipFill>
        <p:spPr bwMode="auto">
          <a:xfrm>
            <a:off x="531813" y="1266032"/>
            <a:ext cx="11207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702277" y="3552032"/>
            <a:ext cx="61023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 )</a:t>
            </a:r>
          </a:p>
        </p:txBody>
      </p:sp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3702277" y="4429919"/>
            <a:ext cx="6102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第二部分(                        )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3702277" y="5293519"/>
            <a:ext cx="61039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第三部分(                         )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660571" y="3552032"/>
            <a:ext cx="26384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1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60571" y="4429919"/>
            <a:ext cx="28559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5</a:t>
            </a:r>
            <a:r>
              <a:rPr kumimoji="0" lang="zh-CN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60571" y="5293519"/>
            <a:ext cx="30749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13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  <p:bldP spid="2" grpId="0"/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22514" y="1284288"/>
            <a:ext cx="11146971" cy="14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36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写由于牛和鹅看人的态度不同，所以我们对待牛和鹅的态度不同。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2514" y="3065674"/>
            <a:ext cx="11146971" cy="14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写“我们”回家的路上被鹅追赶，后来金奎叔叔帮助“我们”赶走了鹅。</a:t>
            </a:r>
            <a:endParaRPr lang="en-US" altLang="zh-CN" sz="28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2514" y="4847059"/>
            <a:ext cx="11146971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写“我”记着金奎叔的话，从此对牛、对鹅都改变了态度。</a:t>
            </a:r>
            <a:endParaRPr lang="en-US" altLang="zh-CN" sz="28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宽屏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2020-10-20T08:26:23Z</dcterms:created>
  <dcterms:modified xsi:type="dcterms:W3CDTF">2021-01-08T23:50:03Z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