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8" r:id="rId16"/>
    <p:sldId id="329" r:id="rId17"/>
    <p:sldId id="330" r:id="rId18"/>
    <p:sldId id="331" r:id="rId19"/>
    <p:sldId id="335" r:id="rId20"/>
    <p:sldId id="340" r:id="rId21"/>
    <p:sldId id="287" r:id="rId22"/>
    <p:sldId id="341" r:id="rId23"/>
    <p:sldId id="257" r:id="rId24"/>
  </p:sldIdLst>
  <p:sldSz cx="12192000" cy="6858000"/>
  <p:notesSz cx="6858000" cy="9144000"/>
  <p:embeddedFontLst>
    <p:embeddedFont>
      <p:font typeface="FandolFang R" panose="02010600030101010101" charset="-122"/>
      <p:regular r:id="rId26"/>
    </p:embeddedFont>
    <p:embeddedFont>
      <p:font typeface="思源黑体 CN Light" panose="02010600030101010101" charset="-122"/>
      <p:regular r:id="rId27"/>
    </p:embeddedFont>
    <p:embeddedFont>
      <p:font typeface="演示斜黑体" panose="02010600030101010101" charset="-122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93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0F68ED2-8200-4678-BA99-64CC0DFD6C57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FDDFD2B8-C3F1-4644-9B87-7CF61FD0E85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FD2B8-C3F1-4644-9B87-7CF61FD0E85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FD2B8-C3F1-4644-9B87-7CF61FD0E85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FD2B8-C3F1-4644-9B87-7CF61FD0E85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FD2B8-C3F1-4644-9B87-7CF61FD0E85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198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9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83F8B3A-4D71-40DB-9C23-1FC34C37F793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FD2B8-C3F1-4644-9B87-7CF61FD0E85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FD2B8-C3F1-4644-9B87-7CF61FD0E85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FD2B8-C3F1-4644-9B87-7CF61FD0E85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301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30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0892A4B-744B-47DF-AFBE-DC0DCDDB01EA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FD2B8-C3F1-4644-9B87-7CF61FD0E85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FD2B8-C3F1-4644-9B87-7CF61FD0E85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FD2B8-C3F1-4644-9B87-7CF61FD0E85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FD2B8-C3F1-4644-9B87-7CF61FD0E85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FD2B8-C3F1-4644-9B87-7CF61FD0E85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FD2B8-C3F1-4644-9B87-7CF61FD0E85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9939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096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7E6970-6D76-4C52-AD7B-50CF697EDEEF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FD2B8-C3F1-4644-9B87-7CF61FD0E85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FD2B8-C3F1-4644-9B87-7CF61FD0E85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FD2B8-C3F1-4644-9B87-7CF61FD0E85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FD2B8-C3F1-4644-9B87-7CF61FD0E85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FD2B8-C3F1-4644-9B87-7CF61FD0E85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bookmark_76382"/>
          <p:cNvSpPr>
            <a:spLocks noChangeAspect="1"/>
          </p:cNvSpPr>
          <p:nvPr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FandolFang R" panose="00000500000000000000" pitchFamily="50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FandolFang R" panose="00000500000000000000" pitchFamily="50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0" b="46502"/>
          <a:stretch>
            <a:fillRect/>
          </a:stretch>
        </p:blipFill>
        <p:spPr>
          <a:xfrm>
            <a:off x="0" y="-7144"/>
            <a:ext cx="12204700" cy="6865144"/>
          </a:xfrm>
          <a:prstGeom prst="rect">
            <a:avLst/>
          </a:prstGeom>
        </p:spPr>
      </p:pic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9142936" y="4026088"/>
            <a:ext cx="1977177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xippt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615626" y="1324382"/>
            <a:ext cx="6606085" cy="1812518"/>
            <a:chOff x="4847769" y="2587248"/>
            <a:chExt cx="6606085" cy="1812518"/>
          </a:xfrm>
        </p:grpSpPr>
        <p:sp>
          <p:nvSpPr>
            <p:cNvPr id="17" name="矩形 259"/>
            <p:cNvSpPr>
              <a:spLocks noChangeArrowheads="1"/>
            </p:cNvSpPr>
            <p:nvPr/>
          </p:nvSpPr>
          <p:spPr bwMode="auto">
            <a:xfrm>
              <a:off x="4847769" y="2587248"/>
              <a:ext cx="660608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r" defTabSz="457200">
                <a:buFont typeface="Arial" panose="020B0604020202020204" pitchFamily="34" charset="0"/>
                <a:buNone/>
              </a:pPr>
              <a:r>
                <a:rPr lang="zh-CN" altLang="en-US" sz="6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延安，我把你追寻</a:t>
              </a:r>
              <a:endParaRPr lang="en-US" altLang="zh-CN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四年级 上册 配人教版</a:t>
              </a: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5878586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3"/>
          <p:cNvSpPr>
            <a:spLocks noChangeArrowheads="1"/>
          </p:cNvSpPr>
          <p:nvPr/>
        </p:nvSpPr>
        <p:spPr bwMode="auto">
          <a:xfrm>
            <a:off x="1484967" y="1368425"/>
            <a:ext cx="5954712" cy="437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延安，/你的/精神/灿烂辉煌!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如果/一旦/失去了你啊，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那就/仿佛/没有了/灵魂，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怎能向/ 美好的/未来/展翅飞翔?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啊! /延安，/我把你/追寻，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追寻/信念，追寻/金色的/理想;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追寻/温暖，追寻/明媚的/春光;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追寻/光明，追寻/火红的/太阳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整体感知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557" y="289793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占位符 1"/>
          <p:cNvSpPr>
            <a:spLocks noGrp="1" noChangeArrowheads="1"/>
          </p:cNvSpPr>
          <p:nvPr>
            <p:ph type="body" idx="4294967295"/>
          </p:nvPr>
        </p:nvSpPr>
        <p:spPr>
          <a:xfrm>
            <a:off x="879475" y="1390920"/>
            <a:ext cx="9826625" cy="6381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全诗围绕“追寻延安精神”，可以分为几部分？</a:t>
            </a:r>
          </a:p>
        </p:txBody>
      </p:sp>
      <p:sp>
        <p:nvSpPr>
          <p:cNvPr id="24579" name="矩形 2"/>
          <p:cNvSpPr>
            <a:spLocks noChangeArrowheads="1"/>
          </p:cNvSpPr>
          <p:nvPr/>
        </p:nvSpPr>
        <p:spPr bwMode="auto">
          <a:xfrm>
            <a:off x="879475" y="2517151"/>
            <a:ext cx="9737725" cy="271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第一部分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①②节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：对延安精神的追寻。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第二部分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③④节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：实现现代化需要延安精神。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第三部分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⑤⑥节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：追寻延安精神的重要性。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自主学习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557" y="289793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7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框 14338"/>
          <p:cNvSpPr txBox="1">
            <a:spLocks noChangeArrowheads="1"/>
          </p:cNvSpPr>
          <p:nvPr/>
        </p:nvSpPr>
        <p:spPr bwMode="auto">
          <a:xfrm>
            <a:off x="611188" y="1311945"/>
            <a:ext cx="10310812" cy="131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像翩翩归来的燕子， 在追寻昔日的春光；像茁壮成长的小树， 在追寻雨露和太阳。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0" name="文本框 14339"/>
          <p:cNvSpPr txBox="1">
            <a:spLocks noChangeArrowheads="1"/>
          </p:cNvSpPr>
          <p:nvPr/>
        </p:nvSpPr>
        <p:spPr bwMode="auto">
          <a:xfrm>
            <a:off x="611188" y="4583903"/>
            <a:ext cx="10990262" cy="114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延安，实际上说的是延安精神，那是充满了生机和活力的精神，是蓬勃向上的精神，是我们健康成长所不可缺少的精神。</a:t>
            </a:r>
          </a:p>
        </p:txBody>
      </p:sp>
      <p:sp>
        <p:nvSpPr>
          <p:cNvPr id="14343" name="文本框 14342"/>
          <p:cNvSpPr txBox="1">
            <a:spLocks noChangeArrowheads="1"/>
          </p:cNvSpPr>
          <p:nvPr/>
        </p:nvSpPr>
        <p:spPr bwMode="auto">
          <a:xfrm>
            <a:off x="9490075" y="2133532"/>
            <a:ext cx="11493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比喻</a:t>
            </a:r>
          </a:p>
        </p:txBody>
      </p:sp>
      <p:sp>
        <p:nvSpPr>
          <p:cNvPr id="20485" name="矩形 9"/>
          <p:cNvSpPr>
            <a:spLocks noChangeArrowheads="1"/>
          </p:cNvSpPr>
          <p:nvPr/>
        </p:nvSpPr>
        <p:spPr bwMode="auto">
          <a:xfrm>
            <a:off x="611188" y="3155153"/>
            <a:ext cx="11053762" cy="114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写出了作者对延安精神的追寻。作者追寻延安精神，就像燕子追寻昔日的春光，像小树追寻雨露和太阳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离不开的关系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课文精读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14340" grpId="0"/>
      <p:bldP spid="143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27650"/>
          <p:cNvSpPr txBox="1">
            <a:spLocks noChangeArrowheads="1"/>
          </p:cNvSpPr>
          <p:nvPr/>
        </p:nvSpPr>
        <p:spPr bwMode="auto">
          <a:xfrm>
            <a:off x="877888" y="1368425"/>
            <a:ext cx="7300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诗人用了几个事物来描写延安？</a:t>
            </a:r>
          </a:p>
        </p:txBody>
      </p:sp>
      <p:sp>
        <p:nvSpPr>
          <p:cNvPr id="27652" name="文本框 27651"/>
          <p:cNvSpPr txBox="1">
            <a:spLocks noChangeArrowheads="1"/>
          </p:cNvSpPr>
          <p:nvPr/>
        </p:nvSpPr>
        <p:spPr bwMode="auto">
          <a:xfrm>
            <a:off x="949325" y="2176463"/>
            <a:ext cx="6245225" cy="341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一是“延河叮咚的流水”；</a:t>
            </a:r>
          </a:p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二是“枣园梨花的清香”；</a:t>
            </a:r>
          </a:p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三是“南泥湾开荒的镢头”；</a:t>
            </a:r>
          </a:p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四是“杨家岭讲话的会场”。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课文精读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557" y="289793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2"/>
          <p:cNvSpPr txBox="1">
            <a:spLocks noChangeArrowheads="1"/>
          </p:cNvSpPr>
          <p:nvPr/>
        </p:nvSpPr>
        <p:spPr bwMode="auto">
          <a:xfrm>
            <a:off x="674489" y="2077348"/>
            <a:ext cx="4918075" cy="270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延河是黄河的一条支流，它流经延安。当年人们常在延河上漫步，讨论革命。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课文精读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0" t="4951" r="4903"/>
          <a:stretch>
            <a:fillRect/>
          </a:stretch>
        </p:blipFill>
        <p:spPr>
          <a:xfrm>
            <a:off x="6413500" y="2077348"/>
            <a:ext cx="4237649" cy="2798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文本框 27653"/>
          <p:cNvSpPr txBox="1">
            <a:spLocks noChangeArrowheads="1"/>
          </p:cNvSpPr>
          <p:nvPr/>
        </p:nvSpPr>
        <p:spPr bwMode="auto">
          <a:xfrm>
            <a:off x="874713" y="1329403"/>
            <a:ext cx="5773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第二节小诗有什么特点？</a:t>
            </a:r>
          </a:p>
        </p:txBody>
      </p:sp>
      <p:sp>
        <p:nvSpPr>
          <p:cNvPr id="27656" name="文本框 27655"/>
          <p:cNvSpPr txBox="1">
            <a:spLocks noChangeArrowheads="1"/>
          </p:cNvSpPr>
          <p:nvPr/>
        </p:nvSpPr>
        <p:spPr bwMode="auto">
          <a:xfrm>
            <a:off x="874713" y="2686050"/>
            <a:ext cx="7407275" cy="255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这一节连用了四个“追寻你”。先说“你”，再说“你”所代表的事物，好像同这些事物在当面讲话，显得非常亲切。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课文精读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557" y="289793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文本框 27655"/>
          <p:cNvSpPr txBox="1">
            <a:spLocks noChangeArrowheads="1"/>
          </p:cNvSpPr>
          <p:nvPr/>
        </p:nvSpPr>
        <p:spPr bwMode="auto">
          <a:xfrm>
            <a:off x="1115456" y="2779713"/>
            <a:ext cx="738664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追寻你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295445" y="1463675"/>
            <a:ext cx="2838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丁冬的流水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295445" y="2432050"/>
            <a:ext cx="2709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梨花的清香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295445" y="5478463"/>
            <a:ext cx="2709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讲话的会场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295445" y="3956050"/>
            <a:ext cx="2709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开荒的䦆头</a:t>
            </a:r>
          </a:p>
        </p:txBody>
      </p:sp>
      <p:sp>
        <p:nvSpPr>
          <p:cNvPr id="6" name="左大括号 5"/>
          <p:cNvSpPr/>
          <p:nvPr/>
        </p:nvSpPr>
        <p:spPr>
          <a:xfrm>
            <a:off x="2068432" y="1730375"/>
            <a:ext cx="215900" cy="4165600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i="0" u="none" strike="noStrike" kern="1200" cap="none" spc="0" normalizeH="0" baseline="0" noProof="1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611606" y="1463675"/>
            <a:ext cx="59205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人民早延安度过的革命岁月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611607" y="2432050"/>
            <a:ext cx="59221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毛主席等同志在这里从事革命活动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611607" y="3956050"/>
            <a:ext cx="59221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大生产运动中所体现的自力更生、艰苦奋斗的革命精神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4611606" y="5478463"/>
            <a:ext cx="7097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当年党中央和毛主席对中国革命的正确领导</a:t>
            </a:r>
          </a:p>
        </p:txBody>
      </p:sp>
      <p:sp>
        <p:nvSpPr>
          <p:cNvPr id="11" name="矩形 10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课文精读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本框 27650"/>
          <p:cNvSpPr txBox="1">
            <a:spLocks noChangeArrowheads="1"/>
          </p:cNvSpPr>
          <p:nvPr/>
        </p:nvSpPr>
        <p:spPr bwMode="auto">
          <a:xfrm>
            <a:off x="833438" y="1198563"/>
            <a:ext cx="8164512" cy="255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延安，实际上说的是延安精神，那是充满了生机和活力的精神，是蓬勃向上的精神，是我们健康成长所不可缺少的精神。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课文精读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557" y="289793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本框 14338"/>
          <p:cNvSpPr txBox="1">
            <a:spLocks noChangeArrowheads="1"/>
          </p:cNvSpPr>
          <p:nvPr/>
        </p:nvSpPr>
        <p:spPr bwMode="auto">
          <a:xfrm>
            <a:off x="674489" y="1271588"/>
            <a:ext cx="7370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一排排高楼大厦像雨后春笋。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0" name="文本框 14339"/>
          <p:cNvSpPr txBox="1">
            <a:spLocks noChangeArrowheads="1"/>
          </p:cNvSpPr>
          <p:nvPr/>
        </p:nvSpPr>
        <p:spPr bwMode="auto">
          <a:xfrm>
            <a:off x="1244600" y="2386689"/>
            <a:ext cx="8023225" cy="88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“雨后春笋”，春天下雨后竹笋长得很多很快，这里比喻高楼大厦大量出现。</a:t>
            </a:r>
          </a:p>
        </p:txBody>
      </p:sp>
      <p:sp>
        <p:nvSpPr>
          <p:cNvPr id="14343" name="文本框 14342"/>
          <p:cNvSpPr txBox="1">
            <a:spLocks noChangeArrowheads="1"/>
          </p:cNvSpPr>
          <p:nvPr/>
        </p:nvSpPr>
        <p:spPr bwMode="auto">
          <a:xfrm>
            <a:off x="9983788" y="2504618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比喻</a:t>
            </a:r>
          </a:p>
        </p:txBody>
      </p:sp>
      <p:sp>
        <p:nvSpPr>
          <p:cNvPr id="36869" name="文本框 14338"/>
          <p:cNvSpPr txBox="1">
            <a:spLocks noChangeArrowheads="1"/>
          </p:cNvSpPr>
          <p:nvPr/>
        </p:nvSpPr>
        <p:spPr bwMode="auto">
          <a:xfrm>
            <a:off x="674489" y="3589338"/>
            <a:ext cx="7372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5.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一件件家用电器满目琳琅。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870" name="矩形 13"/>
          <p:cNvSpPr>
            <a:spLocks noChangeArrowheads="1"/>
          </p:cNvSpPr>
          <p:nvPr/>
        </p:nvSpPr>
        <p:spPr bwMode="auto">
          <a:xfrm>
            <a:off x="1244600" y="4667926"/>
            <a:ext cx="8023225" cy="88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“满目琳琅”形容家用电器，如各种收录机、电视机、电冰箱、洗衣机等数量很多，质量很好。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课文精读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3" grpId="0"/>
      <p:bldP spid="36869" grpId="0"/>
      <p:bldP spid="36869" grpId="1"/>
      <p:bldP spid="36870" grpId="0"/>
      <p:bldP spid="3687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文本占位符 1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184275"/>
            <a:ext cx="10566400" cy="187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 fontAlgn="auto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思考诗中“航天飞机”、“电子计算机” “宇宙”、 “老牛破车”、“脊梁” 分别代表什么？</a:t>
            </a:r>
          </a:p>
        </p:txBody>
      </p:sp>
      <p:sp>
        <p:nvSpPr>
          <p:cNvPr id="44034" name="矩形 2"/>
          <p:cNvSpPr>
            <a:spLocks noChangeArrowheads="1"/>
          </p:cNvSpPr>
          <p:nvPr/>
        </p:nvSpPr>
        <p:spPr bwMode="auto">
          <a:xfrm>
            <a:off x="533401" y="2546350"/>
            <a:ext cx="7124700" cy="294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航天飞机”和“电子计算机”代表（新科技；现代化事物）；“宇宙’代表（宇宙般无限的世界，无限的空间）；“老牛破车”代表（过去的落后平常）；“脊梁”代表（延安的精神）。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合作探究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557" y="289793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新课导入</a:t>
            </a:r>
          </a:p>
        </p:txBody>
      </p:sp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912813" y="1204913"/>
            <a:ext cx="10498137" cy="390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延安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，一座北国边塞之城，一方热烈而又神秘的土地。延安，一幅壮丽的历史画卷，一部光照史册，启迪后人的经典。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1935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年到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1948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年的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13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年间，那场翻天覆地，激荡山河的革命浪潮曾经从这里席卷全国，延安，也因此被称为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革命圣地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。王家坪、杨家岭、枣园、南泥湾，这里革命的足迹历历在目，看着这一切，诗人满怀激情地写下了这样的诗句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延安，我把你追寻”，诗人在追寻什么呢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? </a:t>
            </a:r>
          </a:p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今天，我们就来学习一首诗歌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延安，我把你追寻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文本占位符 1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184275"/>
            <a:ext cx="10566400" cy="187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 fontAlgn="auto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2.“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延安，我把你追寻”，诗人到底在追寻什么呢？</a:t>
            </a:r>
          </a:p>
        </p:txBody>
      </p:sp>
      <p:sp>
        <p:nvSpPr>
          <p:cNvPr id="44034" name="矩形 2"/>
          <p:cNvSpPr>
            <a:spLocks noChangeArrowheads="1"/>
          </p:cNvSpPr>
          <p:nvPr/>
        </p:nvSpPr>
        <p:spPr bwMode="auto">
          <a:xfrm>
            <a:off x="556986" y="2242426"/>
            <a:ext cx="7734300" cy="36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作者追寻延安，追寻的是延安精神。延安精神就是全心全意为人民服务的精神，为崇高理想献身的精神，是革命队伍中的互相关心、互相爱护的精神，是自力更生、艰苦奋斗的精神。延安精神是我们的传家宝，是中华民族宝贵的精神财富。我们要继承发扬它。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合作探究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557" y="289793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课堂小结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557" y="2897933"/>
            <a:ext cx="2667000" cy="3581400"/>
          </a:xfrm>
          <a:prstGeom prst="rect">
            <a:avLst/>
          </a:prstGeom>
        </p:spPr>
      </p:pic>
      <p:sp>
        <p:nvSpPr>
          <p:cNvPr id="4" name="文本框 27650"/>
          <p:cNvSpPr txBox="1">
            <a:spLocks noChangeArrowheads="1"/>
          </p:cNvSpPr>
          <p:nvPr/>
        </p:nvSpPr>
        <p:spPr bwMode="auto">
          <a:xfrm>
            <a:off x="1000125" y="1689100"/>
            <a:ext cx="7762875" cy="36973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老一辈无产阶级革命家所培育的延安精神是革命的传家宝，是中国人民宝贵的精神财富。如今，时代发展了，生活富裕了，但艰苦奋斗、开拓进取的延安精神不能丢。延安精神既体现了共产党人的高尚品质和崇高理想，又凝聚了中华民族的传统美德和英雄气概。在我们建设现代化社会主义强国的进程中，延安精神更要发扬光大，在物质生活水平不断提高的情况下，更要提高精神生活的质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0" b="46502"/>
          <a:stretch>
            <a:fillRect/>
          </a:stretch>
        </p:blipFill>
        <p:spPr>
          <a:xfrm>
            <a:off x="0" y="-7144"/>
            <a:ext cx="12204700" cy="6865144"/>
          </a:xfrm>
          <a:prstGeom prst="rect">
            <a:avLst/>
          </a:prstGeom>
        </p:spPr>
      </p:pic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9142936" y="4026088"/>
            <a:ext cx="1977177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xippt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615626" y="1324382"/>
            <a:ext cx="6606085" cy="1812518"/>
            <a:chOff x="4847769" y="2587248"/>
            <a:chExt cx="6606085" cy="1812518"/>
          </a:xfrm>
        </p:grpSpPr>
        <p:sp>
          <p:nvSpPr>
            <p:cNvPr id="17" name="矩形 259"/>
            <p:cNvSpPr>
              <a:spLocks noChangeArrowheads="1"/>
            </p:cNvSpPr>
            <p:nvPr/>
          </p:nvSpPr>
          <p:spPr bwMode="auto">
            <a:xfrm>
              <a:off x="4847769" y="2587248"/>
              <a:ext cx="660608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r" defTabSz="457200">
                <a:buFont typeface="Arial" panose="020B0604020202020204" pitchFamily="34" charset="0"/>
                <a:buNone/>
              </a:pPr>
              <a:r>
                <a:rPr lang="zh-CN" altLang="en-US" sz="6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感谢各位的聆听</a:t>
              </a:r>
              <a:endParaRPr lang="en-US" altLang="zh-CN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四年级 上册 配人教版</a:t>
              </a: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5878586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99"/>
          <p:cNvSpPr txBox="1">
            <a:spLocks noChangeArrowheads="1"/>
          </p:cNvSpPr>
          <p:nvPr/>
        </p:nvSpPr>
        <p:spPr bwMode="auto">
          <a:xfrm>
            <a:off x="674490" y="1191856"/>
            <a:ext cx="8464068" cy="363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正确、流利、有感情地朗读这首诗。 　　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了解全诗结构，理解诗中的重点词语、句子。</a:t>
            </a:r>
          </a:p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通过学习这首诗，领会延安精神，使学生懂得发扬延安精神的重要。 　　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学习目标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557" y="289793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4098"/>
          <p:cNvSpPr>
            <a:spLocks noChangeArrowheads="1"/>
          </p:cNvSpPr>
          <p:nvPr/>
        </p:nvSpPr>
        <p:spPr bwMode="auto">
          <a:xfrm>
            <a:off x="4581723" y="1463416"/>
            <a:ext cx="6935788" cy="369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祁念曾，出生于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1946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12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月，笔名祁星，汉族，河南洛阳人，毕业于北京大学中文系，中共党员。</a:t>
            </a:r>
          </a:p>
          <a:p>
            <a:pPr marL="0" marR="0" lvl="0" indent="0" algn="just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曾任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红旗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杂志社记者，陕西某高校中文系副教授，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惠州晚报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总编辑，现任深圳商报社新闻研究室主任、高级编辑、中国作家协会会员。</a:t>
            </a:r>
          </a:p>
        </p:txBody>
      </p:sp>
      <p:pic>
        <p:nvPicPr>
          <p:cNvPr id="2867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89" y="1699259"/>
            <a:ext cx="3563620" cy="3459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作者简介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1"/>
          <p:cNvSpPr txBox="1">
            <a:spLocks noChangeArrowheads="1"/>
          </p:cNvSpPr>
          <p:nvPr/>
        </p:nvSpPr>
        <p:spPr bwMode="auto">
          <a:xfrm>
            <a:off x="989013" y="2033012"/>
            <a:ext cx="67421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延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安   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昔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日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春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笋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茅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屋  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969963" y="1499612"/>
            <a:ext cx="7088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yán     xī       sǔn   máo 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969963" y="2844225"/>
            <a:ext cx="7088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kàng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huáng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dàn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3317" name="图片 2" descr="图片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62861"/>
            <a:ext cx="2124075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文本框 1"/>
          <p:cNvSpPr txBox="1">
            <a:spLocks noChangeArrowheads="1"/>
          </p:cNvSpPr>
          <p:nvPr/>
        </p:nvSpPr>
        <p:spPr bwMode="auto">
          <a:xfrm>
            <a:off x="989013" y="3347462"/>
            <a:ext cx="67421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脊梁   土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炕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辉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元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旦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21" name="文本框 1"/>
          <p:cNvSpPr txBox="1">
            <a:spLocks noChangeArrowheads="1"/>
          </p:cNvSpPr>
          <p:nvPr/>
        </p:nvSpPr>
        <p:spPr bwMode="auto">
          <a:xfrm>
            <a:off x="989013" y="4734937"/>
            <a:ext cx="35671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明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媚   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䦆头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481138" y="4220587"/>
            <a:ext cx="27162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mèi  jué                        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字词乐园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557" y="289793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4"/>
          <p:cNvSpPr txBox="1">
            <a:spLocks noChangeArrowheads="1"/>
          </p:cNvSpPr>
          <p:nvPr/>
        </p:nvSpPr>
        <p:spPr bwMode="auto">
          <a:xfrm>
            <a:off x="855663" y="1683434"/>
            <a:ext cx="83994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翩翩归来    满目琳琅   茁壮成长    </a:t>
            </a:r>
          </a:p>
        </p:txBody>
      </p:sp>
      <p:sp>
        <p:nvSpPr>
          <p:cNvPr id="14339" name="文本框 99"/>
          <p:cNvSpPr txBox="1">
            <a:spLocks noChangeArrowheads="1"/>
          </p:cNvSpPr>
          <p:nvPr/>
        </p:nvSpPr>
        <p:spPr bwMode="auto">
          <a:xfrm>
            <a:off x="855663" y="3105834"/>
            <a:ext cx="83994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毫不犹豫    雨后春笋   顶天立地</a:t>
            </a:r>
          </a:p>
        </p:txBody>
      </p:sp>
      <p:sp>
        <p:nvSpPr>
          <p:cNvPr id="14340" name="文本框 99"/>
          <p:cNvSpPr txBox="1">
            <a:spLocks noChangeArrowheads="1"/>
          </p:cNvSpPr>
          <p:nvPr/>
        </p:nvSpPr>
        <p:spPr bwMode="auto">
          <a:xfrm>
            <a:off x="855663" y="4526646"/>
            <a:ext cx="8340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灿烂辉煌    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字词乐园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557" y="289793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  <p:bldP spid="143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99"/>
          <p:cNvSpPr txBox="1">
            <a:spLocks noChangeArrowheads="1"/>
          </p:cNvSpPr>
          <p:nvPr/>
        </p:nvSpPr>
        <p:spPr bwMode="auto">
          <a:xfrm>
            <a:off x="557212" y="1968855"/>
            <a:ext cx="11545888" cy="391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轻快地来临。                   （      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）</a:t>
            </a:r>
            <a:endParaRPr kumimoji="0" lang="zh-CN" altLang="zh-CN" sz="24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健康地成长。                   （        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）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满眼都是珍贵的东西。形容美好、完美的事物很多。（        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）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4.</a:t>
            </a:r>
            <a:r>
              <a:rPr kumimoji="0" lang="zh-CN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形容人在处理事情上非常果断，没有片刻迟疑。（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）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5.</a:t>
            </a:r>
            <a:r>
              <a:rPr kumimoji="0" lang="zh-CN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形容光彩四射，鲜明耀眼。也比喻成绩卓著，十分引人注目。（  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）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6.</a:t>
            </a:r>
            <a:r>
              <a:rPr kumimoji="0" lang="zh-CN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比喻事物迅速大量地涌现出来。   （        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）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7.</a:t>
            </a:r>
            <a:r>
              <a:rPr kumimoji="0" lang="zh-CN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头顶云天，脚踏大地。形容形象高大，气慨豪迈。（     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）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303712" y="2104309"/>
            <a:ext cx="1911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翩翩归来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287837" y="2639873"/>
            <a:ext cx="1927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茁壮成长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7864474" y="3194742"/>
            <a:ext cx="1927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满目琳琅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7305675" y="3769754"/>
            <a:ext cx="1927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毫不犹豫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9096375" y="4344766"/>
            <a:ext cx="1927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灿烂辉煌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366543" y="4878286"/>
            <a:ext cx="1927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雨后春笋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7673975" y="5441857"/>
            <a:ext cx="1927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顶天立地</a:t>
            </a:r>
          </a:p>
        </p:txBody>
      </p:sp>
      <p:sp>
        <p:nvSpPr>
          <p:cNvPr id="15370" name="文本框 2"/>
          <p:cNvSpPr txBox="1">
            <a:spLocks noChangeArrowheads="1"/>
          </p:cNvSpPr>
          <p:nvPr/>
        </p:nvSpPr>
        <p:spPr bwMode="auto">
          <a:xfrm>
            <a:off x="649089" y="1192111"/>
            <a:ext cx="6767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根据下列解释写出对应的词语。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字词乐园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99"/>
          <p:cNvSpPr txBox="1">
            <a:spLocks noChangeArrowheads="1"/>
          </p:cNvSpPr>
          <p:nvPr/>
        </p:nvSpPr>
        <p:spPr bwMode="auto">
          <a:xfrm>
            <a:off x="674488" y="1493838"/>
            <a:ext cx="8672711" cy="160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有感情地朗读诗歌。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想一想，诗中多次提到“追寻”，是在追寻什么呢 ？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整体感知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557" y="289793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5735638" y="1872151"/>
            <a:ext cx="8675" cy="4257375"/>
          </a:xfrm>
          <a:prstGeom prst="line">
            <a:avLst/>
          </a:prstGeom>
          <a:ln w="25400" cmpd="sng">
            <a:solidFill>
              <a:srgbClr val="0000FF"/>
            </a:solidFill>
            <a:prstDash val="soli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411" name="文本框 2"/>
          <p:cNvSpPr txBox="1">
            <a:spLocks noChangeArrowheads="1"/>
          </p:cNvSpPr>
          <p:nvPr/>
        </p:nvSpPr>
        <p:spPr bwMode="auto">
          <a:xfrm>
            <a:off x="3001963" y="1012569"/>
            <a:ext cx="4733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延安，/我把你/追寻</a:t>
            </a:r>
          </a:p>
        </p:txBody>
      </p:sp>
      <p:sp>
        <p:nvSpPr>
          <p:cNvPr id="17412" name="矩形 3"/>
          <p:cNvSpPr>
            <a:spLocks noChangeArrowheads="1"/>
          </p:cNvSpPr>
          <p:nvPr/>
        </p:nvSpPr>
        <p:spPr bwMode="auto">
          <a:xfrm>
            <a:off x="654050" y="1872151"/>
            <a:ext cx="5441950" cy="437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像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翩翩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归来的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燕子，</a:t>
            </a:r>
            <a:b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追寻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昔日的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春光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;</a:t>
            </a:r>
            <a:b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像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 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茁壮成长的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小树，</a:t>
            </a:r>
            <a:b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追寻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雨露和太阳。</a:t>
            </a:r>
            <a:b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追寻你，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延安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丁冬的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 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流水，</a:t>
            </a:r>
            <a:b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追寻你，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枣园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梨花的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清香，</a:t>
            </a:r>
            <a:b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追寻你，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南泥湾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开荒的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镢头，</a:t>
            </a:r>
            <a:b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追寻你，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 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杨家岭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讲话的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会场。</a:t>
            </a:r>
          </a:p>
        </p:txBody>
      </p:sp>
      <p:sp>
        <p:nvSpPr>
          <p:cNvPr id="17413" name="矩形 3"/>
          <p:cNvSpPr>
            <a:spLocks noChangeArrowheads="1"/>
          </p:cNvSpPr>
          <p:nvPr/>
        </p:nvSpPr>
        <p:spPr bwMode="auto">
          <a:xfrm>
            <a:off x="5956300" y="1872151"/>
            <a:ext cx="6024563" cy="437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一排排,高楼大厦,像雨后春笋，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一件件/家用电器/满目琳琅;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我们/永远/告别了/破旧的茅屋，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却忘不了，/延安窑洞/温热的/土炕。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航天飞机/探索/宇宙的/奧秘，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电子计算机/奏出/美妙的/交响;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我们/亳不犹豫/丢掉了/老牛破车，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却不能丢/宝塔山/顶天立地的/脊梁。</a:t>
            </a: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整体感知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1591</Words>
  <Application>Microsoft Office PowerPoint</Application>
  <PresentationFormat>宽屏</PresentationFormat>
  <Paragraphs>144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Calibri</vt:lpstr>
      <vt:lpstr>演示斜黑体</vt:lpstr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</cp:revision>
  <dcterms:created xsi:type="dcterms:W3CDTF">2020-10-20T08:25:46Z</dcterms:created>
  <dcterms:modified xsi:type="dcterms:W3CDTF">2021-01-08T23:50:43Z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