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543" r:id="rId4"/>
    <p:sldId id="544" r:id="rId5"/>
    <p:sldId id="575" r:id="rId6"/>
    <p:sldId id="576" r:id="rId7"/>
    <p:sldId id="547" r:id="rId8"/>
    <p:sldId id="577" r:id="rId9"/>
    <p:sldId id="550" r:id="rId10"/>
    <p:sldId id="552" r:id="rId11"/>
    <p:sldId id="553" r:id="rId12"/>
    <p:sldId id="579" r:id="rId13"/>
    <p:sldId id="557" r:id="rId14"/>
    <p:sldId id="559" r:id="rId15"/>
    <p:sldId id="560" r:id="rId16"/>
    <p:sldId id="561" r:id="rId17"/>
    <p:sldId id="562" r:id="rId18"/>
    <p:sldId id="563" r:id="rId19"/>
    <p:sldId id="572" r:id="rId20"/>
    <p:sldId id="573" r:id="rId21"/>
    <p:sldId id="287" r:id="rId22"/>
    <p:sldId id="268" r:id="rId23"/>
    <p:sldId id="256" r:id="rId24"/>
  </p:sldIdLst>
  <p:sldSz cx="12192000" cy="6858000"/>
  <p:notesSz cx="6858000" cy="9144000"/>
  <p:embeddedFontLst>
    <p:embeddedFont>
      <p:font typeface="FandolFang R" panose="02010600030101010101" charset="-122"/>
      <p:regular r:id="rId26"/>
    </p:embeddedFont>
    <p:embeddedFont>
      <p:font typeface="思源黑体 CN Light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3AD"/>
    <a:srgbClr val="2C7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D8B884D-0D51-40F2-ADDB-5CF93B205EA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856DDF-CEEC-49B0-B553-10BB08211A6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1507" name="文本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F7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bookmark_76382"/>
          <p:cNvSpPr>
            <a:spLocks noChangeAspect="1"/>
          </p:cNvSpPr>
          <p:nvPr userDrawn="1"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3F73AD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64" y="0"/>
            <a:ext cx="5746036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77629" y="4581186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rgbClr val="3F73AD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3F73AD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75730" y="1556302"/>
            <a:ext cx="5847935" cy="2137365"/>
            <a:chOff x="4745870" y="2262401"/>
            <a:chExt cx="5847935" cy="2137365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262401"/>
              <a:ext cx="5746036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rgbClr val="3F73AD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西门豹治邺</a:t>
              </a:r>
              <a:endParaRPr lang="en-US" altLang="zh-CN" sz="8000" dirty="0">
                <a:solidFill>
                  <a:srgbClr val="3F73AD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3F73AD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文本框 5"/>
          <p:cNvSpPr/>
          <p:nvPr/>
        </p:nvSpPr>
        <p:spPr>
          <a:xfrm>
            <a:off x="966788" y="1574800"/>
            <a:ext cx="9904412" cy="3970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要求：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、分自然段，指名朗读课文，其他同学注意听读音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是否正确。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、开火车读，看谁读得好。组织互相评价读书。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带着问题读课文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西门豹治邺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这篇课文的主要内容是什么？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朗读课文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5"/>
          <p:cNvSpPr txBox="1"/>
          <p:nvPr/>
        </p:nvSpPr>
        <p:spPr>
          <a:xfrm>
            <a:off x="1390650" y="446820"/>
            <a:ext cx="8125006" cy="267729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读课文，想一想课文写了什么？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4" name="Rectangle 9"/>
          <p:cNvSpPr/>
          <p:nvPr/>
        </p:nvSpPr>
        <p:spPr>
          <a:xfrm>
            <a:off x="971550" y="3228120"/>
            <a:ext cx="5599112" cy="2600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记述了西门豹在治理邺时，破除了河伯娶媳妇的迷信，惩治了巫婆及官员，兴修水利的事。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5" name="矩形 8"/>
          <p:cNvSpPr/>
          <p:nvPr/>
        </p:nvSpPr>
        <p:spPr>
          <a:xfrm>
            <a:off x="4897595" y="1029555"/>
            <a:ext cx="239681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010B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整体感知内容</a:t>
            </a:r>
          </a:p>
        </p:txBody>
      </p:sp>
      <p:pic>
        <p:nvPicPr>
          <p:cNvPr id="20486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338" y="2294504"/>
            <a:ext cx="4075112" cy="323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朗读课文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/>
          <p:nvPr/>
        </p:nvSpPr>
        <p:spPr>
          <a:xfrm>
            <a:off x="800100" y="2747169"/>
            <a:ext cx="10336212" cy="27409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zh-CN" altLang="en-US" sz="240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：摸清底细。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：惩治巫婆和官绅。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：兴修水利。</a:t>
            </a:r>
          </a:p>
        </p:txBody>
      </p:sp>
      <p:sp>
        <p:nvSpPr>
          <p:cNvPr id="22531" name="矩形 2"/>
          <p:cNvSpPr/>
          <p:nvPr/>
        </p:nvSpPr>
        <p:spPr>
          <a:xfrm>
            <a:off x="800100" y="1387475"/>
            <a:ext cx="10885488" cy="1217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45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思考课文分为哪几部分，根据每一部分的意思，小组讨论全文的层次划分。</a:t>
            </a:r>
          </a:p>
        </p:txBody>
      </p:sp>
      <p:sp>
        <p:nvSpPr>
          <p:cNvPr id="22532" name="矩形 4"/>
          <p:cNvSpPr/>
          <p:nvPr/>
        </p:nvSpPr>
        <p:spPr>
          <a:xfrm>
            <a:off x="2748258" y="3977235"/>
            <a:ext cx="1619250" cy="492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10-15</a:t>
            </a:r>
          </a:p>
        </p:txBody>
      </p:sp>
      <p:sp>
        <p:nvSpPr>
          <p:cNvPr id="22533" name="矩形 7"/>
          <p:cNvSpPr/>
          <p:nvPr/>
        </p:nvSpPr>
        <p:spPr>
          <a:xfrm>
            <a:off x="2633662" y="3123662"/>
            <a:ext cx="776810" cy="492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1- 9</a:t>
            </a:r>
          </a:p>
        </p:txBody>
      </p:sp>
      <p:sp>
        <p:nvSpPr>
          <p:cNvPr id="22534" name="矩形 8"/>
          <p:cNvSpPr/>
          <p:nvPr/>
        </p:nvSpPr>
        <p:spPr>
          <a:xfrm>
            <a:off x="2633662" y="4873221"/>
            <a:ext cx="589258" cy="492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朗读课文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3" grpId="0"/>
      <p:bldP spid="225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文本框 5"/>
          <p:cNvSpPr/>
          <p:nvPr/>
        </p:nvSpPr>
        <p:spPr>
          <a:xfrm>
            <a:off x="5224462" y="4110038"/>
            <a:ext cx="5923416" cy="1317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、小组长带领全组讨论，识记生字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、分享你们的识字方法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9" name="矩形 1"/>
          <p:cNvSpPr/>
          <p:nvPr/>
        </p:nvSpPr>
        <p:spPr>
          <a:xfrm>
            <a:off x="5224462" y="1862138"/>
            <a:ext cx="4979988" cy="1657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豹 派 娶 媳 妇 淹 逼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浮 旱 徒 扔 饶 骗 灌 溉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生字书写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388" y="2032001"/>
            <a:ext cx="5007541" cy="482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矩形 8"/>
          <p:cNvSpPr/>
          <p:nvPr/>
        </p:nvSpPr>
        <p:spPr>
          <a:xfrm>
            <a:off x="3597275" y="3460494"/>
            <a:ext cx="3841750" cy="2676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淹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氵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亻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俺  </a:t>
            </a: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徒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彳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阝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陡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扔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扌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奶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饶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饣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纟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绕</a:t>
            </a:r>
          </a:p>
        </p:txBody>
      </p:sp>
      <p:grpSp>
        <p:nvGrpSpPr>
          <p:cNvPr id="25607" name="组合 9"/>
          <p:cNvGrpSpPr/>
          <p:nvPr/>
        </p:nvGrpSpPr>
        <p:grpSpPr>
          <a:xfrm>
            <a:off x="852488" y="1087182"/>
            <a:ext cx="2663825" cy="2232025"/>
            <a:chOff x="251520" y="1412776"/>
            <a:chExt cx="2664296" cy="2232248"/>
          </a:xfrm>
        </p:grpSpPr>
        <p:sp>
          <p:nvSpPr>
            <p:cNvPr id="25612" name="右箭头 14"/>
            <p:cNvSpPr/>
            <p:nvPr/>
          </p:nvSpPr>
          <p:spPr>
            <a:xfrm>
              <a:off x="251520" y="2060541"/>
              <a:ext cx="2087931" cy="1008164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12700">
              <a:solidFill>
                <a:srgbClr val="41719C"/>
              </a:solidFill>
              <a:miter lim="800000"/>
            </a:ln>
          </p:spPr>
          <p:txBody>
            <a:bodyPr anchor="ctr" anchorCtr="0">
              <a:noAutofit/>
            </a:bodyPr>
            <a:lstStyle>
              <a:lvl1pPr marL="227330" indent="-22733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熟字加偏旁</a:t>
              </a:r>
            </a:p>
          </p:txBody>
        </p:sp>
        <p:sp>
          <p:nvSpPr>
            <p:cNvPr id="25613" name="左大括号 15"/>
            <p:cNvSpPr/>
            <p:nvPr/>
          </p:nvSpPr>
          <p:spPr>
            <a:xfrm>
              <a:off x="2555389" y="1412776"/>
              <a:ext cx="360427" cy="2232248"/>
            </a:xfrm>
            <a:prstGeom prst="leftBrace">
              <a:avLst>
                <a:gd name="adj1" fmla="val 8344"/>
                <a:gd name="adj2" fmla="val 50000"/>
              </a:avLst>
            </a:prstGeom>
            <a:noFill/>
            <a:ln w="6350">
              <a:solidFill>
                <a:schemeClr val="accent1"/>
              </a:solidFill>
              <a:miter lim="800000"/>
            </a:ln>
          </p:spPr>
          <p:txBody>
            <a:bodyPr anchor="ctr" anchorCtr="0">
              <a:noAutofit/>
            </a:bodyPr>
            <a:lstStyle>
              <a:lvl1pPr marL="227330" indent="-22733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5608" name="组合 11"/>
          <p:cNvGrpSpPr/>
          <p:nvPr/>
        </p:nvGrpSpPr>
        <p:grpSpPr>
          <a:xfrm>
            <a:off x="852488" y="3671632"/>
            <a:ext cx="2663825" cy="2232025"/>
            <a:chOff x="251520" y="3861048"/>
            <a:chExt cx="2664296" cy="2232248"/>
          </a:xfrm>
        </p:grpSpPr>
        <p:sp>
          <p:nvSpPr>
            <p:cNvPr id="25610" name="右箭头 12"/>
            <p:cNvSpPr/>
            <p:nvPr/>
          </p:nvSpPr>
          <p:spPr>
            <a:xfrm>
              <a:off x="251520" y="4364336"/>
              <a:ext cx="2087932" cy="1008163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12700">
              <a:solidFill>
                <a:srgbClr val="41719C"/>
              </a:solidFill>
              <a:miter lim="800000"/>
            </a:ln>
          </p:spPr>
          <p:txBody>
            <a:bodyPr anchor="ctr" anchorCtr="0">
              <a:noAutofit/>
            </a:bodyPr>
            <a:lstStyle>
              <a:lvl1pPr marL="227330" indent="-22733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熟字换偏旁</a:t>
              </a:r>
            </a:p>
          </p:txBody>
        </p:sp>
        <p:sp>
          <p:nvSpPr>
            <p:cNvPr id="25611" name="左大括号 13"/>
            <p:cNvSpPr/>
            <p:nvPr/>
          </p:nvSpPr>
          <p:spPr>
            <a:xfrm>
              <a:off x="2555390" y="3861048"/>
              <a:ext cx="360426" cy="2232248"/>
            </a:xfrm>
            <a:prstGeom prst="leftBrace">
              <a:avLst>
                <a:gd name="adj1" fmla="val 8344"/>
                <a:gd name="adj2" fmla="val 50000"/>
              </a:avLst>
            </a:prstGeom>
            <a:noFill/>
            <a:ln w="6350">
              <a:solidFill>
                <a:schemeClr val="accent1"/>
              </a:solidFill>
              <a:miter lim="800000"/>
            </a:ln>
          </p:spPr>
          <p:txBody>
            <a:bodyPr anchor="ctr" anchorCtr="0">
              <a:noAutofit/>
            </a:bodyPr>
            <a:lstStyle>
              <a:lvl1pPr marL="227330" indent="-22733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5609" name="矩形 1"/>
          <p:cNvSpPr/>
          <p:nvPr/>
        </p:nvSpPr>
        <p:spPr>
          <a:xfrm>
            <a:off x="3756025" y="783969"/>
            <a:ext cx="3048000" cy="2676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 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息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媳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扁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骗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干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旱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取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娶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生字书写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12" y="308159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 fill="hold"/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 fill="hold"/>
                                        <p:tgtEl>
                                          <p:spTgt spid="2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 fill="hold"/>
                                        <p:tgtEl>
                                          <p:spTgt spid="2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矩形 2"/>
          <p:cNvSpPr>
            <a:spLocks noChangeArrowheads="1"/>
          </p:cNvSpPr>
          <p:nvPr/>
        </p:nvSpPr>
        <p:spPr bwMode="auto">
          <a:xfrm>
            <a:off x="6907214" y="4049712"/>
            <a:ext cx="4888033" cy="20136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 豸” 上边的两撇中下撇稍长，中间两点，下边弯钩的左边是两撇。</a:t>
            </a:r>
          </a:p>
        </p:txBody>
      </p:sp>
      <p:sp>
        <p:nvSpPr>
          <p:cNvPr id="26630" name="矩形 4"/>
          <p:cNvSpPr>
            <a:spLocks noChangeArrowheads="1"/>
          </p:cNvSpPr>
          <p:nvPr/>
        </p:nvSpPr>
        <p:spPr bwMode="auto">
          <a:xfrm>
            <a:off x="3214489" y="1935163"/>
            <a:ext cx="1580882" cy="17235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豹</a:t>
            </a:r>
          </a:p>
        </p:txBody>
      </p:sp>
      <p:sp>
        <p:nvSpPr>
          <p:cNvPr id="26631" name="矩形 6"/>
          <p:cNvSpPr/>
          <p:nvPr/>
        </p:nvSpPr>
        <p:spPr>
          <a:xfrm>
            <a:off x="3251002" y="909638"/>
            <a:ext cx="2976562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bào</a:t>
            </a:r>
          </a:p>
        </p:txBody>
      </p:sp>
      <p:sp>
        <p:nvSpPr>
          <p:cNvPr id="26632" name="TextBox 10"/>
          <p:cNvSpPr/>
          <p:nvPr/>
        </p:nvSpPr>
        <p:spPr>
          <a:xfrm>
            <a:off x="753864" y="4049712"/>
            <a:ext cx="4664075" cy="542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组词：西门豹  猎豹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3" name="TextBox 11"/>
          <p:cNvSpPr/>
          <p:nvPr/>
        </p:nvSpPr>
        <p:spPr>
          <a:xfrm>
            <a:off x="674489" y="4795838"/>
            <a:ext cx="5807075" cy="195149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西门豹是战国时期魏国著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名的政治家。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aphicFrame>
        <p:nvGraphicFramePr>
          <p:cNvPr id="26634" name="Group 47"/>
          <p:cNvGraphicFramePr>
            <a:graphicFrameLocks noGrp="1"/>
          </p:cNvGraphicFramePr>
          <p:nvPr/>
        </p:nvGraphicFramePr>
        <p:xfrm>
          <a:off x="7659688" y="1482250"/>
          <a:ext cx="2438400" cy="2187575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0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5" name="矩形 13"/>
          <p:cNvSpPr/>
          <p:nvPr/>
        </p:nvSpPr>
        <p:spPr>
          <a:xfrm>
            <a:off x="7962900" y="1548926"/>
            <a:ext cx="2846286" cy="20928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豹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生字书写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 fill="hold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矩形 2"/>
          <p:cNvSpPr>
            <a:spLocks noChangeArrowheads="1"/>
          </p:cNvSpPr>
          <p:nvPr/>
        </p:nvSpPr>
        <p:spPr bwMode="auto">
          <a:xfrm>
            <a:off x="6656468" y="4422475"/>
            <a:ext cx="4757817" cy="13179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中间是平撇和竖撇，倒数第二笔撇要短小。</a:t>
            </a:r>
            <a:endParaRPr kumimoji="0" lang="zh-CN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4" name="矩形 4"/>
          <p:cNvSpPr>
            <a:spLocks noChangeArrowheads="1"/>
          </p:cNvSpPr>
          <p:nvPr/>
        </p:nvSpPr>
        <p:spPr bwMode="auto">
          <a:xfrm>
            <a:off x="3336925" y="2189163"/>
            <a:ext cx="1580882" cy="17235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派</a:t>
            </a:r>
          </a:p>
        </p:txBody>
      </p:sp>
      <p:sp>
        <p:nvSpPr>
          <p:cNvPr id="27655" name="矩形 6"/>
          <p:cNvSpPr/>
          <p:nvPr/>
        </p:nvSpPr>
        <p:spPr>
          <a:xfrm>
            <a:off x="3259138" y="1130300"/>
            <a:ext cx="2976562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pài</a:t>
            </a:r>
          </a:p>
        </p:txBody>
      </p:sp>
      <p:sp>
        <p:nvSpPr>
          <p:cNvPr id="27656" name="TextBox 10"/>
          <p:cNvSpPr/>
          <p:nvPr/>
        </p:nvSpPr>
        <p:spPr>
          <a:xfrm>
            <a:off x="871459" y="4016374"/>
            <a:ext cx="4664075" cy="542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组词：分派 派遣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7" name="TextBox 11"/>
          <p:cNvSpPr/>
          <p:nvPr/>
        </p:nvSpPr>
        <p:spPr>
          <a:xfrm>
            <a:off x="792084" y="4762500"/>
            <a:ext cx="5326062" cy="1955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老师分派同学们打扫教室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和校园卫生。 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7658" name="Group 47"/>
          <p:cNvGraphicFramePr>
            <a:graphicFrameLocks noGrp="1"/>
          </p:cNvGraphicFramePr>
          <p:nvPr/>
        </p:nvGraphicFramePr>
        <p:xfrm>
          <a:off x="7519988" y="1477962"/>
          <a:ext cx="2438400" cy="2187575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0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9" name="矩形 13"/>
          <p:cNvSpPr/>
          <p:nvPr/>
        </p:nvSpPr>
        <p:spPr>
          <a:xfrm>
            <a:off x="7823200" y="1544638"/>
            <a:ext cx="2846286" cy="20928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派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生字书写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 fill="hold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 fill="hold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27656" grpId="0"/>
      <p:bldP spid="276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矩形 2"/>
          <p:cNvSpPr>
            <a:spLocks noChangeArrowheads="1"/>
          </p:cNvSpPr>
          <p:nvPr/>
        </p:nvSpPr>
        <p:spPr bwMode="auto">
          <a:xfrm>
            <a:off x="6952974" y="4117975"/>
            <a:ext cx="4529136" cy="20136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“取”要扁，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“女”首笔撇短点要长，一横最长。</a:t>
            </a:r>
          </a:p>
        </p:txBody>
      </p:sp>
      <p:sp>
        <p:nvSpPr>
          <p:cNvPr id="28678" name="矩形 4"/>
          <p:cNvSpPr>
            <a:spLocks noChangeArrowheads="1"/>
          </p:cNvSpPr>
          <p:nvPr/>
        </p:nvSpPr>
        <p:spPr bwMode="auto">
          <a:xfrm>
            <a:off x="3262035" y="2100263"/>
            <a:ext cx="1580882" cy="17235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娶</a:t>
            </a:r>
          </a:p>
        </p:txBody>
      </p:sp>
      <p:sp>
        <p:nvSpPr>
          <p:cNvPr id="28679" name="矩形 6"/>
          <p:cNvSpPr/>
          <p:nvPr/>
        </p:nvSpPr>
        <p:spPr>
          <a:xfrm>
            <a:off x="2488923" y="1063625"/>
            <a:ext cx="2976562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qǔ</a:t>
            </a:r>
            <a:endParaRPr kumimoji="0" lang="en-US" altLang="zh-CN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0" name="TextBox 10"/>
          <p:cNvSpPr/>
          <p:nvPr/>
        </p:nvSpPr>
        <p:spPr>
          <a:xfrm>
            <a:off x="801410" y="4214812"/>
            <a:ext cx="4664075" cy="538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组词：娶媳妇  迎娶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1" name="TextBox 11"/>
          <p:cNvSpPr/>
          <p:nvPr/>
        </p:nvSpPr>
        <p:spPr>
          <a:xfrm>
            <a:off x="722035" y="4960938"/>
            <a:ext cx="5908675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809625" marR="0" lvl="0" indent="-8096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奶奶家的叔叔今天娶媳妇。</a:t>
            </a:r>
          </a:p>
        </p:txBody>
      </p:sp>
      <p:graphicFrame>
        <p:nvGraphicFramePr>
          <p:cNvPr id="28682" name="Group 47"/>
          <p:cNvGraphicFramePr>
            <a:graphicFrameLocks noGrp="1"/>
          </p:cNvGraphicFramePr>
          <p:nvPr/>
        </p:nvGraphicFramePr>
        <p:xfrm>
          <a:off x="7368898" y="1401762"/>
          <a:ext cx="2438400" cy="2187575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0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693" name="矩形 13"/>
          <p:cNvSpPr/>
          <p:nvPr/>
        </p:nvSpPr>
        <p:spPr>
          <a:xfrm>
            <a:off x="7672110" y="1468438"/>
            <a:ext cx="2846286" cy="20928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娶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生字书写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 fill="hold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 fill="hold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28679" grpId="0"/>
      <p:bldP spid="28680" grpId="0"/>
      <p:bldP spid="286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矩形 2"/>
          <p:cNvSpPr>
            <a:spLocks noChangeArrowheads="1"/>
          </p:cNvSpPr>
          <p:nvPr/>
        </p:nvSpPr>
        <p:spPr bwMode="auto">
          <a:xfrm>
            <a:off x="6705600" y="4111538"/>
            <a:ext cx="4875321" cy="26544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“女” 要窄小，首笔撇长点稍短，“自” 框内是两横。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2" name="矩形 4"/>
          <p:cNvSpPr>
            <a:spLocks noChangeArrowheads="1"/>
          </p:cNvSpPr>
          <p:nvPr/>
        </p:nvSpPr>
        <p:spPr bwMode="auto">
          <a:xfrm>
            <a:off x="3108325" y="1974881"/>
            <a:ext cx="1580882" cy="17235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媳</a:t>
            </a:r>
          </a:p>
        </p:txBody>
      </p:sp>
      <p:sp>
        <p:nvSpPr>
          <p:cNvPr id="29703" name="矩形 6"/>
          <p:cNvSpPr/>
          <p:nvPr/>
        </p:nvSpPr>
        <p:spPr>
          <a:xfrm>
            <a:off x="3346450" y="949356"/>
            <a:ext cx="2976562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xí</a:t>
            </a:r>
          </a:p>
        </p:txBody>
      </p:sp>
      <p:sp>
        <p:nvSpPr>
          <p:cNvPr id="29704" name="TextBox 10"/>
          <p:cNvSpPr/>
          <p:nvPr/>
        </p:nvSpPr>
        <p:spPr>
          <a:xfrm>
            <a:off x="876300" y="4297835"/>
            <a:ext cx="46640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组词：媳妇 儿媳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5" name="TextBox 11"/>
          <p:cNvSpPr/>
          <p:nvPr/>
        </p:nvSpPr>
        <p:spPr>
          <a:xfrm>
            <a:off x="796925" y="5043961"/>
            <a:ext cx="590867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大家都夸妈妈是一个好媳妇。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9706" name="Group 47"/>
          <p:cNvGraphicFramePr>
            <a:graphicFrameLocks noGrp="1"/>
          </p:cNvGraphicFramePr>
          <p:nvPr/>
        </p:nvGraphicFramePr>
        <p:xfrm>
          <a:off x="7494588" y="1352580"/>
          <a:ext cx="2438400" cy="2187575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0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17" name="矩形 13"/>
          <p:cNvSpPr/>
          <p:nvPr/>
        </p:nvSpPr>
        <p:spPr>
          <a:xfrm>
            <a:off x="7797800" y="1419256"/>
            <a:ext cx="2846286" cy="20928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媳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生字书写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 fill="hold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 fill="hold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  <p:bldP spid="29704" grpId="0"/>
      <p:bldP spid="297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4"/>
          <p:cNvSpPr/>
          <p:nvPr/>
        </p:nvSpPr>
        <p:spPr bwMode="auto">
          <a:xfrm>
            <a:off x="608013" y="1954213"/>
            <a:ext cx="10996486" cy="3508701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一、一锤定音。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在带点字的正确读音下画“√”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3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9480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王戎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rún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róng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	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 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zhū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zhǔ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子</a:t>
            </a:r>
          </a:p>
          <a:p>
            <a:pPr marL="0" marR="0" lvl="0" indent="9480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答曰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yuē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rì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	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竞 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jìng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</a:t>
            </a:r>
          </a:p>
          <a:p>
            <a:pPr marL="0" marR="0" lvl="0" indent="9480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唯 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weí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wéi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	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尝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cháng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chǎng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3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1" name="矩形 9"/>
          <p:cNvSpPr/>
          <p:nvPr/>
        </p:nvSpPr>
        <p:spPr>
          <a:xfrm>
            <a:off x="2151062" y="3233738"/>
            <a:ext cx="419340" cy="6924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2" name="矩形 10"/>
          <p:cNvSpPr/>
          <p:nvPr/>
        </p:nvSpPr>
        <p:spPr>
          <a:xfrm>
            <a:off x="2127250" y="4103688"/>
            <a:ext cx="419340" cy="6924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3" name="矩形 11"/>
          <p:cNvSpPr/>
          <p:nvPr/>
        </p:nvSpPr>
        <p:spPr>
          <a:xfrm>
            <a:off x="1701800" y="4973638"/>
            <a:ext cx="419340" cy="6924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4" name="矩形 12"/>
          <p:cNvSpPr/>
          <p:nvPr/>
        </p:nvSpPr>
        <p:spPr>
          <a:xfrm>
            <a:off x="5396160" y="3362316"/>
            <a:ext cx="419340" cy="6924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5" name="矩形 13"/>
          <p:cNvSpPr/>
          <p:nvPr/>
        </p:nvSpPr>
        <p:spPr>
          <a:xfrm>
            <a:off x="5359650" y="4205211"/>
            <a:ext cx="419340" cy="6924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6" name="矩形 14"/>
          <p:cNvSpPr/>
          <p:nvPr/>
        </p:nvSpPr>
        <p:spPr>
          <a:xfrm>
            <a:off x="5359650" y="4988927"/>
            <a:ext cx="419340" cy="6924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7" name="矩形 11"/>
          <p:cNvSpPr/>
          <p:nvPr/>
        </p:nvSpPr>
        <p:spPr>
          <a:xfrm>
            <a:off x="3600450" y="3068638"/>
            <a:ext cx="584449" cy="861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8" name="矩形 12"/>
          <p:cNvSpPr/>
          <p:nvPr/>
        </p:nvSpPr>
        <p:spPr>
          <a:xfrm>
            <a:off x="6432550" y="3087688"/>
            <a:ext cx="584449" cy="861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9" name="矩形 13"/>
          <p:cNvSpPr/>
          <p:nvPr/>
        </p:nvSpPr>
        <p:spPr>
          <a:xfrm>
            <a:off x="2709862" y="3925888"/>
            <a:ext cx="584449" cy="861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20" name="矩形 14"/>
          <p:cNvSpPr/>
          <p:nvPr/>
        </p:nvSpPr>
        <p:spPr>
          <a:xfrm>
            <a:off x="7156450" y="3924300"/>
            <a:ext cx="584449" cy="861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21" name="矩形 15"/>
          <p:cNvSpPr/>
          <p:nvPr/>
        </p:nvSpPr>
        <p:spPr>
          <a:xfrm>
            <a:off x="3240088" y="4819650"/>
            <a:ext cx="584449" cy="861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22" name="矩形 16"/>
          <p:cNvSpPr/>
          <p:nvPr/>
        </p:nvSpPr>
        <p:spPr>
          <a:xfrm>
            <a:off x="6557962" y="4799012"/>
            <a:ext cx="584449" cy="861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23" name="圆角矩形 17"/>
          <p:cNvSpPr/>
          <p:nvPr/>
        </p:nvSpPr>
        <p:spPr>
          <a:xfrm>
            <a:off x="225425" y="1490662"/>
            <a:ext cx="11593512" cy="45608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78" y="312390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/>
      <p:bldP spid="43019" grpId="0"/>
      <p:bldP spid="43020" grpId="0"/>
      <p:bldP spid="43021" grpId="0"/>
      <p:bldP spid="430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4" name="矩形 10"/>
          <p:cNvSpPr/>
          <p:nvPr/>
        </p:nvSpPr>
        <p:spPr>
          <a:xfrm>
            <a:off x="2209800" y="1539875"/>
            <a:ext cx="6821098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同学们，你知道西门豹这一历史人物吗？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162" y="2706688"/>
            <a:ext cx="2420938" cy="304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Rectangle 11"/>
          <p:cNvSpPr/>
          <p:nvPr/>
        </p:nvSpPr>
        <p:spPr>
          <a:xfrm>
            <a:off x="1073150" y="2473325"/>
            <a:ext cx="7032625" cy="3322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西门豹，复姓“西门”，叫“豹”，是战国时期魏国人。他是历史上著名的政治家、军事家，曾立下赫赫战功。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今天我们一起走进课文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西门豹治邺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，去了解一下西门豹的故事吧！</a:t>
            </a:r>
          </a:p>
        </p:txBody>
      </p:sp>
      <p:sp>
        <p:nvSpPr>
          <p:cNvPr id="7" name="圆角矩形标注 13"/>
          <p:cNvSpPr/>
          <p:nvPr/>
        </p:nvSpPr>
        <p:spPr>
          <a:xfrm>
            <a:off x="801688" y="2314575"/>
            <a:ext cx="10621962" cy="3567112"/>
          </a:xfrm>
          <a:prstGeom prst="wedgeRoundRectCallout">
            <a:avLst>
              <a:gd name="adj1" fmla="val 208"/>
              <a:gd name="adj2" fmla="val -53324"/>
              <a:gd name="adj3" fmla="val 16667"/>
            </a:avLst>
          </a:prstGeom>
          <a:noFill/>
          <a:ln w="12700">
            <a:solidFill>
              <a:srgbClr val="41719C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/>
          <p:nvPr/>
        </p:nvSpPr>
        <p:spPr>
          <a:xfrm>
            <a:off x="890588" y="1357312"/>
            <a:ext cx="10571162" cy="2894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一、比一比再组词。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绅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) 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漂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) 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伸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飘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)   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35" name="矩形 11"/>
          <p:cNvSpPr/>
          <p:nvPr/>
        </p:nvSpPr>
        <p:spPr>
          <a:xfrm>
            <a:off x="2405062" y="5240338"/>
            <a:ext cx="348807" cy="56938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36" name="圆角矩形 5"/>
          <p:cNvSpPr/>
          <p:nvPr/>
        </p:nvSpPr>
        <p:spPr>
          <a:xfrm>
            <a:off x="481012" y="1439862"/>
            <a:ext cx="11266488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4039" name="矩形 12"/>
          <p:cNvSpPr/>
          <p:nvPr/>
        </p:nvSpPr>
        <p:spPr>
          <a:xfrm>
            <a:off x="5080000" y="1882775"/>
            <a:ext cx="4064000" cy="1135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翩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)   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仍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)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骗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)   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扔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)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40" name="矩形 13"/>
          <p:cNvSpPr/>
          <p:nvPr/>
        </p:nvSpPr>
        <p:spPr>
          <a:xfrm>
            <a:off x="1844675" y="2027238"/>
            <a:ext cx="670407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绅士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漂亮             翩然                  仍然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41" name="矩形 14"/>
          <p:cNvSpPr/>
          <p:nvPr/>
        </p:nvSpPr>
        <p:spPr>
          <a:xfrm>
            <a:off x="1822450" y="2573338"/>
            <a:ext cx="75358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伸手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飘动             骗子                   扔掉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42" name="矩形 15"/>
          <p:cNvSpPr/>
          <p:nvPr/>
        </p:nvSpPr>
        <p:spPr>
          <a:xfrm>
            <a:off x="598488" y="3205162"/>
            <a:ext cx="6096000" cy="175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二、造句。</a:t>
            </a:r>
            <a:endParaRPr kumimoji="0" lang="en-US" altLang="zh-CN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 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人烟稀少 ：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眼睁睁 ：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43" name="矩形 16"/>
          <p:cNvSpPr/>
          <p:nvPr/>
        </p:nvSpPr>
        <p:spPr>
          <a:xfrm>
            <a:off x="2490788" y="4452938"/>
            <a:ext cx="681629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我眼睁睁地看着小狗被大水冲走了，伤心极了。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44" name="矩形 17"/>
          <p:cNvSpPr/>
          <p:nvPr/>
        </p:nvSpPr>
        <p:spPr>
          <a:xfrm>
            <a:off x="2662238" y="3740150"/>
            <a:ext cx="5553123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多年前的北大荒是个人烟稀少的地方。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78" y="312390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440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/>
          <p:nvPr/>
        </p:nvSpPr>
        <p:spPr>
          <a:xfrm>
            <a:off x="1092200" y="2244114"/>
            <a:ext cx="9793288" cy="26078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本节课我们通过朗读、指读，读熟了课文，掌握了字音，学习了本课生字，理解了词语含义，并掌握了识字、理解词语的方法。另外，我们感受到了西门豹是一个有智慧、讲策略的人。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64" y="0"/>
            <a:ext cx="5746036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77629" y="4581186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rgbClr val="3F73AD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3F73AD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75730" y="1556302"/>
            <a:ext cx="5847935" cy="2137365"/>
            <a:chOff x="4745870" y="2262401"/>
            <a:chExt cx="5847935" cy="2137365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262401"/>
              <a:ext cx="5746036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rgbClr val="3F73AD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000" dirty="0">
                <a:solidFill>
                  <a:srgbClr val="3F73AD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3F73AD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文本框 5"/>
          <p:cNvSpPr/>
          <p:nvPr/>
        </p:nvSpPr>
        <p:spPr>
          <a:xfrm>
            <a:off x="857250" y="1503777"/>
            <a:ext cx="7378943" cy="39032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要求：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不认识的字可以看拼音，或者请教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别人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读准每一个字的字音，圈出生字词；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读通每个句子，读不通顺的多读几遍；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给每个自然段写上序号。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自读课文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93" y="28702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圆角矩形 4"/>
          <p:cNvSpPr/>
          <p:nvPr/>
        </p:nvSpPr>
        <p:spPr>
          <a:xfrm>
            <a:off x="2055812" y="1277938"/>
            <a:ext cx="8080375" cy="314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   b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à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o  q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ǔ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x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í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w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ū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sh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ē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n h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à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n</a:t>
            </a: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     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豹、娶、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媳、巫、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绅、旱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    t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ú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di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à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o  k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ē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t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ǎ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ng  z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á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o g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à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i</a:t>
            </a: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     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徒、吊、磕、淌、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凿、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溉</a:t>
            </a: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223" name="矩形 8"/>
          <p:cNvSpPr/>
          <p:nvPr/>
        </p:nvSpPr>
        <p:spPr>
          <a:xfrm>
            <a:off x="2271712" y="5311487"/>
            <a:ext cx="36359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8BC9E"/>
            </a:solidFill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根据拼音读一读</a:t>
            </a:r>
          </a:p>
        </p:txBody>
      </p:sp>
      <p:sp>
        <p:nvSpPr>
          <p:cNvPr id="9224" name="矩形 9"/>
          <p:cNvSpPr/>
          <p:nvPr/>
        </p:nvSpPr>
        <p:spPr>
          <a:xfrm>
            <a:off x="6324599" y="5287674"/>
            <a:ext cx="36359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8BC9E"/>
            </a:solidFill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开火车认读生字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圆角矩形 4"/>
          <p:cNvSpPr/>
          <p:nvPr/>
        </p:nvSpPr>
        <p:spPr>
          <a:xfrm rot="20400000">
            <a:off x="4319588" y="3276600"/>
            <a:ext cx="219075" cy="2230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7" name="圆角矩形 5"/>
          <p:cNvSpPr/>
          <p:nvPr/>
        </p:nvSpPr>
        <p:spPr>
          <a:xfrm rot="20880000">
            <a:off x="5310188" y="1571625"/>
            <a:ext cx="214312" cy="37004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圆角矩形 6"/>
          <p:cNvSpPr/>
          <p:nvPr/>
        </p:nvSpPr>
        <p:spPr>
          <a:xfrm rot="21180000">
            <a:off x="6486525" y="1049338"/>
            <a:ext cx="201612" cy="42052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圆角矩形 7"/>
          <p:cNvSpPr/>
          <p:nvPr/>
        </p:nvSpPr>
        <p:spPr>
          <a:xfrm rot="480000">
            <a:off x="7381875" y="2090738"/>
            <a:ext cx="193675" cy="31702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圆角矩形 8"/>
          <p:cNvSpPr/>
          <p:nvPr/>
        </p:nvSpPr>
        <p:spPr>
          <a:xfrm rot="20460000">
            <a:off x="3249612" y="2687638"/>
            <a:ext cx="2730500" cy="95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32D0D"/>
              </a:gs>
              <a:gs pos="12000">
                <a:srgbClr val="A74418"/>
              </a:gs>
              <a:gs pos="92000">
                <a:srgbClr val="C7531F"/>
              </a:gs>
              <a:gs pos="100000">
                <a:srgbClr val="79300E"/>
              </a:gs>
            </a:gsLst>
            <a:lin ang="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1" name="圆角矩形 9"/>
          <p:cNvSpPr/>
          <p:nvPr/>
        </p:nvSpPr>
        <p:spPr>
          <a:xfrm>
            <a:off x="5884862" y="3240088"/>
            <a:ext cx="76200" cy="20161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圆角矩形 10"/>
          <p:cNvSpPr/>
          <p:nvPr/>
        </p:nvSpPr>
        <p:spPr>
          <a:xfrm rot="480000">
            <a:off x="6111875" y="1201738"/>
            <a:ext cx="2730500" cy="954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23C27"/>
              </a:gs>
              <a:gs pos="8000">
                <a:srgbClr val="795A3C"/>
              </a:gs>
              <a:gs pos="94000">
                <a:srgbClr val="916D49"/>
              </a:gs>
              <a:gs pos="100000">
                <a:srgbClr val="58402A"/>
              </a:gs>
            </a:gsLst>
            <a:lin ang="1080000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矩形 11"/>
          <p:cNvSpPr/>
          <p:nvPr/>
        </p:nvSpPr>
        <p:spPr>
          <a:xfrm>
            <a:off x="1998662" y="5267325"/>
            <a:ext cx="8169275" cy="927100"/>
          </a:xfrm>
          <a:prstGeom prst="rect">
            <a:avLst/>
          </a:prstGeom>
          <a:gradFill rotWithShape="1">
            <a:gsLst>
              <a:gs pos="0">
                <a:srgbClr val="2E75B6"/>
              </a:gs>
              <a:gs pos="8000">
                <a:srgbClr val="00B0F0"/>
              </a:gs>
              <a:gs pos="48320">
                <a:srgbClr val="00B0F0"/>
              </a:gs>
              <a:gs pos="92000">
                <a:srgbClr val="438CCF"/>
              </a:gs>
              <a:gs pos="100000">
                <a:srgbClr val="00B0F0"/>
              </a:gs>
            </a:gsLst>
            <a:lin ang="0" scaled="1"/>
          </a:gradFill>
          <a:ln w="25400">
            <a:noFill/>
            <a:miter lim="800000"/>
          </a:ln>
          <a:effectLst>
            <a:outerShdw blurRad="50800" dist="38100" dir="16200000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4" name="圆角矩形 12"/>
          <p:cNvSpPr/>
          <p:nvPr/>
        </p:nvSpPr>
        <p:spPr>
          <a:xfrm rot="20880000">
            <a:off x="3228975" y="1225550"/>
            <a:ext cx="2730500" cy="95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3A0A"/>
              </a:gs>
              <a:gs pos="12000">
                <a:srgbClr val="955714"/>
              </a:gs>
              <a:gs pos="94000">
                <a:srgbClr val="B2691A"/>
              </a:gs>
              <a:gs pos="100000">
                <a:srgbClr val="6D3E0B"/>
              </a:gs>
            </a:gsLst>
            <a:lin ang="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矩形 15"/>
          <p:cNvSpPr/>
          <p:nvPr/>
        </p:nvSpPr>
        <p:spPr>
          <a:xfrm>
            <a:off x="7102475" y="1439862"/>
            <a:ext cx="11176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娶亲</a:t>
            </a:r>
          </a:p>
        </p:txBody>
      </p:sp>
      <p:sp>
        <p:nvSpPr>
          <p:cNvPr id="11276" name="矩形 16"/>
          <p:cNvSpPr/>
          <p:nvPr/>
        </p:nvSpPr>
        <p:spPr>
          <a:xfrm>
            <a:off x="6180138" y="1358900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迎娶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7" name="矩形 17"/>
          <p:cNvSpPr/>
          <p:nvPr/>
        </p:nvSpPr>
        <p:spPr>
          <a:xfrm>
            <a:off x="4017962" y="1354138"/>
            <a:ext cx="12255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虎豹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8" name="矩形 18"/>
          <p:cNvSpPr/>
          <p:nvPr/>
        </p:nvSpPr>
        <p:spPr>
          <a:xfrm>
            <a:off x="3414712" y="1630362"/>
            <a:ext cx="12239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豹子 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9" name="矩形 19"/>
          <p:cNvSpPr/>
          <p:nvPr/>
        </p:nvSpPr>
        <p:spPr>
          <a:xfrm>
            <a:off x="4506912" y="2703512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儿媳</a:t>
            </a:r>
          </a:p>
        </p:txBody>
      </p:sp>
      <p:sp>
        <p:nvSpPr>
          <p:cNvPr id="11280" name="矩形 20"/>
          <p:cNvSpPr/>
          <p:nvPr/>
        </p:nvSpPr>
        <p:spPr>
          <a:xfrm>
            <a:off x="3432175" y="3086100"/>
            <a:ext cx="1106488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媳妇 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1" name="TextBox 104"/>
          <p:cNvSpPr/>
          <p:nvPr/>
        </p:nvSpPr>
        <p:spPr>
          <a:xfrm>
            <a:off x="4537075" y="5446712"/>
            <a:ext cx="3286125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 来 组 词</a:t>
            </a:r>
          </a:p>
        </p:txBody>
      </p:sp>
      <p:sp>
        <p:nvSpPr>
          <p:cNvPr id="11285" name="矩形 25"/>
          <p:cNvSpPr/>
          <p:nvPr/>
        </p:nvSpPr>
        <p:spPr>
          <a:xfrm>
            <a:off x="792163" y="2201863"/>
            <a:ext cx="737337" cy="256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豹娶媳</a:t>
            </a:r>
            <a:endParaRPr kumimoji="0" lang="en-US" altLang="en-US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6" name="圆角矩形 26"/>
          <p:cNvSpPr/>
          <p:nvPr/>
        </p:nvSpPr>
        <p:spPr>
          <a:xfrm rot="480000">
            <a:off x="7994650" y="3355975"/>
            <a:ext cx="188912" cy="19367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7" name="圆角矩形 27"/>
          <p:cNvSpPr/>
          <p:nvPr/>
        </p:nvSpPr>
        <p:spPr>
          <a:xfrm rot="1080000">
            <a:off x="6515100" y="2649538"/>
            <a:ext cx="2400300" cy="10064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8" name="矩形 28"/>
          <p:cNvSpPr/>
          <p:nvPr/>
        </p:nvSpPr>
        <p:spPr>
          <a:xfrm>
            <a:off x="6786562" y="2630488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巫婆</a:t>
            </a:r>
          </a:p>
        </p:txBody>
      </p:sp>
      <p:sp>
        <p:nvSpPr>
          <p:cNvPr id="11289" name="矩形 29"/>
          <p:cNvSpPr/>
          <p:nvPr/>
        </p:nvSpPr>
        <p:spPr>
          <a:xfrm>
            <a:off x="7715250" y="3119438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巫医</a:t>
            </a:r>
          </a:p>
        </p:txBody>
      </p:sp>
      <p:sp>
        <p:nvSpPr>
          <p:cNvPr id="11290" name="矩形 30"/>
          <p:cNvSpPr/>
          <p:nvPr/>
        </p:nvSpPr>
        <p:spPr>
          <a:xfrm>
            <a:off x="10948989" y="2384425"/>
            <a:ext cx="737337" cy="256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巫绅旱</a:t>
            </a:r>
            <a:endParaRPr kumimoji="0" lang="en-US" altLang="en-US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1" name="圆角矩形 31"/>
          <p:cNvSpPr/>
          <p:nvPr/>
        </p:nvSpPr>
        <p:spPr>
          <a:xfrm rot="20700000">
            <a:off x="3216275" y="3994150"/>
            <a:ext cx="2730500" cy="9525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2" name="矩形 33"/>
          <p:cNvSpPr/>
          <p:nvPr/>
        </p:nvSpPr>
        <p:spPr>
          <a:xfrm>
            <a:off x="3630612" y="4208462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官绅</a:t>
            </a:r>
          </a:p>
        </p:txBody>
      </p:sp>
      <p:sp>
        <p:nvSpPr>
          <p:cNvPr id="11293" name="矩形 34"/>
          <p:cNvSpPr/>
          <p:nvPr/>
        </p:nvSpPr>
        <p:spPr>
          <a:xfrm>
            <a:off x="4654550" y="4051300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绅士</a:t>
            </a:r>
          </a:p>
        </p:txBody>
      </p:sp>
      <p:sp>
        <p:nvSpPr>
          <p:cNvPr id="11294" name="圆角矩形 32"/>
          <p:cNvSpPr/>
          <p:nvPr/>
        </p:nvSpPr>
        <p:spPr>
          <a:xfrm rot="1080000">
            <a:off x="6337300" y="3989388"/>
            <a:ext cx="2730500" cy="9525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5" name="矩形 35"/>
          <p:cNvSpPr/>
          <p:nvPr/>
        </p:nvSpPr>
        <p:spPr>
          <a:xfrm rot="1213676">
            <a:off x="6628300" y="4101577"/>
            <a:ext cx="1858201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干旱  旱田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 fill="hold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 fill="hold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 fill="hold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 fill="hold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 fill="hold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 fill="hold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 fill="hold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/>
      <p:bldP spid="11277" grpId="0"/>
      <p:bldP spid="11278" grpId="0"/>
      <p:bldP spid="11279" grpId="0"/>
      <p:bldP spid="11280" grpId="0"/>
      <p:bldP spid="11288" grpId="0"/>
      <p:bldP spid="11289" grpId="0"/>
      <p:bldP spid="11292" grpId="0"/>
      <p:bldP spid="11293" grpId="0"/>
      <p:bldP spid="112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圆角矩形 4"/>
          <p:cNvSpPr/>
          <p:nvPr/>
        </p:nvSpPr>
        <p:spPr>
          <a:xfrm rot="20400000">
            <a:off x="4319588" y="3276600"/>
            <a:ext cx="219075" cy="2230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1" name="圆角矩形 5"/>
          <p:cNvSpPr/>
          <p:nvPr/>
        </p:nvSpPr>
        <p:spPr>
          <a:xfrm rot="20880000">
            <a:off x="5310188" y="1571625"/>
            <a:ext cx="214312" cy="37004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2" name="圆角矩形 6"/>
          <p:cNvSpPr/>
          <p:nvPr/>
        </p:nvSpPr>
        <p:spPr>
          <a:xfrm rot="21180000">
            <a:off x="6486525" y="1049338"/>
            <a:ext cx="201612" cy="42052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3" name="圆角矩形 7"/>
          <p:cNvSpPr/>
          <p:nvPr/>
        </p:nvSpPr>
        <p:spPr>
          <a:xfrm rot="480000">
            <a:off x="7381875" y="2090738"/>
            <a:ext cx="193675" cy="31702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圆角矩形 8"/>
          <p:cNvSpPr/>
          <p:nvPr/>
        </p:nvSpPr>
        <p:spPr>
          <a:xfrm rot="20460000">
            <a:off x="3249612" y="2687638"/>
            <a:ext cx="2730500" cy="95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32D0D"/>
              </a:gs>
              <a:gs pos="12000">
                <a:srgbClr val="A74418"/>
              </a:gs>
              <a:gs pos="92000">
                <a:srgbClr val="C7531F"/>
              </a:gs>
              <a:gs pos="100000">
                <a:srgbClr val="79300E"/>
              </a:gs>
            </a:gsLst>
            <a:lin ang="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5" name="圆角矩形 9"/>
          <p:cNvSpPr/>
          <p:nvPr/>
        </p:nvSpPr>
        <p:spPr>
          <a:xfrm>
            <a:off x="5884862" y="3240088"/>
            <a:ext cx="76200" cy="20161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6" name="圆角矩形 10"/>
          <p:cNvSpPr/>
          <p:nvPr/>
        </p:nvSpPr>
        <p:spPr>
          <a:xfrm rot="480000">
            <a:off x="6111875" y="1201738"/>
            <a:ext cx="2730500" cy="954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23C27"/>
              </a:gs>
              <a:gs pos="8000">
                <a:srgbClr val="795A3C"/>
              </a:gs>
              <a:gs pos="94000">
                <a:srgbClr val="916D49"/>
              </a:gs>
              <a:gs pos="100000">
                <a:srgbClr val="58402A"/>
              </a:gs>
            </a:gsLst>
            <a:lin ang="1080000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7" name="矩形 11"/>
          <p:cNvSpPr/>
          <p:nvPr/>
        </p:nvSpPr>
        <p:spPr>
          <a:xfrm>
            <a:off x="1998662" y="5267325"/>
            <a:ext cx="8169275" cy="927100"/>
          </a:xfrm>
          <a:prstGeom prst="rect">
            <a:avLst/>
          </a:prstGeom>
          <a:gradFill rotWithShape="1">
            <a:gsLst>
              <a:gs pos="0">
                <a:srgbClr val="2E75B6"/>
              </a:gs>
              <a:gs pos="8000">
                <a:srgbClr val="00B0F0"/>
              </a:gs>
              <a:gs pos="48320">
                <a:srgbClr val="00B0F0"/>
              </a:gs>
              <a:gs pos="92000">
                <a:srgbClr val="438CCF"/>
              </a:gs>
              <a:gs pos="100000">
                <a:srgbClr val="00B0F0"/>
              </a:gs>
            </a:gsLst>
            <a:lin ang="0" scaled="1"/>
          </a:gradFill>
          <a:ln w="25400">
            <a:noFill/>
            <a:miter lim="800000"/>
          </a:ln>
          <a:effectLst>
            <a:outerShdw blurRad="50800" dist="38100" dir="16200000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8" name="圆角矩形 12"/>
          <p:cNvSpPr/>
          <p:nvPr/>
        </p:nvSpPr>
        <p:spPr>
          <a:xfrm rot="20880000">
            <a:off x="3228975" y="1225550"/>
            <a:ext cx="2730500" cy="95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3A0A"/>
              </a:gs>
              <a:gs pos="12000">
                <a:srgbClr val="955714"/>
              </a:gs>
              <a:gs pos="94000">
                <a:srgbClr val="B2691A"/>
              </a:gs>
              <a:gs pos="100000">
                <a:srgbClr val="6D3E0B"/>
              </a:gs>
            </a:gsLst>
            <a:lin ang="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矩形 15"/>
          <p:cNvSpPr/>
          <p:nvPr/>
        </p:nvSpPr>
        <p:spPr>
          <a:xfrm>
            <a:off x="7102475" y="1439862"/>
            <a:ext cx="11176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吊唁</a:t>
            </a:r>
          </a:p>
        </p:txBody>
      </p:sp>
      <p:sp>
        <p:nvSpPr>
          <p:cNvPr id="12300" name="矩形 16"/>
          <p:cNvSpPr/>
          <p:nvPr/>
        </p:nvSpPr>
        <p:spPr>
          <a:xfrm>
            <a:off x="6180138" y="1358900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上吊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1" name="矩形 17"/>
          <p:cNvSpPr/>
          <p:nvPr/>
        </p:nvSpPr>
        <p:spPr>
          <a:xfrm>
            <a:off x="4017962" y="1354138"/>
            <a:ext cx="12255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歹徒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2" name="矩形 18"/>
          <p:cNvSpPr/>
          <p:nvPr/>
        </p:nvSpPr>
        <p:spPr>
          <a:xfrm>
            <a:off x="3414712" y="1630362"/>
            <a:ext cx="12239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暴徒 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3" name="矩形 19"/>
          <p:cNvSpPr/>
          <p:nvPr/>
        </p:nvSpPr>
        <p:spPr>
          <a:xfrm>
            <a:off x="4270375" y="2660650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磕碜</a:t>
            </a:r>
          </a:p>
        </p:txBody>
      </p:sp>
      <p:sp>
        <p:nvSpPr>
          <p:cNvPr id="12304" name="矩形 20"/>
          <p:cNvSpPr/>
          <p:nvPr/>
        </p:nvSpPr>
        <p:spPr>
          <a:xfrm>
            <a:off x="3268662" y="3106738"/>
            <a:ext cx="1106488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磕头 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5" name="TextBox 104"/>
          <p:cNvSpPr/>
          <p:nvPr/>
        </p:nvSpPr>
        <p:spPr>
          <a:xfrm>
            <a:off x="4537075" y="5446712"/>
            <a:ext cx="3286125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 来 组 词</a:t>
            </a:r>
          </a:p>
        </p:txBody>
      </p:sp>
      <p:sp>
        <p:nvSpPr>
          <p:cNvPr id="12309" name="矩形 25"/>
          <p:cNvSpPr/>
          <p:nvPr/>
        </p:nvSpPr>
        <p:spPr>
          <a:xfrm>
            <a:off x="792163" y="2201863"/>
            <a:ext cx="737337" cy="256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徒吊磕</a:t>
            </a:r>
          </a:p>
        </p:txBody>
      </p:sp>
      <p:sp>
        <p:nvSpPr>
          <p:cNvPr id="12310" name="圆角矩形 26"/>
          <p:cNvSpPr/>
          <p:nvPr/>
        </p:nvSpPr>
        <p:spPr>
          <a:xfrm rot="480000">
            <a:off x="7994650" y="3355975"/>
            <a:ext cx="188912" cy="19367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1" name="圆角矩形 27"/>
          <p:cNvSpPr/>
          <p:nvPr/>
        </p:nvSpPr>
        <p:spPr>
          <a:xfrm rot="1080000">
            <a:off x="6515100" y="2649538"/>
            <a:ext cx="2400300" cy="10064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2" name="矩形 28"/>
          <p:cNvSpPr/>
          <p:nvPr/>
        </p:nvSpPr>
        <p:spPr>
          <a:xfrm>
            <a:off x="6650038" y="2557462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流淌</a:t>
            </a:r>
          </a:p>
        </p:txBody>
      </p:sp>
      <p:sp>
        <p:nvSpPr>
          <p:cNvPr id="12313" name="矩形 29"/>
          <p:cNvSpPr/>
          <p:nvPr/>
        </p:nvSpPr>
        <p:spPr>
          <a:xfrm>
            <a:off x="7196138" y="3040062"/>
            <a:ext cx="174919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小河淌水</a:t>
            </a:r>
          </a:p>
        </p:txBody>
      </p:sp>
      <p:sp>
        <p:nvSpPr>
          <p:cNvPr id="12314" name="矩形 30"/>
          <p:cNvSpPr/>
          <p:nvPr/>
        </p:nvSpPr>
        <p:spPr>
          <a:xfrm>
            <a:off x="10948989" y="2384425"/>
            <a:ext cx="737337" cy="256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淌凿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溉</a:t>
            </a:r>
            <a:endParaRPr kumimoji="0" lang="zh-CN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5" name="圆角矩形 31"/>
          <p:cNvSpPr/>
          <p:nvPr/>
        </p:nvSpPr>
        <p:spPr>
          <a:xfrm rot="20700000">
            <a:off x="3216275" y="3994150"/>
            <a:ext cx="2730500" cy="9525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6" name="矩形 33"/>
          <p:cNvSpPr/>
          <p:nvPr/>
        </p:nvSpPr>
        <p:spPr>
          <a:xfrm>
            <a:off x="3630612" y="4208462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开凿</a:t>
            </a:r>
          </a:p>
        </p:txBody>
      </p:sp>
      <p:sp>
        <p:nvSpPr>
          <p:cNvPr id="12317" name="矩形 34"/>
          <p:cNvSpPr/>
          <p:nvPr/>
        </p:nvSpPr>
        <p:spPr>
          <a:xfrm>
            <a:off x="4654550" y="4051300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确凿</a:t>
            </a:r>
          </a:p>
        </p:txBody>
      </p:sp>
      <p:sp>
        <p:nvSpPr>
          <p:cNvPr id="12318" name="圆角矩形 32"/>
          <p:cNvSpPr/>
          <p:nvPr/>
        </p:nvSpPr>
        <p:spPr>
          <a:xfrm rot="1080000">
            <a:off x="6337300" y="3989388"/>
            <a:ext cx="2730500" cy="9525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9" name="矩形 35"/>
          <p:cNvSpPr/>
          <p:nvPr/>
        </p:nvSpPr>
        <p:spPr>
          <a:xfrm rot="1213676">
            <a:off x="7095466" y="4101884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灌溉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 fill="hold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 fill="hold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 fill="hold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 fill="hold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 fill="hold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 fill="hold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 fill="hold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  <p:bldP spid="12301" grpId="0"/>
      <p:bldP spid="12302" grpId="0"/>
      <p:bldP spid="12303" grpId="0"/>
      <p:bldP spid="12304" grpId="0"/>
      <p:bldP spid="12312" grpId="0"/>
      <p:bldP spid="12313" grpId="0"/>
      <p:bldP spid="12316" grpId="0"/>
      <p:bldP spid="12317" grpId="0"/>
      <p:bldP spid="123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文本框 24"/>
          <p:cNvSpPr/>
          <p:nvPr/>
        </p:nvSpPr>
        <p:spPr>
          <a:xfrm>
            <a:off x="5303838" y="941388"/>
            <a:ext cx="5170488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趣味识字</a:t>
            </a:r>
          </a:p>
        </p:txBody>
      </p:sp>
      <p:sp>
        <p:nvSpPr>
          <p:cNvPr id="13318" name="Rectangle 10"/>
          <p:cNvSpPr/>
          <p:nvPr/>
        </p:nvSpPr>
        <p:spPr>
          <a:xfrm>
            <a:off x="2268538" y="2746375"/>
            <a:ext cx="3308350" cy="203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旱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（“太阳”日（去掉）把水晒“干”了）。</a:t>
            </a:r>
            <a:endParaRPr kumimoji="0" lang="zh-CN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0" name="圆角矩形 11"/>
          <p:cNvSpPr/>
          <p:nvPr/>
        </p:nvSpPr>
        <p:spPr>
          <a:xfrm>
            <a:off x="1466850" y="1862138"/>
            <a:ext cx="9821862" cy="3794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识字解词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7" y="2746375"/>
            <a:ext cx="3490913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3"/>
          <p:cNvSpPr/>
          <p:nvPr/>
        </p:nvSpPr>
        <p:spPr>
          <a:xfrm>
            <a:off x="3867744" y="3784031"/>
            <a:ext cx="760412" cy="615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</a:t>
            </a:r>
          </a:p>
        </p:txBody>
      </p:sp>
      <p:grpSp>
        <p:nvGrpSpPr>
          <p:cNvPr id="14339" name="组合 5"/>
          <p:cNvGrpSpPr/>
          <p:nvPr/>
        </p:nvGrpSpPr>
        <p:grpSpPr>
          <a:xfrm>
            <a:off x="4505918" y="3276031"/>
            <a:ext cx="3730625" cy="1490473"/>
            <a:chOff x="2325502" y="4701376"/>
            <a:chExt cx="2799526" cy="1491390"/>
          </a:xfrm>
        </p:grpSpPr>
        <p:sp>
          <p:nvSpPr>
            <p:cNvPr id="14350" name="左大括号 14"/>
            <p:cNvSpPr/>
            <p:nvPr/>
          </p:nvSpPr>
          <p:spPr>
            <a:xfrm>
              <a:off x="2325502" y="5027013"/>
              <a:ext cx="238258" cy="1049984"/>
            </a:xfrm>
            <a:prstGeom prst="leftBrace">
              <a:avLst>
                <a:gd name="adj1" fmla="val 8324"/>
                <a:gd name="adj2" fmla="val 50000"/>
              </a:avLst>
            </a:prstGeom>
            <a:noFill/>
            <a:ln w="12700">
              <a:solidFill>
                <a:srgbClr val="FF0000"/>
              </a:solidFill>
              <a:miter lim="800000"/>
            </a:ln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1" name="TextBox 15"/>
            <p:cNvSpPr/>
            <p:nvPr/>
          </p:nvSpPr>
          <p:spPr>
            <a:xfrm>
              <a:off x="2517987" y="4701376"/>
              <a:ext cx="2607041" cy="149139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fēn (</a:t>
              </a:r>
              <a:r>
                <a: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分离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fèn (</a:t>
              </a:r>
              <a:r>
                <a: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成分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4340" name="Rectangle 6"/>
          <p:cNvSpPr/>
          <p:nvPr/>
        </p:nvSpPr>
        <p:spPr>
          <a:xfrm>
            <a:off x="1008062" y="1393686"/>
            <a:ext cx="10204450" cy="1506537"/>
          </a:xfrm>
          <a:prstGeom prst="rect">
            <a:avLst/>
          </a:prstGeom>
          <a:noFill/>
          <a:ln w="3175" cap="rnd">
            <a:noFill/>
            <a:prstDash val="sysDot"/>
            <a:miter lim="800000"/>
          </a:ln>
        </p:spPr>
        <p:txBody>
          <a:bodyPr lIns="121916" tIns="60957" rIns="121916" bIns="60957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每闹一次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他们要收几百万钱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办喜事只花二三十万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多下来的就跟巫婆分了。</a:t>
            </a:r>
          </a:p>
        </p:txBody>
      </p:sp>
      <p:grpSp>
        <p:nvGrpSpPr>
          <p:cNvPr id="14342" name="组合 20"/>
          <p:cNvGrpSpPr/>
          <p:nvPr/>
        </p:nvGrpSpPr>
        <p:grpSpPr>
          <a:xfrm>
            <a:off x="1008062" y="5283789"/>
            <a:ext cx="11771312" cy="898525"/>
            <a:chOff x="707771" y="4145370"/>
            <a:chExt cx="8524465" cy="675147"/>
          </a:xfrm>
        </p:grpSpPr>
        <p:sp>
          <p:nvSpPr>
            <p:cNvPr id="14347" name="矩形 17"/>
            <p:cNvSpPr/>
            <p:nvPr/>
          </p:nvSpPr>
          <p:spPr>
            <a:xfrm>
              <a:off x="707771" y="4145370"/>
              <a:ext cx="8524465" cy="43895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这种植物中的成分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(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fèn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  <a:r>
                <a: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被科学成功的分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(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fēn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  <a:r>
                <a: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离出来。</a:t>
              </a:r>
            </a:p>
          </p:txBody>
        </p:sp>
        <p:sp>
          <p:nvSpPr>
            <p:cNvPr id="14348" name="TextBox 17"/>
            <p:cNvSpPr/>
            <p:nvPr/>
          </p:nvSpPr>
          <p:spPr>
            <a:xfrm>
              <a:off x="2963011" y="4235936"/>
              <a:ext cx="555625" cy="58458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3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.</a:t>
              </a:r>
              <a:endPara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9" name="TextBox 17"/>
            <p:cNvSpPr/>
            <p:nvPr/>
          </p:nvSpPr>
          <p:spPr>
            <a:xfrm>
              <a:off x="5749410" y="4194917"/>
              <a:ext cx="555625" cy="58458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3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.</a:t>
              </a:r>
              <a:endPara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多音字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/>
          <p:nvPr/>
        </p:nvSpPr>
        <p:spPr>
          <a:xfrm>
            <a:off x="930275" y="1066800"/>
            <a:ext cx="7762875" cy="50784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提心吊胆：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磕头求饶：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面如土色：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荒芜：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开凿：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灌溉：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圆角矩形 16"/>
          <p:cNvSpPr/>
          <p:nvPr/>
        </p:nvSpPr>
        <p:spPr>
          <a:xfrm>
            <a:off x="660400" y="1352550"/>
            <a:ext cx="9340850" cy="4525962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367" name="矩形 13"/>
          <p:cNvSpPr/>
          <p:nvPr/>
        </p:nvSpPr>
        <p:spPr>
          <a:xfrm>
            <a:off x="1717675" y="1535112"/>
            <a:ext cx="7866062" cy="3970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形容非常害怕。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向别人磕头乞求饶恕自己。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脸色呈灰白色。形容惊恐之极。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因无人管理田地杂草丛生；无人耕种。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挖掘、开垦。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把水输送到田地里。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理解词语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313239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Microsoft Office PowerPoint</Application>
  <PresentationFormat>宽屏</PresentationFormat>
  <Paragraphs>214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Calibri</vt:lpstr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2020-10-20T08:27:08Z</dcterms:created>
  <dcterms:modified xsi:type="dcterms:W3CDTF">2021-01-08T23:50:57Z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