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57" r:id="rId2"/>
    <p:sldId id="455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287" r:id="rId24"/>
    <p:sldId id="336" r:id="rId25"/>
    <p:sldId id="462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OPPOSans R" panose="02010600030101010101" charset="-122"/>
      <p:regular r:id="rId29"/>
    </p:embeddedFont>
    <p:embeddedFont>
      <p:font typeface="思源黑体 CN Light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orient="horz" pos="3725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5282" autoAdjust="0"/>
  </p:normalViewPr>
  <p:slideViewPr>
    <p:cSldViewPr snapToGrid="0" showGuides="1">
      <p:cViewPr>
        <p:scale>
          <a:sx n="100" d="100"/>
          <a:sy n="100" d="100"/>
        </p:scale>
        <p:origin x="72" y="90"/>
      </p:cViewPr>
      <p:guideLst>
        <p:guide pos="415"/>
        <p:guide orient="horz" pos="2047"/>
        <p:guide orient="horz" pos="3725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57372.htm" TargetMode="External"/><Relationship Id="rId7" Type="http://schemas.openxmlformats.org/officeDocument/2006/relationships/hyperlink" Target="http://baike.baidu.com/view/120927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ike.baidu.com/view/686845.htm" TargetMode="External"/><Relationship Id="rId5" Type="http://schemas.openxmlformats.org/officeDocument/2006/relationships/hyperlink" Target="http://baike.baidu.com/view/5525.htm" TargetMode="External"/><Relationship Id="rId4" Type="http://schemas.openxmlformats.org/officeDocument/2006/relationships/hyperlink" Target="http://baike.baidu.com/view/301877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2329274" y="2328877"/>
            <a:ext cx="73082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en-US" altLang="zh-CN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《</a:t>
            </a:r>
            <a:r>
              <a:rPr kumimoji="1" lang="zh-CN" altLang="en-US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故事二则</a:t>
            </a:r>
            <a:r>
              <a:rPr kumimoji="1" lang="en-US" altLang="zh-CN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》</a:t>
            </a:r>
            <a:endParaRPr kumimoji="1" lang="zh-CN" altLang="en-US" sz="88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44645" y="5229225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四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66"/>
          <p:cNvSpPr txBox="1">
            <a:spLocks noChangeArrowheads="1"/>
          </p:cNvSpPr>
          <p:nvPr/>
        </p:nvSpPr>
        <p:spPr bwMode="auto">
          <a:xfrm>
            <a:off x="4755362" y="3869793"/>
            <a:ext cx="43396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en-US" altLang="zh-CN" sz="44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——</a:t>
            </a:r>
            <a:r>
              <a:rPr lang="zh-CN" altLang="en-US" sz="4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扁鹊治病</a:t>
            </a:r>
            <a:endParaRPr kumimoji="1" lang="zh-CN" altLang="en-US" sz="44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36" grpId="0" animBg="1"/>
      <p:bldP spid="37" grpId="0" animBg="1"/>
      <p:bldP spid="39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0400" y="2339984"/>
            <a:ext cx="10858500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过了十来天，扁鹊又来拜见蔡桓侯，说道：“您的病已经发展到皮肉之间了，要不治还会加深。”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60400" y="3834863"/>
            <a:ext cx="8532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蔡桓公听了很不高兴，没有理睬他。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84571" y="1398441"/>
            <a:ext cx="4211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时间:过了十天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29971" y="1398441"/>
            <a:ext cx="4946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扁鹊二见蔡桓侯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6763" y="5069106"/>
            <a:ext cx="7040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病发：皮肉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可以治</a:t>
            </a:r>
          </a:p>
        </p:txBody>
      </p:sp>
      <p:sp>
        <p:nvSpPr>
          <p:cNvPr id="5" name="矩形 4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20657" y="2591997"/>
            <a:ext cx="10798243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十来天后，扁鹊再一次来拜见，对蔡桓侯说：“您的病已经发展到肠胃里，再不治会更加严重。”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06982" y="1641187"/>
            <a:ext cx="377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时间：十天后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20657" y="1641187"/>
            <a:ext cx="4406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扁鹊三见蔡桓侯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400" y="4893647"/>
            <a:ext cx="7040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病发：肠胃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还能治</a:t>
            </a:r>
          </a:p>
        </p:txBody>
      </p:sp>
      <p:sp>
        <p:nvSpPr>
          <p:cNvPr id="5" name="矩形 4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4121" y="2677662"/>
            <a:ext cx="1072500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又过了十几天，扁鹊老远望见蔡桓侯，只看了几眼，就掉头跑了。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14121" y="3502211"/>
            <a:ext cx="1015894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五六天之后，蔡桓侯浑身疼痛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不久，蔡桓侯病死了。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06771" y="1450071"/>
            <a:ext cx="4767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时间：又过了十天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9971" y="1450071"/>
            <a:ext cx="4946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拒绝治疗的结果：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9971" y="5010706"/>
            <a:ext cx="7042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病发：骨髓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等死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47713" y="534988"/>
          <a:ext cx="10588625" cy="603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9933">
                <a:tc gridSpan="5"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CN" altLang="en-US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扁鹊诊断蔡桓侯病症专用便笺</a:t>
                      </a:r>
                    </a:p>
                  </a:txBody>
                  <a:tcPr marL="91435" marR="91435" marT="45716" marB="4571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5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诊次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日期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病状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治疗建议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患者表现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355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第一次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72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第二次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085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第三次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72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结果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00300" y="2982913"/>
            <a:ext cx="1647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有一天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51325" y="2982913"/>
            <a:ext cx="2835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皮肤上有点小病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73950" y="2982913"/>
            <a:ext cx="1008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热敷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816975" y="2982913"/>
            <a:ext cx="2527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认为自己没病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11400" y="3922713"/>
            <a:ext cx="1824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过了十天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49750" y="3922713"/>
            <a:ext cx="2597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病在皮肉之间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26313" y="3922713"/>
            <a:ext cx="1303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扎针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82100" y="3922713"/>
            <a:ext cx="1785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很不高兴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86025" y="4908550"/>
            <a:ext cx="1474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十天后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70425" y="4908550"/>
            <a:ext cx="1824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病在肠胃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99313" y="4908550"/>
            <a:ext cx="1557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服汤药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864600" y="4908550"/>
            <a:ext cx="2428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非常不高兴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89163" y="5805488"/>
            <a:ext cx="2068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又过了十天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13250" y="5805488"/>
            <a:ext cx="246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病已深入骨髓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26288" y="5805488"/>
            <a:ext cx="1703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只能等死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10663" y="5805488"/>
            <a:ext cx="1928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浑身疼痛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887413" y="2479315"/>
            <a:ext cx="10825162" cy="20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站了一会儿——（                         ）——（                   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——（                         ）——最后跑到秦国去了。</a:t>
            </a:r>
          </a:p>
        </p:txBody>
      </p:sp>
      <p:sp>
        <p:nvSpPr>
          <p:cNvPr id="23555" name="文本框 3"/>
          <p:cNvSpPr txBox="1">
            <a:spLocks noChangeArrowheads="1"/>
          </p:cNvSpPr>
          <p:nvPr/>
        </p:nvSpPr>
        <p:spPr bwMode="auto">
          <a:xfrm>
            <a:off x="815975" y="1724627"/>
            <a:ext cx="993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拜见蔡桓侯时的神色、动作变化是怎样的？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36810" y="2928938"/>
            <a:ext cx="2282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又退了出去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035925" y="2967335"/>
            <a:ext cx="2711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连忙退了出去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200191" y="4043392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掉头跑了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"/>
          <p:cNvSpPr txBox="1">
            <a:spLocks noChangeArrowheads="1"/>
          </p:cNvSpPr>
          <p:nvPr/>
        </p:nvSpPr>
        <p:spPr bwMode="auto">
          <a:xfrm>
            <a:off x="1135289" y="1349205"/>
            <a:ext cx="8861425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扁鹊拜见蔡桓侯时，找出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蔡桓侯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相关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语言、神态描写的句子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79" name="文本框 4"/>
          <p:cNvSpPr txBox="1">
            <a:spLocks noChangeArrowheads="1"/>
          </p:cNvSpPr>
          <p:nvPr/>
        </p:nvSpPr>
        <p:spPr bwMode="auto">
          <a:xfrm>
            <a:off x="1135288" y="2148016"/>
            <a:ext cx="10383611" cy="39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①对左右的人说：“这些做医生的，总喜欢给没有病的人治病，才容易显示自己的高明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②（                            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③（                           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④觉得奇怪，派人去问原因。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⑤浑身疼痛，派人去请扁鹊。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⑥（               ）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27039" y="5569062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病死了。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83167" y="3903208"/>
            <a:ext cx="3906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听了非常不高兴。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813379" y="3339720"/>
            <a:ext cx="5176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听了很不高兴，没有理睬他。</a:t>
            </a:r>
          </a:p>
        </p:txBody>
      </p:sp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6461" y="1838098"/>
            <a:ext cx="7843082" cy="3727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eaLnBrk="1" fontAlgn="auto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扁鹊直言相告，三次劝说蔡桓侯，他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认为自己没病，很不高兴，非常不高兴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，由此，我们分析蔡桓侯是一个（                                 ）的人。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784248" y="3844471"/>
            <a:ext cx="443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不听劝告，固执己见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29" y="29427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5812" y="1458912"/>
            <a:ext cx="10578874" cy="3940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eaLnBrk="1" fontAlgn="auto" hangingPunct="1">
              <a:lnSpc>
                <a:spcPct val="2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扁鹊用了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望闻问切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中最难的诊断方法就能诊断出蔡桓侯的病情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，说明扁鹊的医术（             ），蔡桓侯多次不听劝告，但是扁鹊却坚持告诫，说明扁鹊还一个（                    ）的人。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854677" y="2927350"/>
            <a:ext cx="1260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高明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420178" y="4003902"/>
            <a:ext cx="2168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医德高尚</a:t>
            </a:r>
          </a:p>
        </p:txBody>
      </p:sp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"/>
          <p:cNvSpPr txBox="1">
            <a:spLocks noChangeArrowheads="1"/>
          </p:cNvSpPr>
          <p:nvPr/>
        </p:nvSpPr>
        <p:spPr bwMode="auto">
          <a:xfrm>
            <a:off x="929971" y="1398588"/>
            <a:ext cx="7585075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蔡桓侯不听劝告、固执己见导致最后病死，临终时的他一定懊悔不已，此时，如果你是其中一种人物（蔡桓侯左右的大臣或扁鹊），你会对蔡桓侯说什么呢？</a:t>
            </a:r>
          </a:p>
        </p:txBody>
      </p:sp>
      <p:sp>
        <p:nvSpPr>
          <p:cNvPr id="27652" name="文本框 3"/>
          <p:cNvSpPr txBox="1">
            <a:spLocks noChangeArrowheads="1"/>
          </p:cNvSpPr>
          <p:nvPr/>
        </p:nvSpPr>
        <p:spPr bwMode="auto">
          <a:xfrm>
            <a:off x="929971" y="4491038"/>
            <a:ext cx="7585075" cy="86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2.穿越时空的对话：把你要对蔡桓公所说的话写下来。</a:t>
            </a:r>
          </a:p>
        </p:txBody>
      </p:sp>
      <p:sp>
        <p:nvSpPr>
          <p:cNvPr id="46177" name="AutoShape 97"/>
          <p:cNvSpPr>
            <a:spLocks noChangeArrowheads="1"/>
          </p:cNvSpPr>
          <p:nvPr/>
        </p:nvSpPr>
        <p:spPr bwMode="auto">
          <a:xfrm>
            <a:off x="9058275" y="1809750"/>
            <a:ext cx="2078038" cy="1319213"/>
          </a:xfrm>
          <a:prstGeom prst="wedgeRoundRectCallout">
            <a:avLst>
              <a:gd name="adj1" fmla="val -2218"/>
              <a:gd name="adj2" fmla="val 93051"/>
              <a:gd name="adj3" fmla="val 16667"/>
            </a:avLst>
          </a:prstGeom>
          <a:solidFill>
            <a:schemeClr val="bg2"/>
          </a:solidFill>
          <a:ln w="38100">
            <a:solidFill>
              <a:srgbClr val="99CC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选做题，二选一。</a:t>
            </a:r>
          </a:p>
        </p:txBody>
      </p:sp>
      <p:pic>
        <p:nvPicPr>
          <p:cNvPr id="27654" name="图片 6" descr="D:\PPT背景\图片36.png图片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25" y="3865563"/>
            <a:ext cx="15509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拓展延伸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99886" y="2324014"/>
            <a:ext cx="10619014" cy="235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学了这则寓言我们明白了要</a:t>
            </a:r>
            <a:r>
              <a:rPr kumimoji="0" lang="zh-CN" altLang="en-US" sz="32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，不要</a:t>
            </a:r>
            <a:r>
              <a:rPr kumimoji="0" lang="zh-CN" altLang="en-US" sz="32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。要善于听取别人正确的意见 。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9245826" y="2811183"/>
            <a:ext cx="204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防微杜渐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308725" y="2798963"/>
            <a:ext cx="206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讳疾忌医</a:t>
            </a:r>
          </a:p>
        </p:txBody>
      </p:sp>
      <p:sp>
        <p:nvSpPr>
          <p:cNvPr id="28677" name="文本框 2"/>
          <p:cNvSpPr txBox="1">
            <a:spLocks noChangeArrowheads="1"/>
          </p:cNvSpPr>
          <p:nvPr/>
        </p:nvSpPr>
        <p:spPr bwMode="auto">
          <a:xfrm>
            <a:off x="1179238" y="1659098"/>
            <a:ext cx="7027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学了这篇课文你有什么收获？</a:t>
            </a:r>
          </a:p>
        </p:txBody>
      </p:sp>
      <p:sp>
        <p:nvSpPr>
          <p:cNvPr id="2" name="矩形 1"/>
          <p:cNvSpPr/>
          <p:nvPr/>
        </p:nvSpPr>
        <p:spPr>
          <a:xfrm>
            <a:off x="1179238" y="433651"/>
            <a:ext cx="149560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84997" grpId="0"/>
      <p:bldP spid="849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扁鹊治病</a:t>
            </a:r>
          </a:p>
        </p:txBody>
      </p:sp>
      <p:pic>
        <p:nvPicPr>
          <p:cNvPr id="2" name="Picture 3" descr="C:\Users\Administrator\Desktop\图片1iii.png图片1iii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47" y="1555296"/>
            <a:ext cx="7099695" cy="435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5808663" y="2428051"/>
            <a:ext cx="5510212" cy="33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有了病，一定要听从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  <a:hlinkClick r:id="rId3"/>
              </a:rPr>
              <a:t>大夫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  <a:hlinkClick r:id="rId4"/>
              </a:rPr>
              <a:t>嘱咐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，老老实实地医治。有了缺点错误，也一定要听取大家的批评，认认真真地改过。否则，一误再误，病情会越来越沉重，错误会越来越严重，以至发展到无法挽救的地步。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25"/>
          <p:cNvGrpSpPr/>
          <p:nvPr/>
        </p:nvGrpSpPr>
        <p:grpSpPr bwMode="auto">
          <a:xfrm>
            <a:off x="876300" y="1781175"/>
            <a:ext cx="4727575" cy="4330700"/>
            <a:chOff x="720" y="2181"/>
            <a:chExt cx="1440" cy="2065"/>
          </a:xfrm>
        </p:grpSpPr>
        <p:sp>
          <p:nvSpPr>
            <p:cNvPr id="29702" name="AutoShape 5"/>
            <p:cNvSpPr>
              <a:spLocks noChangeArrowheads="1"/>
            </p:cNvSpPr>
            <p:nvPr/>
          </p:nvSpPr>
          <p:spPr bwMode="auto">
            <a:xfrm>
              <a:off x="720" y="2181"/>
              <a:ext cx="1440" cy="206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784" y="2276"/>
              <a:ext cx="1376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[解释] </a:t>
              </a: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讳：忌讳。</a:t>
              </a: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疾：疾病。</a:t>
              </a: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隐瞒疾病，不愿医治。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  <a:hlinkClick r:id="rId5"/>
                </a:rPr>
                <a:t>比喻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怕人批评而掩饰自己的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  <a:hlinkClick r:id="rId6"/>
                </a:rPr>
                <a:t>缺点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和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  <a:hlinkClick r:id="rId7"/>
                </a:rPr>
                <a:t>错误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29700" name="Text Box 19"/>
          <p:cNvSpPr txBox="1">
            <a:spLocks noChangeArrowheads="1"/>
          </p:cNvSpPr>
          <p:nvPr/>
        </p:nvSpPr>
        <p:spPr bwMode="auto">
          <a:xfrm>
            <a:off x="6154398" y="1600200"/>
            <a:ext cx="4010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讳疾忌医</a:t>
            </a:r>
          </a:p>
        </p:txBody>
      </p:sp>
      <p:sp>
        <p:nvSpPr>
          <p:cNvPr id="29701" name="Text Box 19"/>
          <p:cNvSpPr txBox="1">
            <a:spLocks noChangeArrowheads="1"/>
          </p:cNvSpPr>
          <p:nvPr/>
        </p:nvSpPr>
        <p:spPr bwMode="auto">
          <a:xfrm>
            <a:off x="6214723" y="1143000"/>
            <a:ext cx="401002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(huì jí jì yī)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成语解释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929970" y="3132137"/>
            <a:ext cx="10347629" cy="3001963"/>
            <a:chOff x="720" y="2112"/>
            <a:chExt cx="1469" cy="1795"/>
          </a:xfrm>
        </p:grpSpPr>
        <p:sp>
          <p:nvSpPr>
            <p:cNvPr id="30725" name="AutoShape 7"/>
            <p:cNvSpPr>
              <a:spLocks noChangeArrowheads="1"/>
            </p:cNvSpPr>
            <p:nvPr/>
          </p:nvSpPr>
          <p:spPr bwMode="auto">
            <a:xfrm>
              <a:off x="720" y="2112"/>
              <a:ext cx="1469" cy="179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6" name="Text Box 8"/>
            <p:cNvSpPr txBox="1">
              <a:spLocks noChangeArrowheads="1"/>
            </p:cNvSpPr>
            <p:nvPr/>
          </p:nvSpPr>
          <p:spPr bwMode="auto">
            <a:xfrm>
              <a:off x="769" y="2195"/>
              <a:ext cx="1387" cy="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防：提防，防止； 微：事物的苗头；</a:t>
              </a: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杜：杜绝，堵塞； 渐：事物的起始、发展。</a:t>
              </a: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    比喻在错误或坏事萌芽的时候及时制止，不让它发展。</a:t>
              </a:r>
            </a:p>
          </p:txBody>
        </p:sp>
      </p:grpSp>
      <p:sp>
        <p:nvSpPr>
          <p:cNvPr id="54288" name="Text Box 19"/>
          <p:cNvSpPr txBox="1"/>
          <p:nvPr/>
        </p:nvSpPr>
        <p:spPr>
          <a:xfrm>
            <a:off x="658813" y="1891209"/>
            <a:ext cx="4010025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100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防微杜渐</a:t>
            </a:r>
          </a:p>
        </p:txBody>
      </p:sp>
      <p:sp>
        <p:nvSpPr>
          <p:cNvPr id="30724" name="Text Box 19"/>
          <p:cNvSpPr txBox="1">
            <a:spLocks noChangeArrowheads="1"/>
          </p:cNvSpPr>
          <p:nvPr/>
        </p:nvSpPr>
        <p:spPr bwMode="auto">
          <a:xfrm>
            <a:off x="576263" y="1434009"/>
            <a:ext cx="400843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(fáng wēi dù jiàn)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成语解释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4"/>
          <p:cNvSpPr txBox="1">
            <a:spLocks noChangeArrowheads="1"/>
          </p:cNvSpPr>
          <p:nvPr/>
        </p:nvSpPr>
        <p:spPr bwMode="auto">
          <a:xfrm>
            <a:off x="1156154" y="1354364"/>
            <a:ext cx="7918450" cy="44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讳疾忌医 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不见棺材不落泪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大洞吃苦 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船到江心补漏迟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5.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未雨绸缪 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6.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防患于未然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7.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亡羊补牢，犹未晚矣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8.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不听老人言，吃亏在眼前                   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9.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信其有，不可信其无</a:t>
            </a:r>
          </a:p>
        </p:txBody>
      </p:sp>
      <p:sp>
        <p:nvSpPr>
          <p:cNvPr id="2" name="矩形 1"/>
          <p:cNvSpPr/>
          <p:nvPr/>
        </p:nvSpPr>
        <p:spPr>
          <a:xfrm>
            <a:off x="1333126" y="433651"/>
            <a:ext cx="118782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俗 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6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"/>
          <p:cNvSpPr txBox="1">
            <a:spLocks noChangeArrowheads="1"/>
          </p:cNvSpPr>
          <p:nvPr/>
        </p:nvSpPr>
        <p:spPr bwMode="auto">
          <a:xfrm>
            <a:off x="856343" y="1863725"/>
            <a:ext cx="10537371" cy="248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我们可以用一副对联概述这篇课文，即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叹蔡桓侯吃亏在眼前，悔不听神医扁鹊金玉言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1428505" y="433651"/>
            <a:ext cx="99706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人物介绍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660400" y="1808389"/>
            <a:ext cx="3965575" cy="381317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50971" y="1260918"/>
            <a:ext cx="6181725" cy="391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扁鹊真名叫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秦越人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，是战国时代著名的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医学家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。他创造了望闻问切的四大诊法：“望”指的就是看病人的症状，“闻”指的就是闻一闻病人的身体的味道，“问”就是询问病人的一些问题，“切”就是为病人把脉。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扁鹊所创的望闻问切四大诊法，在几千年后的今天，还被中医沿用。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本框 2"/>
          <p:cNvSpPr txBox="1">
            <a:spLocks noChangeArrowheads="1"/>
          </p:cNvSpPr>
          <p:nvPr/>
        </p:nvSpPr>
        <p:spPr bwMode="auto">
          <a:xfrm>
            <a:off x="849008" y="1720397"/>
            <a:ext cx="11026775" cy="6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借助拼音把课文读通、读准确，画出不懂的词语。</a:t>
            </a:r>
          </a:p>
        </p:txBody>
      </p:sp>
      <p:sp>
        <p:nvSpPr>
          <p:cNvPr id="13316" name="文本框 2"/>
          <p:cNvSpPr txBox="1">
            <a:spLocks noChangeArrowheads="1"/>
          </p:cNvSpPr>
          <p:nvPr/>
        </p:nvSpPr>
        <p:spPr bwMode="auto">
          <a:xfrm>
            <a:off x="929971" y="2942772"/>
            <a:ext cx="9959975" cy="6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快速读课文，想想课文讲了一个什么故事？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29" y="29427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827314" y="1392238"/>
            <a:ext cx="10479315" cy="389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课文写了扁鹊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______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次帮蔡桓侯指出病因，劝他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__________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。但是蔡桓侯坚信自己没有生病，反而对扁鹊的态度由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_______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，到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________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，耽误了病情，小病酿成了大病，最后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_________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567238" y="1675677"/>
            <a:ext cx="993775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三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132682" y="2639355"/>
            <a:ext cx="2160587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赶快医治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533460" y="3659989"/>
            <a:ext cx="168116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不相信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025707" y="3681059"/>
            <a:ext cx="180816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不理睬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4236470" y="4610373"/>
            <a:ext cx="1684338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病死了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3" grpId="1"/>
      <p:bldP spid="14" grpId="0"/>
      <p:bldP spid="14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1"/>
          <p:cNvSpPr txBox="1">
            <a:spLocks noChangeArrowheads="1"/>
          </p:cNvSpPr>
          <p:nvPr/>
        </p:nvSpPr>
        <p:spPr bwMode="auto">
          <a:xfrm>
            <a:off x="1350168" y="2206625"/>
            <a:ext cx="949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 鹊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拜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见   理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睬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热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敷   蔡 桓 侯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0" name="TextBox 36"/>
          <p:cNvSpPr txBox="1">
            <a:spLocks noChangeArrowheads="1"/>
          </p:cNvSpPr>
          <p:nvPr/>
        </p:nvSpPr>
        <p:spPr bwMode="auto">
          <a:xfrm>
            <a:off x="1129506" y="1741488"/>
            <a:ext cx="102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biǎn</a:t>
            </a:r>
          </a:p>
        </p:txBody>
      </p:sp>
      <p:sp>
        <p:nvSpPr>
          <p:cNvPr id="29701" name="TextBox 36"/>
          <p:cNvSpPr txBox="1">
            <a:spLocks noChangeArrowheads="1"/>
          </p:cNvSpPr>
          <p:nvPr/>
        </p:nvSpPr>
        <p:spPr bwMode="auto">
          <a:xfrm>
            <a:off x="2058193" y="1741488"/>
            <a:ext cx="896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què</a:t>
            </a:r>
          </a:p>
        </p:txBody>
      </p:sp>
      <p:sp>
        <p:nvSpPr>
          <p:cNvPr id="29702" name="文本框 1"/>
          <p:cNvSpPr txBox="1">
            <a:spLocks noChangeArrowheads="1"/>
          </p:cNvSpPr>
          <p:nvPr/>
        </p:nvSpPr>
        <p:spPr bwMode="auto">
          <a:xfrm>
            <a:off x="3280568" y="1741488"/>
            <a:ext cx="88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3" name="TextBox 36"/>
          <p:cNvSpPr txBox="1">
            <a:spLocks noChangeArrowheads="1"/>
          </p:cNvSpPr>
          <p:nvPr/>
        </p:nvSpPr>
        <p:spPr bwMode="auto">
          <a:xfrm>
            <a:off x="4259262" y="1741488"/>
            <a:ext cx="1281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cǎi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4" name="TextBox 36"/>
          <p:cNvSpPr txBox="1">
            <a:spLocks noChangeArrowheads="1"/>
          </p:cNvSpPr>
          <p:nvPr/>
        </p:nvSpPr>
        <p:spPr bwMode="auto">
          <a:xfrm>
            <a:off x="3902414" y="3122613"/>
            <a:ext cx="1281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tānɡ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5" name="TextBox 36"/>
          <p:cNvSpPr txBox="1">
            <a:spLocks noChangeArrowheads="1"/>
          </p:cNvSpPr>
          <p:nvPr/>
        </p:nvSpPr>
        <p:spPr bwMode="auto">
          <a:xfrm>
            <a:off x="1540668" y="3122613"/>
            <a:ext cx="1281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</a:p>
        </p:txBody>
      </p:sp>
      <p:sp>
        <p:nvSpPr>
          <p:cNvPr id="29706" name="文本框 2"/>
          <p:cNvSpPr txBox="1">
            <a:spLocks noChangeArrowheads="1"/>
          </p:cNvSpPr>
          <p:nvPr/>
        </p:nvSpPr>
        <p:spPr bwMode="auto">
          <a:xfrm>
            <a:off x="5923755" y="1741488"/>
            <a:ext cx="700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fū</a:t>
            </a:r>
          </a:p>
        </p:txBody>
      </p:sp>
      <p:sp>
        <p:nvSpPr>
          <p:cNvPr id="29707" name="文本框 3"/>
          <p:cNvSpPr txBox="1">
            <a:spLocks noChangeArrowheads="1"/>
          </p:cNvSpPr>
          <p:nvPr/>
        </p:nvSpPr>
        <p:spPr bwMode="auto">
          <a:xfrm>
            <a:off x="5923755" y="3122613"/>
            <a:ext cx="828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fū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8" name="TextBox 36"/>
          <p:cNvSpPr txBox="1">
            <a:spLocks noChangeArrowheads="1"/>
          </p:cNvSpPr>
          <p:nvPr/>
        </p:nvSpPr>
        <p:spPr bwMode="auto">
          <a:xfrm>
            <a:off x="6622256" y="1741488"/>
            <a:ext cx="903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cài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9" name="文本框 4"/>
          <p:cNvSpPr txBox="1">
            <a:spLocks noChangeArrowheads="1"/>
          </p:cNvSpPr>
          <p:nvPr/>
        </p:nvSpPr>
        <p:spPr bwMode="auto">
          <a:xfrm>
            <a:off x="7296038" y="1741488"/>
            <a:ext cx="1170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huán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10" name="文本框 5"/>
          <p:cNvSpPr txBox="1">
            <a:spLocks noChangeArrowheads="1"/>
          </p:cNvSpPr>
          <p:nvPr/>
        </p:nvSpPr>
        <p:spPr bwMode="auto">
          <a:xfrm>
            <a:off x="8224045" y="1741488"/>
            <a:ext cx="95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hóu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11" name="文本框 6"/>
          <p:cNvSpPr txBox="1">
            <a:spLocks noChangeArrowheads="1"/>
          </p:cNvSpPr>
          <p:nvPr/>
        </p:nvSpPr>
        <p:spPr bwMode="auto">
          <a:xfrm>
            <a:off x="5384799" y="4552950"/>
            <a:ext cx="86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suǐ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6" name="文本框 1"/>
          <p:cNvSpPr txBox="1">
            <a:spLocks noChangeArrowheads="1"/>
          </p:cNvSpPr>
          <p:nvPr/>
        </p:nvSpPr>
        <p:spPr bwMode="auto">
          <a:xfrm>
            <a:off x="1350168" y="5019675"/>
            <a:ext cx="949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无能为力      深入骨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髓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15377" name="文本框 2"/>
          <p:cNvSpPr txBox="1">
            <a:spLocks noChangeArrowheads="1"/>
          </p:cNvSpPr>
          <p:nvPr/>
        </p:nvSpPr>
        <p:spPr bwMode="auto">
          <a:xfrm>
            <a:off x="1350168" y="3613150"/>
            <a:ext cx="949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几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剂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肠胃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汤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药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皮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肤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浑身疼痛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0" grpId="1"/>
      <p:bldP spid="29701" grpId="0"/>
      <p:bldP spid="29701" grpId="1"/>
      <p:bldP spid="29702" grpId="0"/>
      <p:bldP spid="29702" grpId="1"/>
      <p:bldP spid="29703" grpId="0"/>
      <p:bldP spid="29703" grpId="1"/>
      <p:bldP spid="29704" grpId="0"/>
      <p:bldP spid="29704" grpId="1"/>
      <p:bldP spid="29705" grpId="0"/>
      <p:bldP spid="29705" grpId="1"/>
      <p:bldP spid="29706" grpId="0"/>
      <p:bldP spid="29706" grpId="1"/>
      <p:bldP spid="29707" grpId="0"/>
      <p:bldP spid="29707" grpId="1"/>
      <p:bldP spid="29708" grpId="0"/>
      <p:bldP spid="29708" grpId="1"/>
      <p:bldP spid="29709" grpId="0"/>
      <p:bldP spid="29709" grpId="1"/>
      <p:bldP spid="29710" grpId="0"/>
      <p:bldP spid="29710" grpId="1"/>
      <p:bldP spid="29711" grpId="0"/>
      <p:bldP spid="297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839163" y="2441794"/>
            <a:ext cx="10075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对别人的言行给以注意并表示态度。（         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7" name="文本框 3"/>
          <p:cNvSpPr txBox="1">
            <a:spLocks noChangeArrowheads="1"/>
          </p:cNvSpPr>
          <p:nvPr/>
        </p:nvSpPr>
        <p:spPr bwMode="auto">
          <a:xfrm>
            <a:off x="929971" y="1416731"/>
            <a:ext cx="4400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写出解释对应的词语：</a:t>
            </a:r>
          </a:p>
        </p:txBody>
      </p:sp>
      <p:sp>
        <p:nvSpPr>
          <p:cNvPr id="30724" name="文本框 4"/>
          <p:cNvSpPr txBox="1">
            <a:spLocks noChangeArrowheads="1"/>
          </p:cNvSpPr>
          <p:nvPr/>
        </p:nvSpPr>
        <p:spPr bwMode="auto">
          <a:xfrm>
            <a:off x="7525853" y="2458219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理睬</a:t>
            </a:r>
          </a:p>
        </p:txBody>
      </p:sp>
      <p:sp>
        <p:nvSpPr>
          <p:cNvPr id="16389" name="文本框 5"/>
          <p:cNvSpPr txBox="1">
            <a:spLocks noChangeArrowheads="1"/>
          </p:cNvSpPr>
          <p:nvPr/>
        </p:nvSpPr>
        <p:spPr bwMode="auto">
          <a:xfrm>
            <a:off x="899488" y="3507006"/>
            <a:ext cx="1001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指对某事没有力量来完成。（              ）</a:t>
            </a:r>
          </a:p>
        </p:txBody>
      </p:sp>
      <p:sp>
        <p:nvSpPr>
          <p:cNvPr id="30726" name="文本框 6"/>
          <p:cNvSpPr txBox="1">
            <a:spLocks noChangeArrowheads="1"/>
          </p:cNvSpPr>
          <p:nvPr/>
        </p:nvSpPr>
        <p:spPr bwMode="auto">
          <a:xfrm>
            <a:off x="6036586" y="3554047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无能为力</a:t>
            </a:r>
          </a:p>
        </p:txBody>
      </p:sp>
      <p:sp>
        <p:nvSpPr>
          <p:cNvPr id="16391" name="文本框 7"/>
          <p:cNvSpPr txBox="1">
            <a:spLocks noChangeArrowheads="1"/>
          </p:cNvSpPr>
          <p:nvPr/>
        </p:nvSpPr>
        <p:spPr bwMode="auto">
          <a:xfrm>
            <a:off x="916950" y="4573806"/>
            <a:ext cx="9998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拜访；会见。（         ） </a:t>
            </a:r>
          </a:p>
        </p:txBody>
      </p:sp>
      <p:sp>
        <p:nvSpPr>
          <p:cNvPr id="30728" name="文本框 8"/>
          <p:cNvSpPr txBox="1">
            <a:spLocks noChangeArrowheads="1"/>
          </p:cNvSpPr>
          <p:nvPr/>
        </p:nvSpPr>
        <p:spPr bwMode="auto">
          <a:xfrm>
            <a:off x="3881215" y="4578113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拜见</a:t>
            </a:r>
          </a:p>
        </p:txBody>
      </p:sp>
      <p:sp>
        <p:nvSpPr>
          <p:cNvPr id="16393" name="文本框 9"/>
          <p:cNvSpPr txBox="1">
            <a:spLocks noChangeArrowheads="1"/>
          </p:cNvSpPr>
          <p:nvPr/>
        </p:nvSpPr>
        <p:spPr bwMode="auto">
          <a:xfrm>
            <a:off x="913775" y="5640606"/>
            <a:ext cx="1000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形容达到极深极重的程度。（             ）</a:t>
            </a:r>
          </a:p>
        </p:txBody>
      </p:sp>
      <p:sp>
        <p:nvSpPr>
          <p:cNvPr id="30730" name="文本框 10"/>
          <p:cNvSpPr txBox="1">
            <a:spLocks noChangeArrowheads="1"/>
          </p:cNvSpPr>
          <p:nvPr/>
        </p:nvSpPr>
        <p:spPr bwMode="auto">
          <a:xfrm>
            <a:off x="6007558" y="5672435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深入骨髓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4" grpId="1"/>
      <p:bldP spid="30726" grpId="0"/>
      <p:bldP spid="30728" grpId="0"/>
      <p:bldP spid="30728" grpId="1"/>
      <p:bldP spid="30730" grpId="0"/>
      <p:bldP spid="307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76086" y="3518780"/>
            <a:ext cx="763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找出描写时间的句子。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801914" y="1826431"/>
            <a:ext cx="6905172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扁鹊三次拜见蔡桓公想为他治病，结果如何？请按表格的形式写出来。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29" y="29427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29970" y="2424114"/>
            <a:ext cx="10588929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扁鹊在蔡桓侯身边站了一会儿，说：“大王，据我看来，您皮肤上有点小病。要是不治，恐怕会向体内发展。”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86985" y="4906059"/>
            <a:ext cx="7040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病发：皮肤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能够治疗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29971" y="1513345"/>
            <a:ext cx="4219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扁鹊初见蔡桓侯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748033" y="1513345"/>
            <a:ext cx="363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时间：有一天</a:t>
            </a:r>
          </a:p>
        </p:txBody>
      </p:sp>
      <p:sp>
        <p:nvSpPr>
          <p:cNvPr id="5" name="矩形 4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Microsoft Office PowerPoint</Application>
  <PresentationFormat>宽屏</PresentationFormat>
  <Paragraphs>183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思源宋体 Heavy</vt:lpstr>
      <vt:lpstr>Roboto Regular</vt:lpstr>
      <vt:lpstr>Roboto Bold</vt:lpstr>
      <vt:lpstr>OPPOSans R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2020-10-20T08:27:59Z</dcterms:created>
  <dcterms:modified xsi:type="dcterms:W3CDTF">2021-01-08T23:51:03Z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