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464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287" r:id="rId16"/>
    <p:sldId id="350" r:id="rId17"/>
    <p:sldId id="463" r:id="rId18"/>
  </p:sldIdLst>
  <p:sldSz cx="12192000" cy="6858000"/>
  <p:notesSz cx="6858000" cy="9144000"/>
  <p:embeddedFontLst>
    <p:embeddedFont>
      <p:font typeface="FandolFang R" panose="02010600030101010101" charset="-122"/>
      <p:regular r:id="rId20"/>
    </p:embeddedFont>
    <p:embeddedFont>
      <p:font typeface="OPPOSans R" panose="02010600030101010101" charset="-122"/>
      <p:regular r:id="rId21"/>
    </p:embeddedFont>
    <p:embeddedFont>
      <p:font typeface="思源黑体 CN Light" panose="02010600030101010101" charset="-122"/>
      <p:regular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223">
          <p15:clr>
            <a:srgbClr val="A4A3A4"/>
          </p15:clr>
        </p15:guide>
        <p15:guide id="2" orient="horz" pos="2047">
          <p15:clr>
            <a:srgbClr val="A4A3A4"/>
          </p15:clr>
        </p15:guide>
        <p15:guide id="3" orient="horz" pos="3725">
          <p15:clr>
            <a:srgbClr val="A4A3A4"/>
          </p15:clr>
        </p15:guide>
        <p15:guide id="4" orient="horz" pos="3928">
          <p15:clr>
            <a:srgbClr val="A4A3A4"/>
          </p15:clr>
        </p15:guide>
        <p15:guide id="5" orient="horz" pos="329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雪贤 宋" initials="雪贤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36B"/>
    <a:srgbClr val="E4B684"/>
    <a:srgbClr val="E8681A"/>
    <a:srgbClr val="FDB00D"/>
    <a:srgbClr val="F5B700"/>
    <a:srgbClr val="FFD146"/>
    <a:srgbClr val="FFFDF8"/>
    <a:srgbClr val="FFF6E8"/>
    <a:srgbClr val="C58F67"/>
    <a:srgbClr val="0C5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0" autoAdjust="0"/>
    <p:restoredTop sz="95282" autoAdjust="0"/>
  </p:normalViewPr>
  <p:slideViewPr>
    <p:cSldViewPr snapToGrid="0" showGuides="1">
      <p:cViewPr>
        <p:scale>
          <a:sx n="50" d="100"/>
          <a:sy n="50" d="100"/>
        </p:scale>
        <p:origin x="2016" y="1224"/>
      </p:cViewPr>
      <p:guideLst>
        <p:guide pos="5223"/>
        <p:guide orient="horz" pos="2047"/>
        <p:guide orient="horz" pos="3725"/>
        <p:guide orient="horz" pos="3928"/>
        <p:guide orient="horz" pos="3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3DDB9E7-06CF-4192-A4E4-170458F8BFC9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38EA4D6-130F-48F5-97DA-B25FDFF56A9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alphaModFix amt="23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sp>
        <p:nvSpPr>
          <p:cNvPr id="4" name="任意形状 39"/>
          <p:cNvSpPr>
            <a:spLocks noChangeAspect="1"/>
          </p:cNvSpPr>
          <p:nvPr userDrawn="1"/>
        </p:nvSpPr>
        <p:spPr>
          <a:xfrm rot="4500000">
            <a:off x="353273" y="565081"/>
            <a:ext cx="193444" cy="28237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矩形: 圆角 6"/>
            <p:cNvSpPr/>
            <p:nvPr/>
          </p:nvSpPr>
          <p:spPr>
            <a:xfrm>
              <a:off x="8674100" y="1052513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8183915" y="1455776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B684">
                    <a:alpha val="46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sp>
        <p:nvSpPr>
          <p:cNvPr id="11" name="任意形状 14"/>
          <p:cNvSpPr/>
          <p:nvPr/>
        </p:nvSpPr>
        <p:spPr>
          <a:xfrm rot="16200000">
            <a:off x="1531767" y="-383602"/>
            <a:ext cx="616375" cy="2126972"/>
          </a:xfrm>
          <a:custGeom>
            <a:avLst/>
            <a:gdLst>
              <a:gd name="connsiteX0" fmla="*/ 145135 w 792000"/>
              <a:gd name="connsiteY0" fmla="*/ 0 h 2880000"/>
              <a:gd name="connsiteX1" fmla="*/ 645347 w 792000"/>
              <a:gd name="connsiteY1" fmla="*/ 0 h 2880000"/>
              <a:gd name="connsiteX2" fmla="*/ 656162 w 792000"/>
              <a:gd name="connsiteY2" fmla="*/ 53572 h 2880000"/>
              <a:gd name="connsiteX3" fmla="*/ 788846 w 792000"/>
              <a:gd name="connsiteY3" fmla="*/ 141521 h 2880000"/>
              <a:gd name="connsiteX4" fmla="*/ 792000 w 792000"/>
              <a:gd name="connsiteY4" fmla="*/ 140884 h 2880000"/>
              <a:gd name="connsiteX5" fmla="*/ 792000 w 792000"/>
              <a:gd name="connsiteY5" fmla="*/ 2736637 h 2880000"/>
              <a:gd name="connsiteX6" fmla="*/ 788846 w 792000"/>
              <a:gd name="connsiteY6" fmla="*/ 2736000 h 2880000"/>
              <a:gd name="connsiteX7" fmla="*/ 644846 w 792000"/>
              <a:gd name="connsiteY7" fmla="*/ 2880000 h 2880000"/>
              <a:gd name="connsiteX8" fmla="*/ 145410 w 792000"/>
              <a:gd name="connsiteY8" fmla="*/ 2880000 h 2880000"/>
              <a:gd name="connsiteX9" fmla="*/ 134112 w 792000"/>
              <a:gd name="connsiteY9" fmla="*/ 2824037 h 2880000"/>
              <a:gd name="connsiteX10" fmla="*/ 1428 w 792000"/>
              <a:gd name="connsiteY10" fmla="*/ 2736088 h 2880000"/>
              <a:gd name="connsiteX11" fmla="*/ 0 w 792000"/>
              <a:gd name="connsiteY11" fmla="*/ 2736377 h 2880000"/>
              <a:gd name="connsiteX12" fmla="*/ 0 w 792000"/>
              <a:gd name="connsiteY12" fmla="*/ 142262 h 2880000"/>
              <a:gd name="connsiteX13" fmla="*/ 1428 w 792000"/>
              <a:gd name="connsiteY13" fmla="*/ 142550 h 2880000"/>
              <a:gd name="connsiteX14" fmla="*/ 134112 w 792000"/>
              <a:gd name="connsiteY14" fmla="*/ 54601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2000" h="2880000">
                <a:moveTo>
                  <a:pt x="145135" y="0"/>
                </a:moveTo>
                <a:lnTo>
                  <a:pt x="645347" y="0"/>
                </a:lnTo>
                <a:lnTo>
                  <a:pt x="656162" y="53572"/>
                </a:lnTo>
                <a:cubicBezTo>
                  <a:pt x="678023" y="105256"/>
                  <a:pt x="729199" y="141521"/>
                  <a:pt x="788846" y="141521"/>
                </a:cubicBezTo>
                <a:lnTo>
                  <a:pt x="792000" y="140884"/>
                </a:lnTo>
                <a:lnTo>
                  <a:pt x="792000" y="2736637"/>
                </a:lnTo>
                <a:lnTo>
                  <a:pt x="788846" y="2736000"/>
                </a:lnTo>
                <a:cubicBezTo>
                  <a:pt x="709317" y="2736000"/>
                  <a:pt x="644846" y="2800471"/>
                  <a:pt x="644846" y="2880000"/>
                </a:cubicBezTo>
                <a:lnTo>
                  <a:pt x="145410" y="2880000"/>
                </a:lnTo>
                <a:lnTo>
                  <a:pt x="134112" y="2824037"/>
                </a:lnTo>
                <a:cubicBezTo>
                  <a:pt x="112252" y="2772353"/>
                  <a:pt x="61075" y="2736088"/>
                  <a:pt x="1428" y="2736088"/>
                </a:cubicBezTo>
                <a:lnTo>
                  <a:pt x="0" y="2736377"/>
                </a:lnTo>
                <a:lnTo>
                  <a:pt x="0" y="142262"/>
                </a:lnTo>
                <a:lnTo>
                  <a:pt x="1428" y="142550"/>
                </a:lnTo>
                <a:cubicBezTo>
                  <a:pt x="61075" y="142550"/>
                  <a:pt x="112252" y="106285"/>
                  <a:pt x="134112" y="54601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E4B684"/>
                </a:gs>
                <a:gs pos="99000">
                  <a:srgbClr val="C0936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ea typeface="OPPOSans R" panose="00020600040101010101" pitchFamily="18" charset="-122"/>
            </a:endParaRPr>
          </a:p>
        </p:txBody>
      </p: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sp>
        <p:nvSpPr>
          <p:cNvPr id="4" name="任意形状 39"/>
          <p:cNvSpPr>
            <a:spLocks noChangeAspect="1"/>
          </p:cNvSpPr>
          <p:nvPr userDrawn="1"/>
        </p:nvSpPr>
        <p:spPr>
          <a:xfrm rot="4500000">
            <a:off x="353273" y="565081"/>
            <a:ext cx="193444" cy="28237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矩形: 圆角 6"/>
            <p:cNvSpPr/>
            <p:nvPr/>
          </p:nvSpPr>
          <p:spPr>
            <a:xfrm>
              <a:off x="8674100" y="1052513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8183915" y="1455776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B684">
                    <a:alpha val="46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D8E48170-234A-45A9-BA18-EB5F9F29970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13BEB98F-7A2F-46AB-AD99-CC9999768B6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2329274" y="2328877"/>
            <a:ext cx="73082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en-US" altLang="zh-CN" sz="88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《</a:t>
            </a:r>
            <a:r>
              <a:rPr kumimoji="1" lang="zh-CN" altLang="en-US" sz="88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故事二则</a:t>
            </a:r>
            <a:r>
              <a:rPr kumimoji="1" lang="en-US" altLang="zh-CN" sz="88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》</a:t>
            </a:r>
            <a:endParaRPr kumimoji="1" lang="zh-CN" altLang="en-US" sz="8800" b="1" dirty="0">
              <a:gradFill>
                <a:gsLst>
                  <a:gs pos="75000">
                    <a:srgbClr val="C58F67"/>
                  </a:gs>
                  <a:gs pos="50000">
                    <a:srgbClr val="E4B684"/>
                  </a:gs>
                  <a:gs pos="25000">
                    <a:srgbClr val="C58F67"/>
                  </a:gs>
                  <a:gs pos="0">
                    <a:srgbClr val="E4B684"/>
                  </a:gs>
                  <a:gs pos="100000">
                    <a:srgbClr val="E4B684"/>
                  </a:gs>
                </a:gsLst>
                <a:lin ang="2700000" scaled="0"/>
              </a:gradFill>
              <a:latin typeface="思源宋体 Heavy" panose="02020900000000000000" pitchFamily="18" charset="-122"/>
              <a:ea typeface="思源宋体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144645" y="5229225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四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66"/>
          <p:cNvSpPr txBox="1">
            <a:spLocks noChangeArrowheads="1"/>
          </p:cNvSpPr>
          <p:nvPr/>
        </p:nvSpPr>
        <p:spPr bwMode="auto">
          <a:xfrm>
            <a:off x="4755362" y="3869793"/>
            <a:ext cx="43396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en-US" altLang="zh-CN" sz="44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——</a:t>
            </a:r>
            <a:r>
              <a:rPr lang="zh-CN" altLang="en-US" sz="44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纪昌学射</a:t>
            </a:r>
            <a:endParaRPr kumimoji="1" lang="zh-CN" altLang="en-US" sz="4400" b="1" dirty="0">
              <a:gradFill>
                <a:gsLst>
                  <a:gs pos="75000">
                    <a:srgbClr val="C58F67"/>
                  </a:gs>
                  <a:gs pos="50000">
                    <a:srgbClr val="E4B684"/>
                  </a:gs>
                  <a:gs pos="25000">
                    <a:srgbClr val="C58F67"/>
                  </a:gs>
                  <a:gs pos="0">
                    <a:srgbClr val="E4B684"/>
                  </a:gs>
                  <a:gs pos="100000">
                    <a:srgbClr val="E4B684"/>
                  </a:gs>
                </a:gsLst>
                <a:lin ang="2700000" scaled="0"/>
              </a:gradFill>
              <a:latin typeface="思源宋体 Heavy" panose="02020900000000000000" pitchFamily="18" charset="-122"/>
              <a:ea typeface="思源宋体 Heavy" panose="02020900000000000000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5" grpId="0" animBg="1"/>
      <p:bldP spid="36" grpId="0" animBg="1"/>
      <p:bldP spid="37" grpId="0" animBg="1"/>
      <p:bldP spid="39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929971" y="1575707"/>
            <a:ext cx="9982200" cy="114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　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假如纪昌没跟飞卫学射，而跟一个普通箭手学射，会成为射箭能手吗？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087134" y="3642632"/>
            <a:ext cx="4975225" cy="169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学习本领和好老师的指导与自己的努力是分不开的。</a:t>
            </a:r>
          </a:p>
        </p:txBody>
      </p:sp>
      <p:pic>
        <p:nvPicPr>
          <p:cNvPr id="41988" name="Picture 4" descr="D:\四语上课件 陈晓梦 6.6\27 故事二则\图片\153122942256493d1b7c775.jpg153122942256493d1b7c775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0" t="5772" r="5460" b="6606"/>
          <a:stretch>
            <a:fillRect/>
          </a:stretch>
        </p:blipFill>
        <p:spPr bwMode="auto">
          <a:xfrm>
            <a:off x="6633029" y="2554420"/>
            <a:ext cx="3667352" cy="335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093788" y="1401188"/>
            <a:ext cx="9521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假如纪昌不先练眼力，他会百发百中吗？</a:t>
            </a:r>
          </a:p>
        </p:txBody>
      </p:sp>
      <p:sp>
        <p:nvSpPr>
          <p:cNvPr id="29699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358927" y="2705998"/>
            <a:ext cx="4376737" cy="24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学任何一项本领，都要有扎实的基本功。要想掌握射箭本领，就要先练眼力。 </a:t>
            </a:r>
          </a:p>
        </p:txBody>
      </p:sp>
      <p:pic>
        <p:nvPicPr>
          <p:cNvPr id="43012" name="Picture 4" descr="D:\四语上课件 陈晓梦 6.6\27 故事二则\图片\1531229423276126f445877.jpg1531229423276126f445877"/>
          <p:cNvPicPr>
            <a:picLocks noChangeAspect="1" noChangeArrowheads="1"/>
          </p:cNvPicPr>
          <p:nvPr/>
        </p:nvPicPr>
        <p:blipFill>
          <a:blip r:embed="rId4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9314" r="7045" b="7864"/>
          <a:stretch>
            <a:fillRect/>
          </a:stretch>
        </p:blipFill>
        <p:spPr bwMode="auto">
          <a:xfrm>
            <a:off x="1456336" y="2260024"/>
            <a:ext cx="4187227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929971" y="1462415"/>
            <a:ext cx="8699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读了这个故事，你懂得了什么道理？ 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495330" y="2749221"/>
            <a:ext cx="5346700" cy="212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纪昌学射的故事，告诉我们学任何一项本领，都要有扎实的基本功。要想掌握射箭本领，就要先练眼力。</a:t>
            </a:r>
          </a:p>
        </p:txBody>
      </p:sp>
      <p:pic>
        <p:nvPicPr>
          <p:cNvPr id="44036" name="Picture 4" descr="D:\四语上课件 陈晓梦 6.6\27 故事二则\图片\15312294209581b637cf469.jpg15312294209581b637cf469"/>
          <p:cNvPicPr>
            <a:picLocks noChangeAspect="1" noChangeArrowheads="1"/>
          </p:cNvPicPr>
          <p:nvPr/>
        </p:nvPicPr>
        <p:blipFill>
          <a:blip r:embed="rId3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8807" r="15359" b="7565"/>
          <a:stretch>
            <a:fillRect/>
          </a:stretch>
        </p:blipFill>
        <p:spPr bwMode="auto">
          <a:xfrm>
            <a:off x="1349970" y="2302908"/>
            <a:ext cx="3148273" cy="309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框 2"/>
          <p:cNvSpPr txBox="1">
            <a:spLocks noChangeArrowheads="1"/>
          </p:cNvSpPr>
          <p:nvPr/>
        </p:nvSpPr>
        <p:spPr bwMode="auto">
          <a:xfrm>
            <a:off x="5873297" y="2151983"/>
            <a:ext cx="5157788" cy="255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故事以生动的事例阐明了无论学什么技艺，都要从学习这门技艺的基本功入手。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5059" name="Picture 4" descr="D:\四语上课件 陈晓梦 6.6\27 故事二则\图片\1531229420725093f2dacac.jpg1531229420725093f2dacac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8510" r="5815" b="6625"/>
          <a:stretch>
            <a:fillRect/>
          </a:stretch>
        </p:blipFill>
        <p:spPr bwMode="auto">
          <a:xfrm>
            <a:off x="1016000" y="1889504"/>
            <a:ext cx="4122057" cy="372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5"/>
          <p:cNvSpPr txBox="1">
            <a:spLocks noChangeArrowheads="1"/>
          </p:cNvSpPr>
          <p:nvPr/>
        </p:nvSpPr>
        <p:spPr bwMode="auto">
          <a:xfrm>
            <a:off x="1261156" y="1730073"/>
            <a:ext cx="22926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练好基本功</a:t>
            </a:r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813481" y="2519060"/>
            <a:ext cx="3944937" cy="271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“万丈高楼平地起”</a:t>
            </a: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“建筑之道贵基地”</a:t>
            </a: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“磨刀不误砍柴工”</a:t>
            </a:r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5331506" y="1730073"/>
            <a:ext cx="39789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坚持不懈，刻苦努力</a:t>
            </a:r>
          </a:p>
        </p:txBody>
      </p: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4869543" y="2519060"/>
            <a:ext cx="5416868" cy="271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“绳锯木断，水滴石穿”</a:t>
            </a: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“路漫漫其修远兮，吾将上下而求索”</a:t>
            </a: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“宝剑锋从磨砺出，梅花香自苦寒来”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4" grpId="0"/>
      <p:bldP spid="460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占位符 31746"/>
          <p:cNvSpPr>
            <a:spLocks noGrp="1"/>
          </p:cNvSpPr>
          <p:nvPr>
            <p:ph type="body" idx="4294967295"/>
          </p:nvPr>
        </p:nvSpPr>
        <p:spPr>
          <a:xfrm>
            <a:off x="660400" y="1549400"/>
            <a:ext cx="10858500" cy="4584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 eaLnBrk="1" fontAlgn="auto" hangingPunct="1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    </a:t>
            </a:r>
            <a:r>
              <a:rPr lang="zh-CN" altLang="en-US" noProof="1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纪昌学射和扁鹊治病这两则寓言，使我们明白了学习、做事、做人的道理。</a:t>
            </a:r>
          </a:p>
          <a:p>
            <a:pPr marL="0" indent="0" algn="just" eaLnBrk="1" fontAlgn="auto" hangingPunct="1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noProof="1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    这样优秀的寓言故事还有很多，请同学们课余时间读一读“郑人买履”“买椟还珠”“自相矛盾”等寓言故事，相信你一定能得到更多有益启示。</a:t>
            </a:r>
            <a:endParaRPr lang="zh-CN" altLang="en-US" noProof="1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总结拓展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633750" y="2421461"/>
            <a:ext cx="4924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8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三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5" grpId="0" animBg="1"/>
      <p:bldP spid="36" grpId="0" animBg="1"/>
      <p:bldP spid="37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4" descr="D:\四语上课件 陈晓梦 6.6\27 故事二则\图片\153122942208191ca54f66b.jpg153122942208191ca54f66b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6" t="6412" r="5411" b="7895"/>
          <a:stretch>
            <a:fillRect/>
          </a:stretch>
        </p:blipFill>
        <p:spPr bwMode="auto">
          <a:xfrm>
            <a:off x="2058761" y="1248056"/>
            <a:ext cx="7586435" cy="488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纪昌学射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1047296" y="1557355"/>
            <a:ext cx="8430533" cy="169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识记生字、词语，熟读课文。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感悟文中的道理，学习纪昌精神，从中受到启发。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学习目标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46" y="26543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2"/>
          <p:cNvSpPr txBox="1">
            <a:spLocks noChangeArrowheads="1"/>
          </p:cNvSpPr>
          <p:nvPr/>
        </p:nvSpPr>
        <p:spPr bwMode="auto">
          <a:xfrm>
            <a:off x="1253821" y="4068536"/>
            <a:ext cx="9131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绑住  目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标  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聚精会神    百发百中 </a:t>
            </a:r>
          </a:p>
        </p:txBody>
      </p:sp>
      <p:sp>
        <p:nvSpPr>
          <p:cNvPr id="32" name="TextBox 36"/>
          <p:cNvSpPr txBox="1">
            <a:spLocks noChangeArrowheads="1"/>
          </p:cNvSpPr>
          <p:nvPr/>
        </p:nvSpPr>
        <p:spPr bwMode="auto">
          <a:xfrm>
            <a:off x="7618344" y="1765074"/>
            <a:ext cx="9858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jì</a:t>
            </a:r>
          </a:p>
        </p:txBody>
      </p:sp>
      <p:sp>
        <p:nvSpPr>
          <p:cNvPr id="114" name="TextBox 36"/>
          <p:cNvSpPr txBox="1">
            <a:spLocks noChangeArrowheads="1"/>
          </p:cNvSpPr>
          <p:nvPr/>
        </p:nvSpPr>
        <p:spPr bwMode="auto">
          <a:xfrm>
            <a:off x="3547305" y="1765074"/>
            <a:ext cx="768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qī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TextBox 36"/>
          <p:cNvSpPr txBox="1">
            <a:spLocks noChangeArrowheads="1"/>
          </p:cNvSpPr>
          <p:nvPr/>
        </p:nvSpPr>
        <p:spPr bwMode="auto">
          <a:xfrm>
            <a:off x="5819471" y="1765074"/>
            <a:ext cx="1017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shī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6" name="TextBox 36"/>
          <p:cNvSpPr txBox="1">
            <a:spLocks noChangeArrowheads="1"/>
          </p:cNvSpPr>
          <p:nvPr/>
        </p:nvSpPr>
        <p:spPr bwMode="auto">
          <a:xfrm>
            <a:off x="929971" y="3514499"/>
            <a:ext cx="1281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bǎnɡ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793242" y="3516086"/>
            <a:ext cx="12538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biāo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35848" name="文本框 3"/>
          <p:cNvSpPr txBox="1">
            <a:spLocks noChangeArrowheads="1"/>
          </p:cNvSpPr>
          <p:nvPr/>
        </p:nvSpPr>
        <p:spPr bwMode="auto">
          <a:xfrm>
            <a:off x="4545266" y="1765074"/>
            <a:ext cx="1503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shuān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5849" name="TextBox 36"/>
          <p:cNvSpPr txBox="1">
            <a:spLocks noChangeArrowheads="1"/>
          </p:cNvSpPr>
          <p:nvPr/>
        </p:nvSpPr>
        <p:spPr bwMode="auto">
          <a:xfrm>
            <a:off x="1268108" y="1765074"/>
            <a:ext cx="739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jì</a:t>
            </a:r>
          </a:p>
        </p:txBody>
      </p:sp>
      <p:sp>
        <p:nvSpPr>
          <p:cNvPr id="35851" name="文本框 2"/>
          <p:cNvSpPr txBox="1">
            <a:spLocks noChangeArrowheads="1"/>
          </p:cNvSpPr>
          <p:nvPr/>
        </p:nvSpPr>
        <p:spPr bwMode="auto">
          <a:xfrm>
            <a:off x="1253821" y="2355624"/>
            <a:ext cx="9358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纪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昌  射箭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妻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子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拴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住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虱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子  成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绩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" name="矩形 3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字词学习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46" y="26543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2" grpId="1"/>
      <p:bldP spid="32" grpId="2"/>
      <p:bldP spid="114" grpId="0"/>
      <p:bldP spid="117" grpId="1"/>
      <p:bldP spid="117" grpId="2"/>
      <p:bldP spid="116" grpId="1"/>
      <p:bldP spid="116" grpId="2"/>
      <p:bldP spid="3" grpId="1"/>
      <p:bldP spid="3" grpId="2"/>
      <p:bldP spid="35848" grpId="0"/>
      <p:bldP spid="35849" grpId="0"/>
      <p:bldP spid="358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2"/>
          <p:cNvSpPr txBox="1">
            <a:spLocks noChangeArrowheads="1"/>
          </p:cNvSpPr>
          <p:nvPr/>
        </p:nvSpPr>
        <p:spPr bwMode="auto">
          <a:xfrm>
            <a:off x="929971" y="2558135"/>
            <a:ext cx="989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集中精神；集中注意力。（                ）</a:t>
            </a:r>
          </a:p>
        </p:txBody>
      </p:sp>
      <p:sp>
        <p:nvSpPr>
          <p:cNvPr id="36867" name="文本框 3"/>
          <p:cNvSpPr txBox="1">
            <a:spLocks noChangeArrowheads="1"/>
          </p:cNvSpPr>
          <p:nvPr/>
        </p:nvSpPr>
        <p:spPr bwMode="auto">
          <a:xfrm>
            <a:off x="929971" y="1587241"/>
            <a:ext cx="44005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写出解释对应的词语：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574167" y="2543816"/>
            <a:ext cx="1659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聚精会神</a:t>
            </a:r>
          </a:p>
        </p:txBody>
      </p:sp>
      <p:sp>
        <p:nvSpPr>
          <p:cNvPr id="36869" name="文本框 5"/>
          <p:cNvSpPr txBox="1">
            <a:spLocks noChangeArrowheads="1"/>
          </p:cNvSpPr>
          <p:nvPr/>
        </p:nvSpPr>
        <p:spPr bwMode="auto">
          <a:xfrm>
            <a:off x="929971" y="3615087"/>
            <a:ext cx="9898063" cy="108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每次都命中目标，形容射箭或射击准。也比喻做事有充分把握，决不落空。（              ）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700134" y="4162481"/>
            <a:ext cx="1659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百发百中</a:t>
            </a:r>
          </a:p>
        </p:txBody>
      </p:sp>
      <p:sp>
        <p:nvSpPr>
          <p:cNvPr id="36871" name="文本框 7"/>
          <p:cNvSpPr txBox="1">
            <a:spLocks noChangeArrowheads="1"/>
          </p:cNvSpPr>
          <p:nvPr/>
        </p:nvSpPr>
        <p:spPr bwMode="auto">
          <a:xfrm>
            <a:off x="929971" y="5237835"/>
            <a:ext cx="989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用绳子系住，引申为打结。（           ）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066972" y="5229225"/>
            <a:ext cx="9220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拴住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字词学习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本框 4"/>
          <p:cNvSpPr txBox="1">
            <a:spLocks noChangeArrowheads="1"/>
          </p:cNvSpPr>
          <p:nvPr/>
        </p:nvSpPr>
        <p:spPr bwMode="auto">
          <a:xfrm>
            <a:off x="929971" y="1921996"/>
            <a:ext cx="8861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轻声读课文，读准字音，读通句子。</a:t>
            </a:r>
          </a:p>
        </p:txBody>
      </p:sp>
      <p:sp>
        <p:nvSpPr>
          <p:cNvPr id="37892" name="文本框 4"/>
          <p:cNvSpPr txBox="1">
            <a:spLocks noChangeArrowheads="1"/>
          </p:cNvSpPr>
          <p:nvPr/>
        </p:nvSpPr>
        <p:spPr bwMode="auto">
          <a:xfrm>
            <a:off x="929970" y="2824732"/>
            <a:ext cx="9244543" cy="60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3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思考：课文分为几部分，课文写了一件什么事？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整体感知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46" y="26543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2"/>
          <p:cNvSpPr txBox="1">
            <a:spLocks noChangeArrowheads="1"/>
          </p:cNvSpPr>
          <p:nvPr/>
        </p:nvSpPr>
        <p:spPr bwMode="auto">
          <a:xfrm>
            <a:off x="555625" y="1478870"/>
            <a:ext cx="11080750" cy="363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纪昌向飞卫请教（         ），飞卫让他先（           ）</a:t>
            </a: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一是练（                                                                                     ），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二是练（                                                                                     ）。</a:t>
            </a: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纪昌都做到之后，飞卫才教他开弓放箭。后来，纪昌成了（             ）的射箭能手。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358924" y="1880944"/>
            <a:ext cx="116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射箭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643008" y="1866430"/>
            <a:ext cx="973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练眼力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314898" y="2813907"/>
            <a:ext cx="4653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用眼睛牢牢地盯住一个目标，不能眨眼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180998" y="3746870"/>
            <a:ext cx="5705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用眼睛能够把极小的东西，看成意见很大的东西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8517256" y="4643766"/>
            <a:ext cx="1236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百发百中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整体感知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04" grpId="0"/>
      <p:bldP spid="4105" grpId="0"/>
      <p:bldP spid="41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9971" y="1762542"/>
            <a:ext cx="8820150" cy="677862"/>
          </a:xfrm>
          <a:prstGeom prst="rect">
            <a:avLst/>
          </a:prstGeom>
        </p:spPr>
        <p:txBody>
          <a:bodyPr/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飞卫要求纪昌怎样做？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29971" y="2808626"/>
            <a:ext cx="9513887" cy="8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纪昌是怎么练习眼力的？假如纪昌不先练眼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力，他会百发百中吗？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929971" y="5309017"/>
            <a:ext cx="9512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4.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读了这个故事，你懂得了什么道理？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929971" y="4058821"/>
            <a:ext cx="9512300" cy="8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假如纪昌没跟飞卫学射，而跟一个普通箭手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学射，会成为射箭能手吗？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46" y="26543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824593" y="2225508"/>
            <a:ext cx="10694307" cy="146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   你要想学会射箭，首先应该下功夫练眼力。眼睛要牢牢地盯住一个目标，不能眨一眨。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60400" y="3889955"/>
            <a:ext cx="10858500" cy="146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   虽然你已经取得了不小的成绩，但你的眼力还不够。你要练到把极小的东西看得很大，把模糊难辨的东西看得很清楚，那时候再来见我。</a:t>
            </a:r>
          </a:p>
        </p:txBody>
      </p:sp>
      <p:sp>
        <p:nvSpPr>
          <p:cNvPr id="40964" name="文本框 3"/>
          <p:cNvSpPr txBox="1">
            <a:spLocks noChangeArrowheads="1"/>
          </p:cNvSpPr>
          <p:nvPr/>
        </p:nvSpPr>
        <p:spPr bwMode="auto">
          <a:xfrm>
            <a:off x="824593" y="1504375"/>
            <a:ext cx="5492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飞卫要求纪昌怎么做？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第134期作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4A7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44A74"/>
      </a:hlink>
      <a:folHlink>
        <a:srgbClr val="BFBFBF"/>
      </a:folHlink>
    </a:clrScheme>
    <a:fontScheme name="自定义 15">
      <a:majorFont>
        <a:latin typeface="Roboto Bold"/>
        <a:ea typeface="思源黑体 CN Bold"/>
        <a:cs typeface=""/>
      </a:majorFont>
      <a:minorFont>
        <a:latin typeface="Roboto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Office PowerPoint</Application>
  <PresentationFormat>宽屏</PresentationFormat>
  <Paragraphs>98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思源宋体 Heavy</vt:lpstr>
      <vt:lpstr>Roboto Regular</vt:lpstr>
      <vt:lpstr>Roboto Bold</vt:lpstr>
      <vt:lpstr>OPPOSans R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</cp:revision>
  <dcterms:created xsi:type="dcterms:W3CDTF">2020-10-20T08:25:50Z</dcterms:created>
  <dcterms:modified xsi:type="dcterms:W3CDTF">2021-01-08T23:51:09Z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