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705" r:id="rId3"/>
    <p:sldId id="312" r:id="rId4"/>
    <p:sldId id="313" r:id="rId5"/>
    <p:sldId id="314" r:id="rId6"/>
    <p:sldId id="316" r:id="rId7"/>
    <p:sldId id="318" r:id="rId8"/>
    <p:sldId id="319" r:id="rId9"/>
    <p:sldId id="320" r:id="rId10"/>
    <p:sldId id="325" r:id="rId11"/>
    <p:sldId id="326" r:id="rId12"/>
    <p:sldId id="327" r:id="rId13"/>
    <p:sldId id="287" r:id="rId14"/>
    <p:sldId id="258" r:id="rId15"/>
  </p:sldIdLst>
  <p:sldSz cx="12192000" cy="6858000"/>
  <p:notesSz cx="6858000" cy="9144000"/>
  <p:embeddedFontLst>
    <p:embeddedFont>
      <p:font typeface="FandolFang R" panose="02010600030101010101" charset="-122"/>
      <p:regular r:id="rId17"/>
    </p:embeddedFont>
    <p:embeddedFont>
      <p:font typeface="思源黑体 CN Bold" panose="02010600030101010101" charset="-122"/>
      <p:regular r:id="rId18"/>
      <p:bold r:id="rId19"/>
    </p:embeddedFont>
    <p:embeddedFont>
      <p:font typeface="思源黑体 CN Light" panose="02010600030101010101" charset="-122"/>
      <p:regular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>
        <p:scale>
          <a:sx n="66" d="100"/>
          <a:sy n="66" d="100"/>
        </p:scale>
        <p:origin x="217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语文园地（六）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四年级上册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1"/>
          <p:cNvSpPr txBox="1">
            <a:spLocks noChangeArrowheads="1"/>
          </p:cNvSpPr>
          <p:nvPr/>
        </p:nvSpPr>
        <p:spPr bwMode="auto">
          <a:xfrm>
            <a:off x="2068967" y="2679546"/>
            <a:ext cx="947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1.放过一次违章操作,等于为十次事故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开绿灯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3555" name="矩形 2"/>
          <p:cNvSpPr>
            <a:spLocks noChangeArrowheads="1"/>
          </p:cNvSpPr>
          <p:nvPr/>
        </p:nvSpPr>
        <p:spPr bwMode="auto">
          <a:xfrm>
            <a:off x="1296875" y="1651328"/>
            <a:ext cx="5313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选择一个词语说一句话：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068967" y="3430434"/>
            <a:ext cx="947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碰钉子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的事在所难免,我们要迎难直上,勇于克服。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068967" y="4933796"/>
            <a:ext cx="9256712" cy="8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4.他不再是惹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生非的公子哥,而是个有战略思想,能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挑大梁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的好汉了。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068967" y="4181321"/>
            <a:ext cx="925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3.父爱是拐杖,让我们在人生中少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摔跟头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59" name="文本框 1"/>
          <p:cNvSpPr txBox="1">
            <a:spLocks noChangeArrowheads="1"/>
          </p:cNvSpPr>
          <p:nvPr/>
        </p:nvSpPr>
        <p:spPr bwMode="auto">
          <a:xfrm>
            <a:off x="922792" y="2679546"/>
            <a:ext cx="1716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示例：</a:t>
            </a:r>
          </a:p>
        </p:txBody>
      </p:sp>
      <p:sp>
        <p:nvSpPr>
          <p:cNvPr id="3" name="文本占位符 7"/>
          <p:cNvSpPr txBox="1"/>
          <p:nvPr/>
        </p:nvSpPr>
        <p:spPr>
          <a:xfrm>
            <a:off x="491552" y="417022"/>
            <a:ext cx="3775648" cy="498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3"/>
          <p:cNvSpPr>
            <a:spLocks noChangeArrowheads="1"/>
          </p:cNvSpPr>
          <p:nvPr/>
        </p:nvSpPr>
        <p:spPr bwMode="auto">
          <a:xfrm>
            <a:off x="982296" y="1789113"/>
            <a:ext cx="8713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选一个词，仿照例子用动作描写来表现它。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063422" y="2692173"/>
            <a:ext cx="5833836" cy="3330746"/>
            <a:chOff x="1974850" y="1792288"/>
            <a:chExt cx="7426325" cy="4239955"/>
          </a:xfrm>
        </p:grpSpPr>
        <p:sp>
          <p:nvSpPr>
            <p:cNvPr id="24579" name="矩形 2"/>
            <p:cNvSpPr>
              <a:spLocks noChangeArrowheads="1"/>
            </p:cNvSpPr>
            <p:nvPr/>
          </p:nvSpPr>
          <p:spPr bwMode="auto">
            <a:xfrm>
              <a:off x="5308600" y="3181350"/>
              <a:ext cx="1089025" cy="50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生气       </a:t>
              </a:r>
            </a:p>
          </p:txBody>
        </p:sp>
        <p:pic>
          <p:nvPicPr>
            <p:cNvPr id="2458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792288"/>
              <a:ext cx="1620838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792288"/>
              <a:ext cx="1493838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1300" y="1792288"/>
              <a:ext cx="1500188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850" y="4046538"/>
              <a:ext cx="1938338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525" y="4046538"/>
              <a:ext cx="1779588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3200" y="4046538"/>
              <a:ext cx="1577975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矩形 11"/>
            <p:cNvSpPr>
              <a:spLocks noChangeArrowheads="1"/>
            </p:cNvSpPr>
            <p:nvPr/>
          </p:nvSpPr>
          <p:spPr bwMode="auto">
            <a:xfrm>
              <a:off x="8159994" y="5522913"/>
              <a:ext cx="904386" cy="50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伤心</a:t>
              </a:r>
            </a:p>
          </p:txBody>
        </p:sp>
        <p:sp>
          <p:nvSpPr>
            <p:cNvPr id="24587" name="矩形 12"/>
            <p:cNvSpPr>
              <a:spLocks noChangeArrowheads="1"/>
            </p:cNvSpPr>
            <p:nvPr/>
          </p:nvSpPr>
          <p:spPr bwMode="auto">
            <a:xfrm>
              <a:off x="5400919" y="5489575"/>
              <a:ext cx="904386" cy="50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快乐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8" name="矩形 13"/>
            <p:cNvSpPr>
              <a:spLocks noChangeArrowheads="1"/>
            </p:cNvSpPr>
            <p:nvPr/>
          </p:nvSpPr>
          <p:spPr bwMode="auto">
            <a:xfrm>
              <a:off x="2492620" y="5438775"/>
              <a:ext cx="904386" cy="50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着急</a:t>
              </a:r>
            </a:p>
          </p:txBody>
        </p:sp>
        <p:sp>
          <p:nvSpPr>
            <p:cNvPr id="24589" name="文本框 1"/>
            <p:cNvSpPr txBox="1">
              <a:spLocks noChangeArrowheads="1"/>
            </p:cNvSpPr>
            <p:nvPr/>
          </p:nvSpPr>
          <p:spPr bwMode="auto">
            <a:xfrm>
              <a:off x="7989888" y="3181350"/>
              <a:ext cx="1244600" cy="50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自豪</a:t>
              </a:r>
            </a:p>
          </p:txBody>
        </p:sp>
        <p:sp>
          <p:nvSpPr>
            <p:cNvPr id="24590" name="矩形 14"/>
            <p:cNvSpPr>
              <a:spLocks noChangeArrowheads="1"/>
            </p:cNvSpPr>
            <p:nvPr/>
          </p:nvSpPr>
          <p:spPr bwMode="auto">
            <a:xfrm>
              <a:off x="2328863" y="3181350"/>
              <a:ext cx="1230312" cy="50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害怕 </a:t>
              </a:r>
            </a:p>
          </p:txBody>
        </p:sp>
      </p:grpSp>
      <p:sp>
        <p:nvSpPr>
          <p:cNvPr id="3" name="文本占位符 7"/>
          <p:cNvSpPr txBox="1"/>
          <p:nvPr/>
        </p:nvSpPr>
        <p:spPr>
          <a:xfrm>
            <a:off x="491552" y="417022"/>
            <a:ext cx="3775648" cy="498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4"/>
          <p:cNvSpPr>
            <a:spLocks noChangeArrowheads="1"/>
          </p:cNvSpPr>
          <p:nvPr/>
        </p:nvSpPr>
        <p:spPr bwMode="auto">
          <a:xfrm>
            <a:off x="1373414" y="2707367"/>
            <a:ext cx="9700986" cy="29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我们马上都不说话了，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贴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着墙壁，悄悄地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过去。我的心里很害怕，怕它们看见了会追过来。</a:t>
            </a:r>
            <a:b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妈妈一走，我把屋里所有的灯都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打开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，然后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钻进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被窝，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蒙上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头，大气都不敢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喘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5603" name="矩形 4"/>
          <p:cNvSpPr>
            <a:spLocks noChangeArrowheads="1"/>
          </p:cNvSpPr>
          <p:nvPr/>
        </p:nvSpPr>
        <p:spPr bwMode="auto">
          <a:xfrm>
            <a:off x="1373414" y="1686605"/>
            <a:ext cx="3543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写“害怕”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占位符 7"/>
          <p:cNvSpPr txBox="1"/>
          <p:nvPr/>
        </p:nvSpPr>
        <p:spPr>
          <a:xfrm>
            <a:off x="491552" y="417022"/>
            <a:ext cx="3775648" cy="498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四年级上册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4294967295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361395" y="3956957"/>
            <a:ext cx="8975725" cy="169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其实作批注也是一种很好的学习语文的方法，能够帮助我们塔高学习效率。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361395" y="1801132"/>
            <a:ext cx="8975725" cy="169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常言道：不动笔墨不读书。尤其在语文学习上，特别强调边读边记边想，你又哪些学习语文的好方法呢？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lum bright="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"/>
          <a:stretch>
            <a:fillRect/>
          </a:stretch>
        </p:blipFill>
        <p:spPr bwMode="auto">
          <a:xfrm>
            <a:off x="1074738" y="1993900"/>
            <a:ext cx="5041900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lum bright="3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r="8310"/>
          <a:stretch>
            <a:fillRect/>
          </a:stretch>
        </p:blipFill>
        <p:spPr bwMode="auto">
          <a:xfrm>
            <a:off x="6392863" y="1993900"/>
            <a:ext cx="4756150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占位符 7"/>
          <p:cNvSpPr txBox="1"/>
          <p:nvPr/>
        </p:nvSpPr>
        <p:spPr>
          <a:xfrm>
            <a:off x="491551" y="417022"/>
            <a:ext cx="6068905" cy="498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lang="zh-CN" altLang="en-US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夏诺的网</a:t>
            </a:r>
            <a:r>
              <a:rPr lang="en-US" altLang="zh-CN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lang="zh-CN" altLang="en-US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一文中的批注：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1224189" y="1549782"/>
            <a:ext cx="9980839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自有读课本中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交流平台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中的内容。思考：这四段话围绕作批注讲了哪些内容？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224188" y="3147522"/>
            <a:ext cx="9559925" cy="50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一、一边阅读，一边批注有疑问、有启发或是写得好的地方是很好的学习方法。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224189" y="3871244"/>
            <a:ext cx="9558292" cy="50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二、作批注的方法有标画词句和写批语等。</a:t>
            </a:r>
          </a:p>
        </p:txBody>
      </p:sp>
      <p:sp>
        <p:nvSpPr>
          <p:cNvPr id="8" name="文本占位符 7"/>
          <p:cNvSpPr txBox="1"/>
          <p:nvPr/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  <a:endParaRPr lang="zh-CN" altLang="en-US" sz="3600" dirty="0">
              <a:solidFill>
                <a:srgbClr val="2AB48A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224188" y="5249439"/>
            <a:ext cx="9978970" cy="43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四、同学之间互相交流批注，了解别人对文章的想法，丰富自己对文章的理解。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224188" y="4594966"/>
            <a:ext cx="9980838" cy="43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三、读完文章，作完批注，再重新读一下文章和批注，可以加深对文章的理解。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7"/>
          <p:cNvSpPr txBox="1"/>
          <p:nvPr/>
        </p:nvSpPr>
        <p:spPr>
          <a:xfrm>
            <a:off x="491552" y="417022"/>
            <a:ext cx="3775648" cy="498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写批注的方法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01396" y="1532391"/>
            <a:ext cx="9440863" cy="275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找出文中优美的成语或词语，分析其作用。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找出文中比喻、拟人、排比等修辞，分析其作用。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找出重点句子：总起句、过渡句、中心句。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443" y="2500908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981075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endParaRPr lang="zh-CN" altLang="en-US" noProof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39" name="矩形 4"/>
          <p:cNvSpPr>
            <a:spLocks noChangeArrowheads="1"/>
          </p:cNvSpPr>
          <p:nvPr/>
        </p:nvSpPr>
        <p:spPr bwMode="auto">
          <a:xfrm>
            <a:off x="1425121" y="2921491"/>
            <a:ext cx="11042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韭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jiǔ 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韭菜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芥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jiè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芥菜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芹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qín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芹菜  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蒜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suàn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青蒜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</a:p>
        </p:txBody>
      </p:sp>
      <p:sp>
        <p:nvSpPr>
          <p:cNvPr id="5" name="文本占位符 7"/>
          <p:cNvSpPr txBox="1"/>
          <p:nvPr/>
        </p:nvSpPr>
        <p:spPr>
          <a:xfrm>
            <a:off x="491552" y="417022"/>
            <a:ext cx="3775648" cy="498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1425121" y="4151313"/>
            <a:ext cx="1104423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椒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jiāo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辣椒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藕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ǒu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莲藕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薯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shǔ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红薯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芋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yù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芋头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4"/>
          <p:cNvSpPr>
            <a:spLocks noChangeArrowheads="1"/>
          </p:cNvSpPr>
          <p:nvPr/>
        </p:nvSpPr>
        <p:spPr bwMode="auto">
          <a:xfrm>
            <a:off x="1243012" y="1733166"/>
            <a:ext cx="6048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这些字的共同点是什么？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49830" y="3771446"/>
            <a:ext cx="8978446" cy="182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1.都是一种植物，可以做主菜或配菜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2.除了“韭”字，其他字的偏旁都是表示植物的“艹”和“木”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6388" name="矩形 4"/>
          <p:cNvSpPr>
            <a:spLocks noChangeArrowheads="1"/>
          </p:cNvSpPr>
          <p:nvPr/>
        </p:nvSpPr>
        <p:spPr bwMode="auto">
          <a:xfrm>
            <a:off x="1243012" y="2647427"/>
            <a:ext cx="10680927" cy="55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韭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芥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芹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qín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蒜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suàn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椒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jiāo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藕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ǒu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薯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芋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AB48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yù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2AB48A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占位符 7"/>
          <p:cNvSpPr txBox="1"/>
          <p:nvPr/>
        </p:nvSpPr>
        <p:spPr>
          <a:xfrm>
            <a:off x="491552" y="417022"/>
            <a:ext cx="3775648" cy="498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370920" y="3067926"/>
            <a:ext cx="2665412" cy="260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韭：象形字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芹：形声字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椒：形声字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芋：形声字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572907" y="3067926"/>
            <a:ext cx="2854325" cy="196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芥：形声字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蒜：形声字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藕：形声字</a:t>
            </a:r>
          </a:p>
        </p:txBody>
      </p:sp>
      <p:sp>
        <p:nvSpPr>
          <p:cNvPr id="17413" name="矩形 4"/>
          <p:cNvSpPr>
            <a:spLocks noChangeArrowheads="1"/>
          </p:cNvSpPr>
          <p:nvPr/>
        </p:nvSpPr>
        <p:spPr bwMode="auto">
          <a:xfrm>
            <a:off x="1540103" y="1927321"/>
            <a:ext cx="11406641" cy="55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韭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芥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芹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qín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蒜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suàn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椒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jiāo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藕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ǒu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薯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芋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yù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占位符 7"/>
          <p:cNvSpPr txBox="1"/>
          <p:nvPr/>
        </p:nvSpPr>
        <p:spPr>
          <a:xfrm>
            <a:off x="491552" y="417022"/>
            <a:ext cx="3775648" cy="498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86" y="342900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506310" y="3127829"/>
            <a:ext cx="8789988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打头阵   挑大梁   占上风   破天荒</a:t>
            </a:r>
            <a:b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栽跟头   敲边鼓   开绿灯   碰钉子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030628" y="1724631"/>
            <a:ext cx="10379982" cy="53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你知道下面词语的意思吗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说说你会在什么情况下使用它们。</a:t>
            </a:r>
          </a:p>
        </p:txBody>
      </p:sp>
      <p:sp>
        <p:nvSpPr>
          <p:cNvPr id="3" name="文本占位符 7"/>
          <p:cNvSpPr txBox="1"/>
          <p:nvPr/>
        </p:nvSpPr>
        <p:spPr>
          <a:xfrm>
            <a:off x="491552" y="417022"/>
            <a:ext cx="3775648" cy="498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2AB48A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15" y="2652361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722</Words>
  <Application>Microsoft Office PowerPoint</Application>
  <PresentationFormat>宽屏</PresentationFormat>
  <Paragraphs>80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思源黑体 CN Light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</cp:revision>
  <dcterms:created xsi:type="dcterms:W3CDTF">2020-10-20T08:27:36Z</dcterms:created>
  <dcterms:modified xsi:type="dcterms:W3CDTF">2021-01-08T23:51:21Z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