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1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87" r:id="rId14"/>
    <p:sldId id="270" r:id="rId15"/>
    <p:sldId id="272" r:id="rId16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42">
          <p15:clr>
            <a:srgbClr val="A4A3A4"/>
          </p15:clr>
        </p15:guide>
        <p15:guide id="3" orient="horz" pos="600">
          <p15:clr>
            <a:srgbClr val="A4A3A4"/>
          </p15:clr>
        </p15:guide>
        <p15:guide id="4" orient="horz" pos="663">
          <p15:clr>
            <a:srgbClr val="A4A3A4"/>
          </p15:clr>
        </p15:guide>
        <p15:guide id="5" orient="horz" pos="3929">
          <p15:clr>
            <a:srgbClr val="A4A3A4"/>
          </p15:clr>
        </p15:guide>
        <p15:guide id="6" orient="horz" pos="38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B2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82" y="114"/>
      </p:cViewPr>
      <p:guideLst>
        <p:guide pos="416"/>
        <p:guide pos="7242"/>
        <p:guide orient="horz" pos="600"/>
        <p:guide orient="horz" pos="663"/>
        <p:guide orient="horz" pos="3929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3ACD943-6C4C-485E-A1DE-10844C653D4D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47AE6268-3315-45EF-B116-0B9B428CD9F0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6C4DD34-A60A-4FB0-9BD9-2512FB8C52CD}" type="slidenum">
              <a:rPr kumimoji="0" lang="en-US" altLang="zh-C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3</a:t>
            </a:fld>
            <a:endParaRPr kumimoji="0" lang="en-US" altLang="zh-CN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46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54627" name="备注占位符 2"/>
          <p:cNvSpPr>
            <a:spLocks noGrp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/>
          </a:p>
        </p:txBody>
      </p:sp>
      <p:sp>
        <p:nvSpPr>
          <p:cNvPr id="154628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4F3AFF0-7E82-4EC0-91D1-12615B3CC549}" type="slidenum">
              <a:rPr kumimoji="0" lang="zh-CN" altLang="zh-CN" sz="1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fld>
            <a:endParaRPr kumimoji="0" lang="en-US" altLang="en-US" sz="1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92B28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92B28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黑体" panose="02010609060101010101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图片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36" r="35813" b="80670"/>
          <a:stretch>
            <a:fillRect/>
          </a:stretch>
        </p:blipFill>
        <p:spPr>
          <a:xfrm>
            <a:off x="2502109" y="0"/>
            <a:ext cx="2483241" cy="1343393"/>
          </a:xfrm>
          <a:custGeom>
            <a:avLst/>
            <a:gdLst>
              <a:gd name="connsiteX0" fmla="*/ 1312476 w 2483241"/>
              <a:gd name="connsiteY0" fmla="*/ 0 h 1343393"/>
              <a:gd name="connsiteX1" fmla="*/ 2483241 w 2483241"/>
              <a:gd name="connsiteY1" fmla="*/ 0 h 1343393"/>
              <a:gd name="connsiteX2" fmla="*/ 928481 w 2483241"/>
              <a:gd name="connsiteY2" fmla="*/ 1343393 h 1343393"/>
              <a:gd name="connsiteX3" fmla="*/ 0 w 2483241"/>
              <a:gd name="connsiteY3" fmla="*/ 3469 h 134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3241" h="1343393">
                <a:moveTo>
                  <a:pt x="1312476" y="0"/>
                </a:moveTo>
                <a:lnTo>
                  <a:pt x="2483241" y="0"/>
                </a:lnTo>
                <a:lnTo>
                  <a:pt x="928481" y="1343393"/>
                </a:lnTo>
                <a:lnTo>
                  <a:pt x="0" y="3469"/>
                </a:lnTo>
                <a:close/>
              </a:path>
            </a:pathLst>
          </a:custGeom>
        </p:spPr>
      </p:pic>
      <p:pic>
        <p:nvPicPr>
          <p:cNvPr id="43" name="图片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41" t="68990" r="43703" b="1064"/>
          <a:stretch>
            <a:fillRect/>
          </a:stretch>
        </p:blipFill>
        <p:spPr>
          <a:xfrm>
            <a:off x="2523756" y="4794726"/>
            <a:ext cx="1629702" cy="2081214"/>
          </a:xfrm>
          <a:custGeom>
            <a:avLst/>
            <a:gdLst>
              <a:gd name="connsiteX0" fmla="*/ 1361223 w 1629702"/>
              <a:gd name="connsiteY0" fmla="*/ 0 h 2081214"/>
              <a:gd name="connsiteX1" fmla="*/ 1629702 w 1629702"/>
              <a:gd name="connsiteY1" fmla="*/ 2041918 h 2081214"/>
              <a:gd name="connsiteX2" fmla="*/ 0 w 1629702"/>
              <a:gd name="connsiteY2" fmla="*/ 2081214 h 2081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9702" h="2081214">
                <a:moveTo>
                  <a:pt x="1361223" y="0"/>
                </a:moveTo>
                <a:lnTo>
                  <a:pt x="1629702" y="2041918"/>
                </a:lnTo>
                <a:lnTo>
                  <a:pt x="0" y="2081214"/>
                </a:lnTo>
                <a:close/>
              </a:path>
            </a:pathLst>
          </a:custGeom>
        </p:spPr>
      </p:pic>
      <p:pic>
        <p:nvPicPr>
          <p:cNvPr id="41" name="图片 4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17" r="38676" b="1322"/>
          <a:stretch>
            <a:fillRect/>
          </a:stretch>
        </p:blipFill>
        <p:spPr>
          <a:xfrm>
            <a:off x="75065" y="0"/>
            <a:ext cx="4608467" cy="6858000"/>
          </a:xfrm>
          <a:custGeom>
            <a:avLst/>
            <a:gdLst>
              <a:gd name="connsiteX0" fmla="*/ 0 w 4608467"/>
              <a:gd name="connsiteY0" fmla="*/ 0 h 6858000"/>
              <a:gd name="connsiteX1" fmla="*/ 2304234 w 4608467"/>
              <a:gd name="connsiteY1" fmla="*/ 0 h 6858000"/>
              <a:gd name="connsiteX2" fmla="*/ 4608467 w 4608467"/>
              <a:gd name="connsiteY2" fmla="*/ 3429000 h 6858000"/>
              <a:gd name="connsiteX3" fmla="*/ 2304234 w 4608467"/>
              <a:gd name="connsiteY3" fmla="*/ 6858000 h 6858000"/>
              <a:gd name="connsiteX4" fmla="*/ 0 w 4608467"/>
              <a:gd name="connsiteY4" fmla="*/ 6858000 h 6858000"/>
              <a:gd name="connsiteX5" fmla="*/ 2304234 w 4608467"/>
              <a:gd name="connsiteY5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08467" h="6858000">
                <a:moveTo>
                  <a:pt x="0" y="0"/>
                </a:moveTo>
                <a:lnTo>
                  <a:pt x="2304234" y="0"/>
                </a:lnTo>
                <a:lnTo>
                  <a:pt x="4608467" y="3429000"/>
                </a:lnTo>
                <a:lnTo>
                  <a:pt x="2304234" y="6858000"/>
                </a:lnTo>
                <a:lnTo>
                  <a:pt x="0" y="6858000"/>
                </a:lnTo>
                <a:lnTo>
                  <a:pt x="2304234" y="3429000"/>
                </a:lnTo>
                <a:close/>
              </a:path>
            </a:pathLst>
          </a:custGeom>
        </p:spPr>
      </p:pic>
      <p:pic>
        <p:nvPicPr>
          <p:cNvPr id="39" name="图片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05" r="61762" b="1322"/>
          <a:stretch>
            <a:fillRect/>
          </a:stretch>
        </p:blipFill>
        <p:spPr>
          <a:xfrm>
            <a:off x="-1" y="0"/>
            <a:ext cx="2249348" cy="6858001"/>
          </a:xfrm>
          <a:custGeom>
            <a:avLst/>
            <a:gdLst>
              <a:gd name="connsiteX0" fmla="*/ 0 w 2249348"/>
              <a:gd name="connsiteY0" fmla="*/ 0 h 6858001"/>
              <a:gd name="connsiteX1" fmla="*/ 2249348 w 2249348"/>
              <a:gd name="connsiteY1" fmla="*/ 3420436 h 6858001"/>
              <a:gd name="connsiteX2" fmla="*/ 0 w 2249348"/>
              <a:gd name="connsiteY2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49348" h="6858001">
                <a:moveTo>
                  <a:pt x="0" y="0"/>
                </a:moveTo>
                <a:lnTo>
                  <a:pt x="2249348" y="3420436"/>
                </a:lnTo>
                <a:lnTo>
                  <a:pt x="0" y="6858001"/>
                </a:lnTo>
                <a:close/>
              </a:path>
            </a:pathLst>
          </a:custGeom>
        </p:spPr>
      </p:pic>
      <p:grpSp>
        <p:nvGrpSpPr>
          <p:cNvPr id="15" name="组合 14"/>
          <p:cNvGrpSpPr/>
          <p:nvPr/>
        </p:nvGrpSpPr>
        <p:grpSpPr>
          <a:xfrm>
            <a:off x="4674999" y="2120640"/>
            <a:ext cx="7136336" cy="2898513"/>
            <a:chOff x="6147269" y="2844265"/>
            <a:chExt cx="5112385" cy="2076459"/>
          </a:xfrm>
        </p:grpSpPr>
        <p:grpSp>
          <p:nvGrpSpPr>
            <p:cNvPr id="16" name="组合 15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18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92B28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19" name="组合 18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20" name="文本框 19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21" name="直接连接符 20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2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en-US" altLang="zh-CN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92B282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1.1</a:t>
                  </a:r>
                  <a:r>
                    <a:rPr lang="zh-CN" altLang="en-US" sz="5400" b="1" dirty="0">
                      <a:solidFill>
                        <a:srgbClr val="92B282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小数乘整数</a:t>
                  </a:r>
                  <a:endParaRPr kumimoji="0" lang="zh-CN" altLang="en-US" sz="5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92B282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17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第一单元 小数乘法</a:t>
              </a:r>
            </a:p>
          </p:txBody>
        </p:sp>
      </p:grpSp>
      <p:sp>
        <p:nvSpPr>
          <p:cNvPr id="23" name="矩形 22"/>
          <p:cNvSpPr/>
          <p:nvPr/>
        </p:nvSpPr>
        <p:spPr>
          <a:xfrm>
            <a:off x="9561081" y="587818"/>
            <a:ext cx="4062342" cy="298450"/>
          </a:xfrm>
          <a:prstGeom prst="rect">
            <a:avLst/>
          </a:prstGeom>
          <a:solidFill>
            <a:srgbClr val="92B282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kern="0" spc="3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人教版小学数学五年级上册</a:t>
            </a:r>
            <a:endParaRPr kumimoji="0" lang="zh-CN" altLang="en-US" sz="1200" b="0" i="0" u="none" strike="noStrike" kern="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直角三角形 18"/>
          <p:cNvSpPr/>
          <p:nvPr/>
        </p:nvSpPr>
        <p:spPr>
          <a:xfrm rot="2709085" flipV="1">
            <a:off x="9817684" y="5872202"/>
            <a:ext cx="2053634" cy="1758462"/>
          </a:xfrm>
          <a:custGeom>
            <a:avLst/>
            <a:gdLst>
              <a:gd name="connsiteX0" fmla="*/ 0 w 1758462"/>
              <a:gd name="connsiteY0" fmla="*/ 1758462 h 1758462"/>
              <a:gd name="connsiteX1" fmla="*/ 0 w 1758462"/>
              <a:gd name="connsiteY1" fmla="*/ 0 h 1758462"/>
              <a:gd name="connsiteX2" fmla="*/ 1758462 w 1758462"/>
              <a:gd name="connsiteY2" fmla="*/ 1758462 h 1758462"/>
              <a:gd name="connsiteX3" fmla="*/ 0 w 1758462"/>
              <a:gd name="connsiteY3" fmla="*/ 1758462 h 1758462"/>
              <a:gd name="connsiteX0-1" fmla="*/ 0 w 2053634"/>
              <a:gd name="connsiteY0-2" fmla="*/ 1603230 h 1758462"/>
              <a:gd name="connsiteX1-3" fmla="*/ 295172 w 2053634"/>
              <a:gd name="connsiteY1-4" fmla="*/ 0 h 1758462"/>
              <a:gd name="connsiteX2-5" fmla="*/ 2053634 w 2053634"/>
              <a:gd name="connsiteY2-6" fmla="*/ 1758462 h 1758462"/>
              <a:gd name="connsiteX3-7" fmla="*/ 0 w 2053634"/>
              <a:gd name="connsiteY3-8" fmla="*/ 1603230 h 175846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053634" h="1758462">
                <a:moveTo>
                  <a:pt x="0" y="1603230"/>
                </a:moveTo>
                <a:lnTo>
                  <a:pt x="295172" y="0"/>
                </a:lnTo>
                <a:lnTo>
                  <a:pt x="2053634" y="1758462"/>
                </a:lnTo>
                <a:lnTo>
                  <a:pt x="0" y="1603230"/>
                </a:lnTo>
                <a:close/>
              </a:path>
            </a:pathLst>
          </a:custGeom>
          <a:solidFill>
            <a:srgbClr val="92B282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Text Box 4"/>
          <p:cNvSpPr txBox="1">
            <a:spLocks noChangeArrowheads="1"/>
          </p:cNvSpPr>
          <p:nvPr/>
        </p:nvSpPr>
        <p:spPr bwMode="auto">
          <a:xfrm>
            <a:off x="548640" y="1447801"/>
            <a:ext cx="10858500" cy="1786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>
              <a:lnSpc>
                <a:spcPct val="250000"/>
              </a:lnSpc>
            </a:pPr>
            <a:r>
              <a:rPr lang="zh-CN" altLang="en-US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计算小数乘整数要先按照整数乘法的法则进行计算，因数中有几位小数，积也有几位小数（积末尾的</a:t>
            </a:r>
            <a:r>
              <a:rPr lang="en-US" altLang="zh-CN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lang="zh-CN" altLang="en-US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要去掉）。应用小数乘法可以解决生活中的实际问题。 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三、课堂小结</a:t>
            </a:r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660400" y="1218426"/>
            <a:ext cx="10932160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一、教师节到来之际，同学们为老师买教师节礼物。请算出每种礼物的总价，填入表中。</a:t>
            </a:r>
            <a:endParaRPr lang="zh-CN" altLang="en-US" sz="2400" kern="0" dirty="0">
              <a:solidFill>
                <a:srgbClr val="FF6600"/>
              </a:solidFill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aphicFrame>
        <p:nvGraphicFramePr>
          <p:cNvPr id="5" name="表格 5"/>
          <p:cNvGraphicFramePr>
            <a:graphicFrameLocks noGrp="1"/>
          </p:cNvGraphicFramePr>
          <p:nvPr/>
        </p:nvGraphicFramePr>
        <p:xfrm>
          <a:off x="3048000" y="2882086"/>
          <a:ext cx="6096000" cy="182880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礼物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单价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数量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总价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玫瑰花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5.5</a:t>
                      </a: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元</a:t>
                      </a: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/</a:t>
                      </a: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枝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16</a:t>
                      </a: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枝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康乃馨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4.8</a:t>
                      </a: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元</a:t>
                      </a: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/</a:t>
                      </a: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枝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28</a:t>
                      </a: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枝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贺卡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2.5</a:t>
                      </a: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元</a:t>
                      </a: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/</a:t>
                      </a: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25</a:t>
                      </a: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7937500" y="3359150"/>
            <a:ext cx="990600" cy="69373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>
              <a:spcBef>
                <a:spcPts val="1200"/>
              </a:spcBef>
              <a:defRPr/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88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元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7747000" y="3836214"/>
            <a:ext cx="1295400" cy="69373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>
              <a:spcBef>
                <a:spcPts val="1200"/>
              </a:spcBef>
              <a:defRPr/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134.4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元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7785100" y="4273550"/>
            <a:ext cx="1219200" cy="69373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>
              <a:spcBef>
                <a:spcPts val="1200"/>
              </a:spcBef>
              <a:defRPr/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62.5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元</a:t>
            </a:r>
          </a:p>
        </p:txBody>
      </p:sp>
      <p:sp>
        <p:nvSpPr>
          <p:cNvPr id="1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四、巩固练习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661193" y="1227774"/>
            <a:ext cx="10835482" cy="169411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二、张叔叔为了响应“全民健身”号召，他每天坚持游泳半小时。已知张叔叔在游泳池中往返一次需要</a:t>
            </a: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86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秒，他每秒能游</a:t>
            </a: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1.3m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，你能算出这个游泳池的泳道有多长吗？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073041" y="3175000"/>
            <a:ext cx="4572000" cy="2133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>
              <a:spcBef>
                <a:spcPts val="1200"/>
              </a:spcBef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86÷2=43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（秒）</a:t>
            </a:r>
          </a:p>
          <a:p>
            <a:pPr latinLnBrk="1">
              <a:spcBef>
                <a:spcPts val="1200"/>
              </a:spcBef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1.3×43=55.9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m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</a:p>
          <a:p>
            <a:pPr latinLnBrk="1">
              <a:spcBef>
                <a:spcPts val="1200"/>
              </a:spcBef>
            </a:pP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答：这个游泳池的泳道长</a:t>
            </a: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55.9m</a:t>
            </a: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四、巩固练习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660400" y="1139658"/>
            <a:ext cx="10858500" cy="11401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三、如图，李师傅要把一根长</a:t>
            </a: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6.4m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的钢管锯成</a:t>
            </a: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9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断，锯一次需要</a:t>
            </a: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1.25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分钟，锯成</a:t>
            </a: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9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段共用多少分钟？</a:t>
            </a:r>
            <a:endParaRPr lang="zh-CN" altLang="en-US" sz="2000" kern="0" dirty="0">
              <a:solidFill>
                <a:srgbClr val="FF6600"/>
              </a:solidFill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185920" y="3835400"/>
            <a:ext cx="4572000" cy="2133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>
              <a:spcBef>
                <a:spcPts val="1200"/>
              </a:spcBef>
              <a:defRPr/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9-1=8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（次）</a:t>
            </a:r>
            <a:endParaRPr lang="en-US" altLang="zh-CN" sz="24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latinLnBrk="1">
              <a:spcBef>
                <a:spcPts val="1200"/>
              </a:spcBef>
              <a:defRPr/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1.25×8=10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（分钟）</a:t>
            </a:r>
            <a:endParaRPr lang="en-US" altLang="zh-CN" sz="24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latinLnBrk="1">
              <a:spcBef>
                <a:spcPts val="1200"/>
              </a:spcBef>
              <a:defRPr/>
            </a:pP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答：锯成</a:t>
            </a: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段共用</a:t>
            </a: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分钟。</a:t>
            </a:r>
          </a:p>
        </p:txBody>
      </p:sp>
      <p:pic>
        <p:nvPicPr>
          <p:cNvPr id="164868" name="图片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3662" y="2279778"/>
            <a:ext cx="4122738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四、巩固练习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图片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36" r="35813" b="80670"/>
          <a:stretch>
            <a:fillRect/>
          </a:stretch>
        </p:blipFill>
        <p:spPr>
          <a:xfrm>
            <a:off x="2502109" y="0"/>
            <a:ext cx="2483241" cy="1343393"/>
          </a:xfrm>
          <a:custGeom>
            <a:avLst/>
            <a:gdLst>
              <a:gd name="connsiteX0" fmla="*/ 1312476 w 2483241"/>
              <a:gd name="connsiteY0" fmla="*/ 0 h 1343393"/>
              <a:gd name="connsiteX1" fmla="*/ 2483241 w 2483241"/>
              <a:gd name="connsiteY1" fmla="*/ 0 h 1343393"/>
              <a:gd name="connsiteX2" fmla="*/ 928481 w 2483241"/>
              <a:gd name="connsiteY2" fmla="*/ 1343393 h 1343393"/>
              <a:gd name="connsiteX3" fmla="*/ 0 w 2483241"/>
              <a:gd name="connsiteY3" fmla="*/ 3469 h 134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3241" h="1343393">
                <a:moveTo>
                  <a:pt x="1312476" y="0"/>
                </a:moveTo>
                <a:lnTo>
                  <a:pt x="2483241" y="0"/>
                </a:lnTo>
                <a:lnTo>
                  <a:pt x="928481" y="1343393"/>
                </a:lnTo>
                <a:lnTo>
                  <a:pt x="0" y="3469"/>
                </a:lnTo>
                <a:close/>
              </a:path>
            </a:pathLst>
          </a:custGeom>
        </p:spPr>
      </p:pic>
      <p:pic>
        <p:nvPicPr>
          <p:cNvPr id="43" name="图片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41" t="68990" r="43703" b="1064"/>
          <a:stretch>
            <a:fillRect/>
          </a:stretch>
        </p:blipFill>
        <p:spPr>
          <a:xfrm>
            <a:off x="2523756" y="4794726"/>
            <a:ext cx="1629702" cy="2081214"/>
          </a:xfrm>
          <a:custGeom>
            <a:avLst/>
            <a:gdLst>
              <a:gd name="connsiteX0" fmla="*/ 1361223 w 1629702"/>
              <a:gd name="connsiteY0" fmla="*/ 0 h 2081214"/>
              <a:gd name="connsiteX1" fmla="*/ 1629702 w 1629702"/>
              <a:gd name="connsiteY1" fmla="*/ 2041918 h 2081214"/>
              <a:gd name="connsiteX2" fmla="*/ 0 w 1629702"/>
              <a:gd name="connsiteY2" fmla="*/ 2081214 h 2081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9702" h="2081214">
                <a:moveTo>
                  <a:pt x="1361223" y="0"/>
                </a:moveTo>
                <a:lnTo>
                  <a:pt x="1629702" y="2041918"/>
                </a:lnTo>
                <a:lnTo>
                  <a:pt x="0" y="2081214"/>
                </a:lnTo>
                <a:close/>
              </a:path>
            </a:pathLst>
          </a:custGeom>
        </p:spPr>
      </p:pic>
      <p:pic>
        <p:nvPicPr>
          <p:cNvPr id="41" name="图片 4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17" r="38676" b="1322"/>
          <a:stretch>
            <a:fillRect/>
          </a:stretch>
        </p:blipFill>
        <p:spPr>
          <a:xfrm>
            <a:off x="75065" y="0"/>
            <a:ext cx="4608467" cy="6858000"/>
          </a:xfrm>
          <a:custGeom>
            <a:avLst/>
            <a:gdLst>
              <a:gd name="connsiteX0" fmla="*/ 0 w 4608467"/>
              <a:gd name="connsiteY0" fmla="*/ 0 h 6858000"/>
              <a:gd name="connsiteX1" fmla="*/ 2304234 w 4608467"/>
              <a:gd name="connsiteY1" fmla="*/ 0 h 6858000"/>
              <a:gd name="connsiteX2" fmla="*/ 4608467 w 4608467"/>
              <a:gd name="connsiteY2" fmla="*/ 3429000 h 6858000"/>
              <a:gd name="connsiteX3" fmla="*/ 2304234 w 4608467"/>
              <a:gd name="connsiteY3" fmla="*/ 6858000 h 6858000"/>
              <a:gd name="connsiteX4" fmla="*/ 0 w 4608467"/>
              <a:gd name="connsiteY4" fmla="*/ 6858000 h 6858000"/>
              <a:gd name="connsiteX5" fmla="*/ 2304234 w 4608467"/>
              <a:gd name="connsiteY5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08467" h="6858000">
                <a:moveTo>
                  <a:pt x="0" y="0"/>
                </a:moveTo>
                <a:lnTo>
                  <a:pt x="2304234" y="0"/>
                </a:lnTo>
                <a:lnTo>
                  <a:pt x="4608467" y="3429000"/>
                </a:lnTo>
                <a:lnTo>
                  <a:pt x="2304234" y="6858000"/>
                </a:lnTo>
                <a:lnTo>
                  <a:pt x="0" y="6858000"/>
                </a:lnTo>
                <a:lnTo>
                  <a:pt x="2304234" y="3429000"/>
                </a:lnTo>
                <a:close/>
              </a:path>
            </a:pathLst>
          </a:custGeom>
        </p:spPr>
      </p:pic>
      <p:pic>
        <p:nvPicPr>
          <p:cNvPr id="39" name="图片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05" r="61762" b="1322"/>
          <a:stretch>
            <a:fillRect/>
          </a:stretch>
        </p:blipFill>
        <p:spPr>
          <a:xfrm>
            <a:off x="-1" y="0"/>
            <a:ext cx="2249348" cy="6858001"/>
          </a:xfrm>
          <a:custGeom>
            <a:avLst/>
            <a:gdLst>
              <a:gd name="connsiteX0" fmla="*/ 0 w 2249348"/>
              <a:gd name="connsiteY0" fmla="*/ 0 h 6858001"/>
              <a:gd name="connsiteX1" fmla="*/ 2249348 w 2249348"/>
              <a:gd name="connsiteY1" fmla="*/ 3420436 h 6858001"/>
              <a:gd name="connsiteX2" fmla="*/ 0 w 2249348"/>
              <a:gd name="connsiteY2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49348" h="6858001">
                <a:moveTo>
                  <a:pt x="0" y="0"/>
                </a:moveTo>
                <a:lnTo>
                  <a:pt x="2249348" y="3420436"/>
                </a:lnTo>
                <a:lnTo>
                  <a:pt x="0" y="6858001"/>
                </a:lnTo>
                <a:close/>
              </a:path>
            </a:pathLst>
          </a:custGeom>
        </p:spPr>
      </p:pic>
      <p:grpSp>
        <p:nvGrpSpPr>
          <p:cNvPr id="15" name="组合 14"/>
          <p:cNvGrpSpPr/>
          <p:nvPr/>
        </p:nvGrpSpPr>
        <p:grpSpPr>
          <a:xfrm>
            <a:off x="4674999" y="2120640"/>
            <a:ext cx="7136336" cy="2898513"/>
            <a:chOff x="6147269" y="2844265"/>
            <a:chExt cx="5112385" cy="2076459"/>
          </a:xfrm>
        </p:grpSpPr>
        <p:grpSp>
          <p:nvGrpSpPr>
            <p:cNvPr id="16" name="组合 15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18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92B28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19" name="组合 18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20" name="文本框 19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21" name="直接连接符 20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2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dist" defTabSz="914400" rtl="0" eaLnBrk="1" fontAlgn="auto" latinLnBrk="0" hangingPunct="1">
                    <a:lnSpc>
                      <a:spcPct val="90000"/>
                    </a:lnSpc>
                    <a:spcBef>
                      <a:spcPts val="100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None/>
                    <a:defRPr/>
                  </a:pPr>
                  <a:r>
                    <a:rPr kumimoji="0" lang="zh-CN" altLang="en-US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92B282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</a:p>
              </p:txBody>
            </p:sp>
          </p:grpSp>
        </p:grpSp>
        <p:sp>
          <p:nvSpPr>
            <p:cNvPr id="17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第一单元 小数乘法</a:t>
              </a:r>
            </a:p>
          </p:txBody>
        </p:sp>
      </p:grpSp>
      <p:sp>
        <p:nvSpPr>
          <p:cNvPr id="23" name="矩形 22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92B282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人教版初中化学九年级上册</a:t>
            </a:r>
          </a:p>
        </p:txBody>
      </p:sp>
      <p:sp>
        <p:nvSpPr>
          <p:cNvPr id="25" name="直角三角形 18"/>
          <p:cNvSpPr/>
          <p:nvPr/>
        </p:nvSpPr>
        <p:spPr>
          <a:xfrm rot="2709085" flipV="1">
            <a:off x="9817684" y="5872202"/>
            <a:ext cx="2053634" cy="1758462"/>
          </a:xfrm>
          <a:custGeom>
            <a:avLst/>
            <a:gdLst>
              <a:gd name="connsiteX0" fmla="*/ 0 w 1758462"/>
              <a:gd name="connsiteY0" fmla="*/ 1758462 h 1758462"/>
              <a:gd name="connsiteX1" fmla="*/ 0 w 1758462"/>
              <a:gd name="connsiteY1" fmla="*/ 0 h 1758462"/>
              <a:gd name="connsiteX2" fmla="*/ 1758462 w 1758462"/>
              <a:gd name="connsiteY2" fmla="*/ 1758462 h 1758462"/>
              <a:gd name="connsiteX3" fmla="*/ 0 w 1758462"/>
              <a:gd name="connsiteY3" fmla="*/ 1758462 h 1758462"/>
              <a:gd name="connsiteX0-1" fmla="*/ 0 w 2053634"/>
              <a:gd name="connsiteY0-2" fmla="*/ 1603230 h 1758462"/>
              <a:gd name="connsiteX1-3" fmla="*/ 295172 w 2053634"/>
              <a:gd name="connsiteY1-4" fmla="*/ 0 h 1758462"/>
              <a:gd name="connsiteX2-5" fmla="*/ 2053634 w 2053634"/>
              <a:gd name="connsiteY2-6" fmla="*/ 1758462 h 1758462"/>
              <a:gd name="connsiteX3-7" fmla="*/ 0 w 2053634"/>
              <a:gd name="connsiteY3-8" fmla="*/ 1603230 h 175846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053634" h="1758462">
                <a:moveTo>
                  <a:pt x="0" y="1603230"/>
                </a:moveTo>
                <a:lnTo>
                  <a:pt x="295172" y="0"/>
                </a:lnTo>
                <a:lnTo>
                  <a:pt x="2053634" y="1758462"/>
                </a:lnTo>
                <a:lnTo>
                  <a:pt x="0" y="1603230"/>
                </a:lnTo>
                <a:close/>
              </a:path>
            </a:pathLst>
          </a:custGeom>
          <a:solidFill>
            <a:srgbClr val="92B282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19"/>
          <p:cNvSpPr txBox="1">
            <a:spLocks noChangeArrowheads="1"/>
          </p:cNvSpPr>
          <p:nvPr/>
        </p:nvSpPr>
        <p:spPr bwMode="auto">
          <a:xfrm>
            <a:off x="598226" y="1160579"/>
            <a:ext cx="7820025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1.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列竖式计算下面各题。</a:t>
            </a:r>
            <a:endParaRPr lang="en-US" altLang="zh-CN" sz="2400" kern="0" dirty="0"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52579" name="Text Box 19"/>
          <p:cNvSpPr txBox="1">
            <a:spLocks noChangeArrowheads="1"/>
          </p:cNvSpPr>
          <p:nvPr/>
        </p:nvSpPr>
        <p:spPr bwMode="auto">
          <a:xfrm>
            <a:off x="3147647" y="2793833"/>
            <a:ext cx="5943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0.86×7=                         3.3×16=</a:t>
            </a:r>
          </a:p>
        </p:txBody>
      </p:sp>
      <p:grpSp>
        <p:nvGrpSpPr>
          <p:cNvPr id="5" name="组合 4"/>
          <p:cNvGrpSpPr/>
          <p:nvPr/>
        </p:nvGrpSpPr>
        <p:grpSpPr bwMode="auto">
          <a:xfrm>
            <a:off x="3441415" y="3431382"/>
            <a:ext cx="1346200" cy="2200275"/>
            <a:chOff x="3581400" y="2563586"/>
            <a:chExt cx="1345834" cy="1650818"/>
          </a:xfrm>
        </p:grpSpPr>
        <p:sp>
          <p:nvSpPr>
            <p:cNvPr id="152581" name="Rectangle 2"/>
            <p:cNvSpPr>
              <a:spLocks noChangeArrowheads="1"/>
            </p:cNvSpPr>
            <p:nvPr/>
          </p:nvSpPr>
          <p:spPr bwMode="auto">
            <a:xfrm>
              <a:off x="3581400" y="2563586"/>
              <a:ext cx="1345834" cy="1650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latinLnBrk="1">
                <a:spcBef>
                  <a:spcPts val="1200"/>
                </a:spcBef>
              </a:pPr>
              <a:r>
                <a:rPr lang="en-US" altLang="zh-CN" sz="2400" kern="0">
                  <a:solidFill>
                    <a:srgbClr val="FF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    0.86</a:t>
              </a:r>
            </a:p>
            <a:p>
              <a:pPr latinLnBrk="1">
                <a:spcBef>
                  <a:spcPts val="1200"/>
                </a:spcBef>
              </a:pPr>
              <a:r>
                <a:rPr lang="en-US" altLang="zh-CN" sz="2400" kern="0">
                  <a:solidFill>
                    <a:srgbClr val="FF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×     7</a:t>
              </a:r>
            </a:p>
            <a:p>
              <a:pPr latinLnBrk="1">
                <a:spcBef>
                  <a:spcPts val="1200"/>
                </a:spcBef>
              </a:pPr>
              <a:r>
                <a:rPr lang="en-US" altLang="zh-CN" sz="2400" kern="0">
                  <a:solidFill>
                    <a:srgbClr val="FF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    6.02</a:t>
              </a:r>
            </a:p>
          </p:txBody>
        </p:sp>
        <p:cxnSp>
          <p:nvCxnSpPr>
            <p:cNvPr id="152582" name="直接连接符 8"/>
            <p:cNvCxnSpPr>
              <a:cxnSpLocks noChangeShapeType="1"/>
            </p:cNvCxnSpPr>
            <p:nvPr/>
          </p:nvCxnSpPr>
          <p:spPr bwMode="auto">
            <a:xfrm>
              <a:off x="3581400" y="3316200"/>
              <a:ext cx="1269614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" name="组合 8"/>
          <p:cNvGrpSpPr/>
          <p:nvPr/>
        </p:nvGrpSpPr>
        <p:grpSpPr bwMode="auto">
          <a:xfrm>
            <a:off x="6629234" y="3255498"/>
            <a:ext cx="1474577" cy="3722687"/>
            <a:chOff x="3581400" y="2563586"/>
            <a:chExt cx="1475916" cy="2792104"/>
          </a:xfrm>
        </p:grpSpPr>
        <p:sp>
          <p:nvSpPr>
            <p:cNvPr id="152584" name="Rectangle 2"/>
            <p:cNvSpPr>
              <a:spLocks noChangeArrowheads="1"/>
            </p:cNvSpPr>
            <p:nvPr/>
          </p:nvSpPr>
          <p:spPr bwMode="auto">
            <a:xfrm>
              <a:off x="3581400" y="2563586"/>
              <a:ext cx="1345834" cy="2792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latinLnBrk="1">
                <a:spcBef>
                  <a:spcPts val="1200"/>
                </a:spcBef>
              </a:pPr>
              <a:r>
                <a:rPr lang="en-US" altLang="zh-CN" sz="2400" kern="0" dirty="0">
                  <a:solidFill>
                    <a:srgbClr val="FF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        3.3</a:t>
              </a:r>
            </a:p>
            <a:p>
              <a:pPr latinLnBrk="1">
                <a:spcBef>
                  <a:spcPts val="1200"/>
                </a:spcBef>
              </a:pPr>
              <a:r>
                <a:rPr lang="en-US" altLang="zh-CN" sz="2400" kern="0" dirty="0">
                  <a:solidFill>
                    <a:srgbClr val="FF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×    1 6</a:t>
              </a:r>
            </a:p>
            <a:p>
              <a:pPr latinLnBrk="1">
                <a:spcBef>
                  <a:spcPts val="1200"/>
                </a:spcBef>
              </a:pPr>
              <a:r>
                <a:rPr lang="en-US" altLang="zh-CN" sz="2400" kern="0" dirty="0">
                  <a:solidFill>
                    <a:srgbClr val="FF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     1 9 8</a:t>
              </a:r>
            </a:p>
            <a:p>
              <a:pPr latinLnBrk="1">
                <a:spcBef>
                  <a:spcPts val="1200"/>
                </a:spcBef>
              </a:pPr>
              <a:r>
                <a:rPr lang="en-US" altLang="zh-CN" sz="2400" kern="0" dirty="0">
                  <a:solidFill>
                    <a:srgbClr val="FF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     3 3</a:t>
              </a:r>
            </a:p>
            <a:p>
              <a:pPr latinLnBrk="1">
                <a:spcBef>
                  <a:spcPts val="1200"/>
                </a:spcBef>
              </a:pPr>
              <a:r>
                <a:rPr lang="en-US" altLang="zh-CN" sz="2400" kern="0" dirty="0">
                  <a:solidFill>
                    <a:srgbClr val="FF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     5 2.8</a:t>
              </a:r>
            </a:p>
            <a:p>
              <a:pPr latinLnBrk="1">
                <a:spcBef>
                  <a:spcPts val="1200"/>
                </a:spcBef>
              </a:pPr>
              <a:endPara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52585" name="直接连接符 8"/>
            <p:cNvCxnSpPr>
              <a:cxnSpLocks noChangeShapeType="1"/>
            </p:cNvCxnSpPr>
            <p:nvPr/>
          </p:nvCxnSpPr>
          <p:spPr bwMode="auto">
            <a:xfrm>
              <a:off x="3787702" y="3339184"/>
              <a:ext cx="1269614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2586" name="直接连接符 8"/>
            <p:cNvCxnSpPr>
              <a:cxnSpLocks noChangeShapeType="1"/>
            </p:cNvCxnSpPr>
            <p:nvPr/>
          </p:nvCxnSpPr>
          <p:spPr bwMode="auto">
            <a:xfrm>
              <a:off x="3787702" y="4052715"/>
              <a:ext cx="1269614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4508239" y="2800350"/>
            <a:ext cx="91440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>
              <a:spcBef>
                <a:spcPts val="1200"/>
              </a:spcBef>
            </a:pPr>
            <a:r>
              <a:rPr lang="en-US" altLang="zh-CN" sz="24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6.02</a:t>
            </a:r>
          </a:p>
        </p:txBody>
      </p: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7826115" y="2793833"/>
            <a:ext cx="91440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>
              <a:spcBef>
                <a:spcPts val="1200"/>
              </a:spcBef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52.8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598226" y="1656548"/>
            <a:ext cx="32004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[</a:t>
            </a:r>
            <a:r>
              <a:rPr lang="zh-CN" altLang="en-US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P4  </a:t>
            </a:r>
            <a:r>
              <a:rPr lang="zh-CN" altLang="en-US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练习一第</a:t>
            </a:r>
            <a:r>
              <a:rPr lang="en-US" altLang="zh-CN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题</a:t>
            </a:r>
            <a:r>
              <a:rPr lang="en-US" altLang="zh-CN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]</a:t>
            </a:r>
            <a:endParaRPr lang="zh-CN" altLang="en-US" sz="2400" kern="0" dirty="0">
              <a:solidFill>
                <a:srgbClr val="FF66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一、基本练习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Text Box 19"/>
          <p:cNvSpPr txBox="1">
            <a:spLocks noChangeArrowheads="1"/>
          </p:cNvSpPr>
          <p:nvPr/>
        </p:nvSpPr>
        <p:spPr bwMode="auto">
          <a:xfrm>
            <a:off x="3258185" y="1905000"/>
            <a:ext cx="584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kern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12.8×42=                     0.19×40=   </a:t>
            </a:r>
          </a:p>
        </p:txBody>
      </p:sp>
      <p:grpSp>
        <p:nvGrpSpPr>
          <p:cNvPr id="17" name="组合 16"/>
          <p:cNvGrpSpPr/>
          <p:nvPr/>
        </p:nvGrpSpPr>
        <p:grpSpPr bwMode="auto">
          <a:xfrm>
            <a:off x="3696613" y="2473960"/>
            <a:ext cx="1600200" cy="3568700"/>
            <a:chOff x="4724400" y="2114549"/>
            <a:chExt cx="1600200" cy="2676525"/>
          </a:xfrm>
        </p:grpSpPr>
        <p:grpSp>
          <p:nvGrpSpPr>
            <p:cNvPr id="153604" name="组合 11"/>
            <p:cNvGrpSpPr/>
            <p:nvPr/>
          </p:nvGrpSpPr>
          <p:grpSpPr bwMode="auto">
            <a:xfrm>
              <a:off x="4724400" y="2114549"/>
              <a:ext cx="1600200" cy="2676525"/>
              <a:chOff x="3581400" y="2563585"/>
              <a:chExt cx="1600628" cy="2676230"/>
            </a:xfrm>
          </p:grpSpPr>
          <p:sp>
            <p:nvSpPr>
              <p:cNvPr id="153605" name="Rectangle 2"/>
              <p:cNvSpPr>
                <a:spLocks noChangeArrowheads="1"/>
              </p:cNvSpPr>
              <p:nvPr/>
            </p:nvSpPr>
            <p:spPr bwMode="auto">
              <a:xfrm>
                <a:off x="3581400" y="2563585"/>
                <a:ext cx="1600628" cy="2676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latinLnBrk="1">
                  <a:spcBef>
                    <a:spcPts val="1200"/>
                  </a:spcBef>
                </a:pPr>
                <a:r>
                  <a:rPr lang="en-US" altLang="zh-CN" sz="2400" kern="0" dirty="0">
                    <a:solidFill>
                      <a:srgbClr val="FF0000"/>
                    </a:solidFill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     12.8</a:t>
                </a:r>
              </a:p>
              <a:p>
                <a:pPr latinLnBrk="1">
                  <a:spcBef>
                    <a:spcPts val="1200"/>
                  </a:spcBef>
                </a:pPr>
                <a:r>
                  <a:rPr lang="en-US" altLang="zh-CN" sz="2400" kern="0" dirty="0">
                    <a:solidFill>
                      <a:srgbClr val="FF0000"/>
                    </a:solidFill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×   4 2</a:t>
                </a:r>
              </a:p>
              <a:p>
                <a:pPr latinLnBrk="1">
                  <a:spcBef>
                    <a:spcPts val="1200"/>
                  </a:spcBef>
                </a:pPr>
                <a:r>
                  <a:rPr lang="en-US" altLang="zh-CN" sz="2400" kern="0" dirty="0">
                    <a:solidFill>
                      <a:srgbClr val="FF0000"/>
                    </a:solidFill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    2 5 6</a:t>
                </a:r>
              </a:p>
              <a:p>
                <a:pPr latinLnBrk="1">
                  <a:spcBef>
                    <a:spcPts val="1200"/>
                  </a:spcBef>
                </a:pPr>
                <a:r>
                  <a:rPr lang="en-US" altLang="zh-CN" sz="2400" kern="0" dirty="0">
                    <a:solidFill>
                      <a:srgbClr val="FF0000"/>
                    </a:solidFill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 5 1 2</a:t>
                </a:r>
              </a:p>
              <a:p>
                <a:pPr latinLnBrk="1">
                  <a:spcBef>
                    <a:spcPts val="1200"/>
                  </a:spcBef>
                </a:pPr>
                <a:r>
                  <a:rPr lang="en-US" altLang="zh-CN" sz="2400" kern="0" dirty="0">
                    <a:solidFill>
                      <a:srgbClr val="FF0000"/>
                    </a:solidFill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 5 3 7. 6</a:t>
                </a:r>
              </a:p>
            </p:txBody>
          </p:sp>
          <p:cxnSp>
            <p:nvCxnSpPr>
              <p:cNvPr id="153606" name="直接连接符 8"/>
              <p:cNvCxnSpPr>
                <a:cxnSpLocks noChangeShapeType="1"/>
              </p:cNvCxnSpPr>
              <p:nvPr/>
            </p:nvCxnSpPr>
            <p:spPr bwMode="auto">
              <a:xfrm>
                <a:off x="3695731" y="3293518"/>
                <a:ext cx="1371967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53607" name="直接连接符 8"/>
            <p:cNvCxnSpPr>
              <a:cxnSpLocks noChangeShapeType="1"/>
            </p:cNvCxnSpPr>
            <p:nvPr/>
          </p:nvCxnSpPr>
          <p:spPr bwMode="auto">
            <a:xfrm>
              <a:off x="4811268" y="3661953"/>
              <a:ext cx="137160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9" name="组合 18"/>
          <p:cNvGrpSpPr/>
          <p:nvPr/>
        </p:nvGrpSpPr>
        <p:grpSpPr bwMode="auto">
          <a:xfrm>
            <a:off x="6886395" y="2843214"/>
            <a:ext cx="2022475" cy="2378075"/>
            <a:chOff x="3581400" y="2563585"/>
            <a:chExt cx="2022545" cy="1783428"/>
          </a:xfrm>
        </p:grpSpPr>
        <p:sp>
          <p:nvSpPr>
            <p:cNvPr id="153609" name="Rectangle 2"/>
            <p:cNvSpPr>
              <a:spLocks noChangeArrowheads="1"/>
            </p:cNvSpPr>
            <p:nvPr/>
          </p:nvSpPr>
          <p:spPr bwMode="auto">
            <a:xfrm>
              <a:off x="3581400" y="2563585"/>
              <a:ext cx="2022545" cy="1783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latinLnBrk="1">
                <a:spcBef>
                  <a:spcPts val="1200"/>
                </a:spcBef>
              </a:pPr>
              <a:r>
                <a:rPr lang="en-US" altLang="zh-CN" sz="2400" kern="0" dirty="0">
                  <a:solidFill>
                    <a:srgbClr val="FF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     0. 1 9</a:t>
              </a:r>
            </a:p>
            <a:p>
              <a:pPr latinLnBrk="1">
                <a:spcBef>
                  <a:spcPts val="1200"/>
                </a:spcBef>
              </a:pPr>
              <a:r>
                <a:rPr lang="en-US" altLang="zh-CN" sz="2400" kern="0" dirty="0">
                  <a:solidFill>
                    <a:srgbClr val="FF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 ×       4 0</a:t>
              </a:r>
            </a:p>
            <a:p>
              <a:pPr latinLnBrk="1">
                <a:spcBef>
                  <a:spcPts val="1200"/>
                </a:spcBef>
              </a:pPr>
              <a:r>
                <a:rPr lang="en-US" altLang="zh-CN" sz="2400" kern="0" dirty="0">
                  <a:solidFill>
                    <a:srgbClr val="FF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         7.6 0</a:t>
              </a:r>
            </a:p>
          </p:txBody>
        </p:sp>
        <p:cxnSp>
          <p:nvCxnSpPr>
            <p:cNvPr id="153610" name="直接连接符 8"/>
            <p:cNvCxnSpPr>
              <a:cxnSpLocks noChangeShapeType="1"/>
            </p:cNvCxnSpPr>
            <p:nvPr/>
          </p:nvCxnSpPr>
          <p:spPr bwMode="auto">
            <a:xfrm flipV="1">
              <a:off x="3720484" y="3302909"/>
              <a:ext cx="1604983" cy="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4761865" y="1905000"/>
            <a:ext cx="11557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>
              <a:spcBef>
                <a:spcPts val="1200"/>
              </a:spcBef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537.6</a:t>
            </a:r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7959545" y="1917733"/>
            <a:ext cx="9493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>
              <a:spcBef>
                <a:spcPts val="1200"/>
              </a:spcBef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7.6</a:t>
            </a:r>
          </a:p>
        </p:txBody>
      </p:sp>
      <p:cxnSp>
        <p:nvCxnSpPr>
          <p:cNvPr id="23" name="直接连接符 22"/>
          <p:cNvCxnSpPr>
            <a:cxnSpLocks noChangeShapeType="1"/>
          </p:cNvCxnSpPr>
          <p:nvPr/>
        </p:nvCxnSpPr>
        <p:spPr bwMode="auto">
          <a:xfrm>
            <a:off x="8189732" y="3949701"/>
            <a:ext cx="244475" cy="266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一、基本练习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9"/>
          <p:cNvSpPr txBox="1">
            <a:spLocks noChangeArrowheads="1"/>
          </p:cNvSpPr>
          <p:nvPr/>
        </p:nvSpPr>
        <p:spPr bwMode="auto">
          <a:xfrm>
            <a:off x="660400" y="1181358"/>
            <a:ext cx="7820025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2.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先填出课本的单价，再计算总价。</a:t>
            </a:r>
            <a:endParaRPr lang="en-US" altLang="zh-CN" sz="2400" kern="0" dirty="0"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72160" y="1532493"/>
            <a:ext cx="32004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[</a:t>
            </a:r>
            <a:r>
              <a:rPr lang="zh-CN" altLang="en-US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P4  </a:t>
            </a:r>
            <a:r>
              <a:rPr lang="zh-CN" altLang="en-US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练习一第</a:t>
            </a:r>
            <a:r>
              <a:rPr lang="en-US" altLang="zh-CN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题</a:t>
            </a:r>
            <a:r>
              <a:rPr lang="en-US" altLang="zh-CN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]</a:t>
            </a:r>
            <a:endParaRPr lang="zh-CN" altLang="en-US" sz="2400" kern="0" dirty="0">
              <a:solidFill>
                <a:srgbClr val="FF66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5" name="表格 5"/>
          <p:cNvGraphicFramePr>
            <a:graphicFrameLocks noGrp="1"/>
          </p:cNvGraphicFramePr>
          <p:nvPr/>
        </p:nvGraphicFramePr>
        <p:xfrm>
          <a:off x="2552700" y="2748280"/>
          <a:ext cx="7086600" cy="2743200"/>
        </p:xfrm>
        <a:graphic>
          <a:graphicData uri="http://schemas.openxmlformats.org/drawingml/2006/table">
            <a:tbl>
              <a:tblPr/>
              <a:tblGrid>
                <a:gridCol w="1417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7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6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7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76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课 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单价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/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12</a:t>
                      </a: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23</a:t>
                      </a: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语 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数 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科 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美 术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音 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二、指导练习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5376863" y="4017328"/>
            <a:ext cx="6858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zh-CN" altLang="en-US" sz="2400" kern="0">
              <a:solidFill>
                <a:schemeClr val="lt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" name="Text Box 19"/>
          <p:cNvSpPr txBox="1">
            <a:spLocks noChangeArrowheads="1"/>
          </p:cNvSpPr>
          <p:nvPr/>
        </p:nvSpPr>
        <p:spPr bwMode="auto">
          <a:xfrm>
            <a:off x="660400" y="1150233"/>
            <a:ext cx="10858500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3.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估计自己家到学校的路程，再计算每天从家到学校往返要走多少千米。一周（按</a:t>
            </a: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天）要走多少千米？</a:t>
            </a:r>
            <a:endParaRPr lang="en-US" altLang="zh-CN" sz="2400" kern="0" dirty="0"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60400" y="1956737"/>
            <a:ext cx="32004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[</a:t>
            </a:r>
            <a:r>
              <a:rPr lang="zh-CN" altLang="en-US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P4  </a:t>
            </a:r>
            <a:r>
              <a:rPr lang="zh-CN" altLang="en-US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练习一第</a:t>
            </a:r>
            <a:r>
              <a:rPr lang="en-US" altLang="zh-CN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题</a:t>
            </a:r>
            <a:r>
              <a:rPr lang="en-US" altLang="zh-CN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]</a:t>
            </a:r>
            <a:endParaRPr lang="zh-CN" altLang="en-US" sz="2400" kern="0" dirty="0">
              <a:solidFill>
                <a:srgbClr val="FF66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56677" name="组合 6"/>
          <p:cNvGrpSpPr/>
          <p:nvPr/>
        </p:nvGrpSpPr>
        <p:grpSpPr bwMode="auto">
          <a:xfrm>
            <a:off x="4892041" y="2143732"/>
            <a:ext cx="5008955" cy="2381595"/>
            <a:chOff x="3581400" y="2038449"/>
            <a:chExt cx="5009568" cy="1786660"/>
          </a:xfrm>
        </p:grpSpPr>
        <p:pic>
          <p:nvPicPr>
            <p:cNvPr id="156678" name="图片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186676" y="2231785"/>
              <a:ext cx="1404292" cy="1593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对话气泡: 圆角矩形 5"/>
            <p:cNvSpPr/>
            <p:nvPr/>
          </p:nvSpPr>
          <p:spPr>
            <a:xfrm>
              <a:off x="3581400" y="2038449"/>
              <a:ext cx="3048373" cy="914637"/>
            </a:xfrm>
            <a:prstGeom prst="wedgeRoundRectCallout">
              <a:avLst>
                <a:gd name="adj1" fmla="val 59834"/>
                <a:gd name="adj2" fmla="val 42857"/>
                <a:gd name="adj3" fmla="val 16667"/>
              </a:avLst>
            </a:prstGeom>
            <a:noFill/>
            <a:ln w="19050">
              <a:solidFill>
                <a:srgbClr val="A785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 eaLnBrk="0">
                <a:lnSpc>
                  <a:spcPct val="130000"/>
                </a:lnSpc>
                <a:defRPr/>
              </a:pPr>
              <a:r>
                <a:rPr lang="zh-CN" altLang="en-US" sz="2400" kern="0" spc="-300" dirty="0">
                  <a:solidFill>
                    <a:srgbClr val="A785AB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我家到学校大约</a:t>
              </a:r>
              <a:r>
                <a:rPr lang="en-US" altLang="zh-CN" sz="2400" kern="0" spc="-200" dirty="0">
                  <a:solidFill>
                    <a:srgbClr val="A785AB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1.3 </a:t>
              </a:r>
              <a:r>
                <a:rPr lang="en-US" altLang="zh-CN" sz="2400" kern="0" spc="-300" dirty="0">
                  <a:solidFill>
                    <a:srgbClr val="A785AB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km</a:t>
              </a:r>
              <a:r>
                <a:rPr lang="zh-CN" altLang="en-US" sz="2400" kern="0" spc="-300" dirty="0">
                  <a:solidFill>
                    <a:srgbClr val="A785AB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。我每天往返两次。</a:t>
              </a:r>
            </a:p>
          </p:txBody>
        </p:sp>
      </p:grpSp>
      <p:grpSp>
        <p:nvGrpSpPr>
          <p:cNvPr id="15" name="组合 14"/>
          <p:cNvGrpSpPr/>
          <p:nvPr/>
        </p:nvGrpSpPr>
        <p:grpSpPr bwMode="auto">
          <a:xfrm>
            <a:off x="1996441" y="2773304"/>
            <a:ext cx="3984625" cy="1009650"/>
            <a:chOff x="685800" y="2419350"/>
            <a:chExt cx="3984171" cy="757755"/>
          </a:xfrm>
        </p:grpSpPr>
        <p:sp>
          <p:nvSpPr>
            <p:cNvPr id="13" name="任意多边形: 形状 12"/>
            <p:cNvSpPr/>
            <p:nvPr/>
          </p:nvSpPr>
          <p:spPr>
            <a:xfrm>
              <a:off x="3062017" y="2947158"/>
              <a:ext cx="1607954" cy="229947"/>
            </a:xfrm>
            <a:custGeom>
              <a:avLst/>
              <a:gdLst>
                <a:gd name="connsiteX0" fmla="*/ 1608364 w 1608364"/>
                <a:gd name="connsiteY0" fmla="*/ 0 h 229798"/>
                <a:gd name="connsiteX1" fmla="*/ 840922 w 1608364"/>
                <a:gd name="connsiteY1" fmla="*/ 228600 h 229798"/>
                <a:gd name="connsiteX2" fmla="*/ 0 w 1608364"/>
                <a:gd name="connsiteY2" fmla="*/ 73479 h 229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08364" h="229798">
                  <a:moveTo>
                    <a:pt x="1608364" y="0"/>
                  </a:moveTo>
                  <a:cubicBezTo>
                    <a:pt x="1358673" y="108177"/>
                    <a:pt x="1108983" y="216354"/>
                    <a:pt x="840922" y="228600"/>
                  </a:cubicBezTo>
                  <a:cubicBezTo>
                    <a:pt x="572861" y="240847"/>
                    <a:pt x="286430" y="157163"/>
                    <a:pt x="0" y="73479"/>
                  </a:cubicBezTo>
                </a:path>
              </a:pathLst>
            </a:custGeom>
            <a:noFill/>
            <a:ln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Rectangle 2"/>
            <p:cNvSpPr>
              <a:spLocks noChangeArrowheads="1"/>
            </p:cNvSpPr>
            <p:nvPr/>
          </p:nvSpPr>
          <p:spPr bwMode="auto">
            <a:xfrm>
              <a:off x="685800" y="2419350"/>
              <a:ext cx="2895270" cy="689843"/>
            </a:xfrm>
            <a:prstGeom prst="rect">
              <a:avLst/>
            </a:prstGeom>
            <a:noFill/>
            <a:ln>
              <a:noFill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latinLnBrk="1">
                <a:defRPr/>
              </a:pPr>
              <a:r>
                <a:rPr lang="zh-CN" altLang="en-US" sz="2400" kern="0" dirty="0">
                  <a:solidFill>
                    <a:schemeClr val="accent5">
                      <a:lumMod val="75000"/>
                    </a:schemeClr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“往返”就是一去一回，算作两次。 </a:t>
              </a:r>
            </a:p>
          </p:txBody>
        </p:sp>
      </p:grp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660400" y="4437351"/>
            <a:ext cx="10858500" cy="1532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D4D8F8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30000"/>
              </a:lnSpc>
              <a:spcBef>
                <a:spcPct val="50000"/>
              </a:spcBef>
            </a:pPr>
            <a:r>
              <a:rPr lang="zh-CN" altLang="en-US" sz="2400" kern="0">
                <a:ea typeface="思源黑体 CN Medium" panose="020B0600000000000000" pitchFamily="34" charset="-122"/>
                <a:sym typeface="Arial" panose="020B0604020202020204" pitchFamily="34" charset="0"/>
              </a:rPr>
              <a:t>分析：要求每天从家到学校往返要走多少千米，就是求</a:t>
            </a:r>
            <a:r>
              <a:rPr lang="en-US" altLang="zh-CN" sz="24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en-US" sz="2400" kern="0">
                <a:ea typeface="思源黑体 CN Medium" panose="020B0600000000000000" pitchFamily="34" charset="-122"/>
                <a:sym typeface="Arial" panose="020B0604020202020204" pitchFamily="34" charset="0"/>
              </a:rPr>
              <a:t>个从家到学校的距离是多少（注意每天往返两次），根据小数乘整数的意义，用乘法计算，</a:t>
            </a:r>
            <a:r>
              <a:rPr lang="zh-CN" altLang="en-US" sz="24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可以用</a:t>
            </a:r>
            <a:r>
              <a:rPr lang="en-US" altLang="zh-CN" sz="24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1.3</a:t>
            </a:r>
            <a:r>
              <a:rPr lang="zh-CN" altLang="en-US" sz="24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先乘</a:t>
            </a:r>
            <a:r>
              <a:rPr lang="en-US" altLang="zh-CN" sz="24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再乘</a:t>
            </a:r>
            <a:r>
              <a:rPr lang="en-US" altLang="zh-CN" sz="24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24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也可以直接用</a:t>
            </a:r>
            <a:r>
              <a:rPr lang="en-US" altLang="zh-CN" sz="24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1.3</a:t>
            </a:r>
            <a:r>
              <a:rPr lang="zh-CN" altLang="en-US" sz="24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乘</a:t>
            </a:r>
            <a:r>
              <a:rPr lang="en-US" altLang="zh-CN" sz="24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en-US" sz="2400" kern="0"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  <a:endParaRPr lang="zh-CN" altLang="en-US" sz="2400" kern="0"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二、指导练习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3860191" y="4238245"/>
            <a:ext cx="1346200" cy="2200275"/>
            <a:chOff x="3581400" y="2563586"/>
            <a:chExt cx="1345834" cy="1650818"/>
          </a:xfrm>
        </p:grpSpPr>
        <p:sp>
          <p:nvSpPr>
            <p:cNvPr id="157699" name="Rectangle 2"/>
            <p:cNvSpPr>
              <a:spLocks noChangeArrowheads="1"/>
            </p:cNvSpPr>
            <p:nvPr/>
          </p:nvSpPr>
          <p:spPr bwMode="auto">
            <a:xfrm>
              <a:off x="3581400" y="2563586"/>
              <a:ext cx="1345834" cy="1650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latinLnBrk="1">
                <a:spcBef>
                  <a:spcPts val="1200"/>
                </a:spcBef>
              </a:pPr>
              <a:r>
                <a:rPr lang="en-US" altLang="zh-CN" sz="2400" kern="0">
                  <a:solidFill>
                    <a:srgbClr val="FF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    1 . 3</a:t>
              </a:r>
            </a:p>
            <a:p>
              <a:pPr latinLnBrk="1">
                <a:spcBef>
                  <a:spcPts val="1200"/>
                </a:spcBef>
              </a:pPr>
              <a:r>
                <a:rPr lang="en-US" altLang="zh-CN" sz="2400" kern="0">
                  <a:solidFill>
                    <a:srgbClr val="FF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×     4</a:t>
              </a:r>
            </a:p>
            <a:p>
              <a:pPr latinLnBrk="1">
                <a:spcBef>
                  <a:spcPts val="1200"/>
                </a:spcBef>
              </a:pPr>
              <a:r>
                <a:rPr lang="en-US" altLang="zh-CN" sz="2400" kern="0">
                  <a:solidFill>
                    <a:srgbClr val="FF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    5 . 2</a:t>
              </a:r>
            </a:p>
          </p:txBody>
        </p:sp>
        <p:cxnSp>
          <p:nvCxnSpPr>
            <p:cNvPr id="157700" name="直接连接符 8"/>
            <p:cNvCxnSpPr>
              <a:cxnSpLocks noChangeShapeType="1"/>
            </p:cNvCxnSpPr>
            <p:nvPr/>
          </p:nvCxnSpPr>
          <p:spPr bwMode="auto">
            <a:xfrm>
              <a:off x="3581400" y="3315338"/>
              <a:ext cx="1269614" cy="0"/>
            </a:xfrm>
            <a:prstGeom prst="line">
              <a:avLst/>
            </a:prstGeom>
            <a:noFill/>
            <a:ln w="19050" algn="ctr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" name="组合 4"/>
          <p:cNvGrpSpPr/>
          <p:nvPr/>
        </p:nvGrpSpPr>
        <p:grpSpPr bwMode="auto">
          <a:xfrm>
            <a:off x="6028039" y="4236657"/>
            <a:ext cx="1962960" cy="2201863"/>
            <a:chOff x="3407474" y="2563586"/>
            <a:chExt cx="1519760" cy="1650818"/>
          </a:xfrm>
        </p:grpSpPr>
        <p:sp>
          <p:nvSpPr>
            <p:cNvPr id="157702" name="Rectangle 2"/>
            <p:cNvSpPr>
              <a:spLocks noChangeArrowheads="1"/>
            </p:cNvSpPr>
            <p:nvPr/>
          </p:nvSpPr>
          <p:spPr bwMode="auto">
            <a:xfrm>
              <a:off x="3581400" y="2563586"/>
              <a:ext cx="1345834" cy="1650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latinLnBrk="1">
                <a:spcBef>
                  <a:spcPts val="1200"/>
                </a:spcBef>
              </a:pPr>
              <a:r>
                <a:rPr lang="en-US" altLang="zh-CN" sz="2400" kern="0">
                  <a:solidFill>
                    <a:srgbClr val="FF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    5 . 2</a:t>
              </a:r>
            </a:p>
            <a:p>
              <a:pPr latinLnBrk="1">
                <a:spcBef>
                  <a:spcPts val="1200"/>
                </a:spcBef>
              </a:pPr>
              <a:r>
                <a:rPr lang="en-US" altLang="zh-CN" sz="2400" kern="0">
                  <a:solidFill>
                    <a:srgbClr val="FF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×     5</a:t>
              </a:r>
            </a:p>
            <a:p>
              <a:pPr latinLnBrk="1">
                <a:spcBef>
                  <a:spcPts val="1200"/>
                </a:spcBef>
              </a:pPr>
              <a:r>
                <a:rPr lang="en-US" altLang="zh-CN" sz="2400" kern="0">
                  <a:solidFill>
                    <a:srgbClr val="FF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 2 6 . 0</a:t>
              </a:r>
            </a:p>
          </p:txBody>
        </p:sp>
        <p:cxnSp>
          <p:nvCxnSpPr>
            <p:cNvPr id="157703" name="直接连接符 8"/>
            <p:cNvCxnSpPr>
              <a:cxnSpLocks noChangeShapeType="1"/>
            </p:cNvCxnSpPr>
            <p:nvPr/>
          </p:nvCxnSpPr>
          <p:spPr bwMode="auto">
            <a:xfrm>
              <a:off x="3407474" y="3315987"/>
              <a:ext cx="1269614" cy="0"/>
            </a:xfrm>
            <a:prstGeom prst="line">
              <a:avLst/>
            </a:prstGeom>
            <a:noFill/>
            <a:ln w="19050" algn="ctr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3154681" y="2997988"/>
            <a:ext cx="6196013" cy="10156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每天走：</a:t>
            </a: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1.3×4=________(km)</a:t>
            </a:r>
          </a:p>
          <a:p>
            <a:pPr>
              <a:spcBef>
                <a:spcPct val="50000"/>
              </a:spcBef>
              <a:defRPr/>
            </a:pP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一周走：</a:t>
            </a: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____×5=_______(km)</a:t>
            </a:r>
          </a:p>
        </p:txBody>
      </p: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5934614" y="2987618"/>
            <a:ext cx="944563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5.2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4455000" y="3500820"/>
            <a:ext cx="944563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5.2</a:t>
            </a: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6028040" y="3500634"/>
            <a:ext cx="944563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26</a:t>
            </a:r>
          </a:p>
        </p:txBody>
      </p:sp>
      <p:grpSp>
        <p:nvGrpSpPr>
          <p:cNvPr id="157708" name="组合 19"/>
          <p:cNvGrpSpPr/>
          <p:nvPr/>
        </p:nvGrpSpPr>
        <p:grpSpPr bwMode="auto">
          <a:xfrm>
            <a:off x="2573974" y="1272592"/>
            <a:ext cx="7271989" cy="3156310"/>
            <a:chOff x="685800" y="438249"/>
            <a:chExt cx="8186180" cy="2665311"/>
          </a:xfrm>
        </p:grpSpPr>
        <p:sp>
          <p:nvSpPr>
            <p:cNvPr id="8" name="矩形 7"/>
            <p:cNvSpPr/>
            <p:nvPr/>
          </p:nvSpPr>
          <p:spPr>
            <a:xfrm>
              <a:off x="4462758" y="963451"/>
              <a:ext cx="537817" cy="22746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57710" name="组合 8"/>
            <p:cNvGrpSpPr/>
            <p:nvPr/>
          </p:nvGrpSpPr>
          <p:grpSpPr bwMode="auto">
            <a:xfrm>
              <a:off x="3581626" y="438249"/>
              <a:ext cx="5290354" cy="2665311"/>
              <a:chOff x="3581626" y="2038449"/>
              <a:chExt cx="5290354" cy="2665311"/>
            </a:xfrm>
          </p:grpSpPr>
          <p:pic>
            <p:nvPicPr>
              <p:cNvPr id="157711" name="图片 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6985857" y="2563651"/>
                <a:ext cx="1886123" cy="2140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" name="对话气泡: 圆角矩形 10"/>
              <p:cNvSpPr/>
              <p:nvPr/>
            </p:nvSpPr>
            <p:spPr>
              <a:xfrm>
                <a:off x="3581626" y="2038449"/>
                <a:ext cx="3048238" cy="914637"/>
              </a:xfrm>
              <a:prstGeom prst="wedgeRoundRectCallout">
                <a:avLst>
                  <a:gd name="adj1" fmla="val 59834"/>
                  <a:gd name="adj2" fmla="val 42857"/>
                  <a:gd name="adj3" fmla="val 16667"/>
                </a:avLst>
              </a:prstGeom>
              <a:noFill/>
              <a:ln w="19050">
                <a:solidFill>
                  <a:srgbClr val="A785A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just" eaLnBrk="0">
                  <a:lnSpc>
                    <a:spcPct val="130000"/>
                  </a:lnSpc>
                  <a:defRPr/>
                </a:pPr>
                <a:r>
                  <a:rPr lang="zh-CN" altLang="en-US" sz="2000" kern="0" spc="-300" dirty="0">
                    <a:solidFill>
                      <a:srgbClr val="A785AB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我家到学校大约</a:t>
                </a:r>
                <a:r>
                  <a:rPr lang="en-US" altLang="zh-CN" sz="2000" kern="0" spc="-200" dirty="0">
                    <a:solidFill>
                      <a:srgbClr val="A785AB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1.3 </a:t>
                </a:r>
                <a:r>
                  <a:rPr lang="en-US" altLang="zh-CN" sz="2000" kern="0" spc="-300" dirty="0">
                    <a:solidFill>
                      <a:srgbClr val="A785AB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km</a:t>
                </a:r>
                <a:r>
                  <a:rPr lang="zh-CN" altLang="en-US" sz="2000" kern="0" spc="-300" dirty="0">
                    <a:solidFill>
                      <a:srgbClr val="A785AB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。我每天往返两次。</a:t>
                </a:r>
              </a:p>
            </p:txBody>
          </p:sp>
        </p:grpSp>
        <p:grpSp>
          <p:nvGrpSpPr>
            <p:cNvPr id="157713" name="组合 15"/>
            <p:cNvGrpSpPr/>
            <p:nvPr/>
          </p:nvGrpSpPr>
          <p:grpSpPr bwMode="auto">
            <a:xfrm>
              <a:off x="685800" y="819150"/>
              <a:ext cx="3984171" cy="757755"/>
              <a:chOff x="685800" y="2419350"/>
              <a:chExt cx="3984171" cy="757755"/>
            </a:xfrm>
          </p:grpSpPr>
          <p:sp>
            <p:nvSpPr>
              <p:cNvPr id="17" name="任意多边形: 形状 16"/>
              <p:cNvSpPr/>
              <p:nvPr/>
            </p:nvSpPr>
            <p:spPr>
              <a:xfrm>
                <a:off x="3062474" y="2945941"/>
                <a:ext cx="1608263" cy="231041"/>
              </a:xfrm>
              <a:custGeom>
                <a:avLst/>
                <a:gdLst>
                  <a:gd name="connsiteX0" fmla="*/ 1608364 w 1608364"/>
                  <a:gd name="connsiteY0" fmla="*/ 0 h 229798"/>
                  <a:gd name="connsiteX1" fmla="*/ 840922 w 1608364"/>
                  <a:gd name="connsiteY1" fmla="*/ 228600 h 229798"/>
                  <a:gd name="connsiteX2" fmla="*/ 0 w 1608364"/>
                  <a:gd name="connsiteY2" fmla="*/ 73479 h 2297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08364" h="229798">
                    <a:moveTo>
                      <a:pt x="1608364" y="0"/>
                    </a:moveTo>
                    <a:cubicBezTo>
                      <a:pt x="1358673" y="108177"/>
                      <a:pt x="1108983" y="216354"/>
                      <a:pt x="840922" y="228600"/>
                    </a:cubicBezTo>
                    <a:cubicBezTo>
                      <a:pt x="572861" y="240847"/>
                      <a:pt x="286430" y="157163"/>
                      <a:pt x="0" y="73479"/>
                    </a:cubicBezTo>
                  </a:path>
                </a:pathLst>
              </a:custGeom>
              <a:noFill/>
              <a:ln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8" name="Rectangle 2"/>
              <p:cNvSpPr>
                <a:spLocks noChangeArrowheads="1"/>
              </p:cNvSpPr>
              <p:nvPr/>
            </p:nvSpPr>
            <p:spPr bwMode="auto">
              <a:xfrm>
                <a:off x="685800" y="2419548"/>
                <a:ext cx="2895826" cy="6883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latinLnBrk="1">
                  <a:defRPr/>
                </a:pPr>
                <a:r>
                  <a:rPr lang="zh-CN" altLang="en-US" sz="2000" kern="0" dirty="0">
                    <a:solidFill>
                      <a:schemeClr val="accent5">
                        <a:lumMod val="75000"/>
                      </a:schemeClr>
                    </a:solidFill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“往返”就是一去一回，算作两次。 </a:t>
                </a:r>
              </a:p>
            </p:txBody>
          </p:sp>
        </p:grpSp>
      </p:grpSp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4133216" y="7048500"/>
            <a:ext cx="4041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zh-CN" altLang="en-US" sz="2400" kern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答：一周要走</a:t>
            </a:r>
            <a:r>
              <a:rPr lang="en-US" altLang="zh-CN" sz="2400" kern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26</a:t>
            </a:r>
            <a:r>
              <a:rPr lang="zh-CN" altLang="en-US" sz="2400" kern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千米。</a:t>
            </a:r>
          </a:p>
        </p:txBody>
      </p:sp>
      <p:cxnSp>
        <p:nvCxnSpPr>
          <p:cNvPr id="21" name="直接连接符 20"/>
          <p:cNvCxnSpPr>
            <a:cxnSpLocks noChangeShapeType="1"/>
          </p:cNvCxnSpPr>
          <p:nvPr/>
        </p:nvCxnSpPr>
        <p:spPr bwMode="auto">
          <a:xfrm>
            <a:off x="7081202" y="5370251"/>
            <a:ext cx="244475" cy="266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二、指导练习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9"/>
          <p:cNvSpPr txBox="1">
            <a:spLocks noChangeArrowheads="1"/>
          </p:cNvSpPr>
          <p:nvPr/>
        </p:nvSpPr>
        <p:spPr bwMode="auto">
          <a:xfrm>
            <a:off x="660400" y="1183641"/>
            <a:ext cx="10363200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defRPr/>
            </a:pP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4.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根据第一列的积，写出其他各列的积。</a:t>
            </a:r>
            <a:endParaRPr lang="en-US" altLang="zh-CN" sz="2400" kern="0" dirty="0"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algn="just">
              <a:defRPr/>
            </a:pPr>
            <a:r>
              <a:rPr lang="en-US" altLang="zh-CN" sz="2400" kern="0" dirty="0">
                <a:solidFill>
                  <a:srgbClr val="FF66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[</a:t>
            </a:r>
            <a:r>
              <a:rPr lang="zh-CN" altLang="en-US" sz="2400" kern="0" dirty="0">
                <a:solidFill>
                  <a:srgbClr val="FF66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 dirty="0">
                <a:solidFill>
                  <a:srgbClr val="FF66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P4  </a:t>
            </a:r>
            <a:r>
              <a:rPr lang="zh-CN" altLang="en-US" sz="2400" kern="0" dirty="0">
                <a:solidFill>
                  <a:srgbClr val="FF66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练习一第</a:t>
            </a:r>
            <a:r>
              <a:rPr lang="en-US" altLang="zh-CN" sz="2400" kern="0" dirty="0">
                <a:solidFill>
                  <a:srgbClr val="FF66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en-US" sz="2400" kern="0" dirty="0">
                <a:solidFill>
                  <a:srgbClr val="FF66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题</a:t>
            </a:r>
            <a:r>
              <a:rPr lang="en-US" altLang="zh-CN" sz="2400" kern="0" dirty="0">
                <a:solidFill>
                  <a:srgbClr val="FF66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]</a:t>
            </a:r>
            <a:endParaRPr lang="zh-CN" altLang="en-US" sz="2400" kern="0" dirty="0">
              <a:solidFill>
                <a:srgbClr val="FF66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095501" y="2693034"/>
          <a:ext cx="7086600" cy="1557339"/>
        </p:xfrm>
        <a:graphic>
          <a:graphicData uri="http://schemas.openxmlformats.org/drawingml/2006/table">
            <a:tbl>
              <a:tblPr/>
              <a:tblGrid>
                <a:gridCol w="87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19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因数</a:t>
                      </a:r>
                    </a:p>
                  </a:txBody>
                  <a:tcPr marT="45716" marB="45716" anchor="ctr" anchorCtr="1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32</a:t>
                      </a:r>
                    </a:p>
                  </a:txBody>
                  <a:tcPr marT="45716" marB="45716" anchor="ctr" anchorCtr="1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320</a:t>
                      </a:r>
                    </a:p>
                  </a:txBody>
                  <a:tcPr marT="45716" marB="45716" anchor="ctr" anchorCtr="1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32</a:t>
                      </a:r>
                    </a:p>
                  </a:txBody>
                  <a:tcPr marT="45716" marB="45716" anchor="ctr" anchorCtr="1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3.2</a:t>
                      </a:r>
                    </a:p>
                  </a:txBody>
                  <a:tcPr marT="45716" marB="45716" anchor="ctr" anchorCtr="1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32</a:t>
                      </a:r>
                    </a:p>
                  </a:txBody>
                  <a:tcPr marT="45716" marB="45716" anchor="ctr" anchorCtr="1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32</a:t>
                      </a:r>
                    </a:p>
                  </a:txBody>
                  <a:tcPr marT="45716" marB="45716" anchor="ctr" anchorCtr="1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0.32</a:t>
                      </a:r>
                    </a:p>
                  </a:txBody>
                  <a:tcPr marT="45716" marB="45716" anchor="ctr" anchorCtr="1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因数</a:t>
                      </a:r>
                    </a:p>
                  </a:txBody>
                  <a:tcPr marT="45716" marB="45716" anchor="ctr" anchorCtr="1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15</a:t>
                      </a:r>
                    </a:p>
                  </a:txBody>
                  <a:tcPr marT="45716" marB="45716" anchor="ctr" anchorCtr="1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15</a:t>
                      </a:r>
                    </a:p>
                  </a:txBody>
                  <a:tcPr marT="45716" marB="45716" anchor="ctr" anchorCtr="1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150</a:t>
                      </a:r>
                    </a:p>
                  </a:txBody>
                  <a:tcPr marT="45716" marB="45716" anchor="ctr" anchorCtr="1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15</a:t>
                      </a:r>
                    </a:p>
                  </a:txBody>
                  <a:tcPr marT="45716" marB="45716" anchor="ctr" anchorCtr="1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1.5</a:t>
                      </a:r>
                    </a:p>
                  </a:txBody>
                  <a:tcPr marT="45716" marB="45716" anchor="ctr" anchorCtr="1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0.15</a:t>
                      </a:r>
                    </a:p>
                  </a:txBody>
                  <a:tcPr marT="45716" marB="45716" anchor="ctr" anchorCtr="1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15</a:t>
                      </a:r>
                    </a:p>
                  </a:txBody>
                  <a:tcPr marT="45716" marB="45716" anchor="ctr" anchorCtr="1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积</a:t>
                      </a:r>
                    </a:p>
                  </a:txBody>
                  <a:tcPr marT="45716" marB="45716" anchor="ctr" anchorCtr="1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480</a:t>
                      </a:r>
                    </a:p>
                  </a:txBody>
                  <a:tcPr marT="45716" marB="45716" anchor="ctr" anchorCtr="1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T="45716" marB="45716" anchor="ctr" anchorCtr="1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T="45716" marB="45716" anchor="ctr" anchorCtr="1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T="45716" marB="45716" anchor="ctr" anchorCtr="1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T="45716" marB="45716" anchor="ctr" anchorCtr="1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T="45716" marB="45716" anchor="ctr" anchorCtr="1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T="45716" marB="45716" anchor="ctr" anchorCtr="1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87788" y="3818574"/>
            <a:ext cx="990600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>
              <a:spcBef>
                <a:spcPts val="1200"/>
              </a:spcBef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4800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722019" y="3816986"/>
            <a:ext cx="9906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>
              <a:spcBef>
                <a:spcPts val="1200"/>
              </a:spcBef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4800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712619" y="3803970"/>
            <a:ext cx="722313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>
              <a:spcBef>
                <a:spcPts val="1200"/>
              </a:spcBef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48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6571457" y="3801749"/>
            <a:ext cx="722313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>
              <a:spcBef>
                <a:spcPts val="1200"/>
              </a:spcBef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48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7430295" y="3811910"/>
            <a:ext cx="722313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>
              <a:spcBef>
                <a:spcPts val="1200"/>
              </a:spcBef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4.8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8371048" y="3801749"/>
            <a:ext cx="7239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>
              <a:spcBef>
                <a:spcPts val="1200"/>
              </a:spcBef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4.8</a:t>
            </a:r>
          </a:p>
        </p:txBody>
      </p:sp>
      <p:sp>
        <p:nvSpPr>
          <p:cNvPr id="1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二、指导练习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9"/>
          <p:cNvSpPr txBox="1">
            <a:spLocks noChangeArrowheads="1"/>
          </p:cNvSpPr>
          <p:nvPr/>
        </p:nvSpPr>
        <p:spPr bwMode="auto">
          <a:xfrm>
            <a:off x="660400" y="1192231"/>
            <a:ext cx="10858500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defRPr/>
            </a:pP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5.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要下雨了，小莉看见远处有闪电，</a:t>
            </a: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秒后听到了雷声，闪电的地方离小莉有多远</a:t>
            </a: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? (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雷声在空气中的传播速度是</a:t>
            </a: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0.34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千米</a:t>
            </a: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/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秒。</a:t>
            </a: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</a:p>
          <a:p>
            <a:pPr algn="just">
              <a:defRPr/>
            </a:pPr>
            <a:r>
              <a:rPr lang="en-US" altLang="zh-CN" sz="2400" kern="0" dirty="0">
                <a:solidFill>
                  <a:srgbClr val="FF66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[</a:t>
            </a:r>
            <a:r>
              <a:rPr lang="zh-CN" altLang="en-US" sz="2400" kern="0" dirty="0">
                <a:solidFill>
                  <a:srgbClr val="FF66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 dirty="0">
                <a:solidFill>
                  <a:srgbClr val="FF66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P4  </a:t>
            </a:r>
            <a:r>
              <a:rPr lang="zh-CN" altLang="en-US" sz="2400" kern="0" dirty="0">
                <a:solidFill>
                  <a:srgbClr val="FF66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练习一第</a:t>
            </a:r>
            <a:r>
              <a:rPr lang="en-US" altLang="zh-CN" sz="2400" kern="0" dirty="0">
                <a:solidFill>
                  <a:srgbClr val="FF66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en-US" sz="2400" kern="0" dirty="0">
                <a:solidFill>
                  <a:srgbClr val="FF66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题</a:t>
            </a:r>
            <a:r>
              <a:rPr lang="en-US" altLang="zh-CN" sz="2400" kern="0" dirty="0">
                <a:solidFill>
                  <a:srgbClr val="FF66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]</a:t>
            </a:r>
            <a:endParaRPr lang="zh-CN" altLang="en-US" sz="2400" kern="0" dirty="0">
              <a:solidFill>
                <a:srgbClr val="FF66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4073041" y="2941340"/>
            <a:ext cx="3733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kern="0" dirty="0">
                <a:solidFill>
                  <a:srgbClr val="0000FF"/>
                </a:solidFill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4×0.34= 1.36</a:t>
            </a:r>
            <a:r>
              <a:rPr lang="zh-CN" altLang="en-US" sz="2400" kern="0" dirty="0">
                <a:solidFill>
                  <a:srgbClr val="0000FF"/>
                </a:solidFill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（千米）                   </a:t>
            </a:r>
          </a:p>
        </p:txBody>
      </p:sp>
      <p:grpSp>
        <p:nvGrpSpPr>
          <p:cNvPr id="5" name="组合 4"/>
          <p:cNvGrpSpPr/>
          <p:nvPr/>
        </p:nvGrpSpPr>
        <p:grpSpPr bwMode="auto">
          <a:xfrm>
            <a:off x="4458017" y="3492302"/>
            <a:ext cx="1757363" cy="2379663"/>
            <a:chOff x="3581400" y="2563585"/>
            <a:chExt cx="1757424" cy="1783428"/>
          </a:xfrm>
        </p:grpSpPr>
        <p:sp>
          <p:nvSpPr>
            <p:cNvPr id="159750" name="Rectangle 2"/>
            <p:cNvSpPr>
              <a:spLocks noChangeArrowheads="1"/>
            </p:cNvSpPr>
            <p:nvPr/>
          </p:nvSpPr>
          <p:spPr bwMode="auto">
            <a:xfrm>
              <a:off x="3581400" y="2563585"/>
              <a:ext cx="1757424" cy="1783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latinLnBrk="1">
                <a:spcBef>
                  <a:spcPts val="1200"/>
                </a:spcBef>
              </a:pPr>
              <a:r>
                <a:rPr lang="en-US" altLang="zh-CN" sz="2400" kern="0">
                  <a:solidFill>
                    <a:srgbClr val="0000FF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     0. 3 4</a:t>
              </a:r>
            </a:p>
            <a:p>
              <a:pPr latinLnBrk="1">
                <a:spcBef>
                  <a:spcPts val="1200"/>
                </a:spcBef>
              </a:pPr>
              <a:r>
                <a:rPr lang="en-US" altLang="zh-CN" sz="2400" kern="0">
                  <a:solidFill>
                    <a:srgbClr val="0000FF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 ×       4</a:t>
              </a:r>
            </a:p>
            <a:p>
              <a:pPr latinLnBrk="1">
                <a:spcBef>
                  <a:spcPts val="1200"/>
                </a:spcBef>
              </a:pPr>
              <a:r>
                <a:rPr lang="en-US" altLang="zh-CN" sz="2400" kern="0">
                  <a:solidFill>
                    <a:srgbClr val="0000FF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     1. 3 6</a:t>
              </a:r>
            </a:p>
          </p:txBody>
        </p:sp>
        <p:cxnSp>
          <p:nvCxnSpPr>
            <p:cNvPr id="159751" name="直接连接符 8"/>
            <p:cNvCxnSpPr>
              <a:cxnSpLocks noChangeShapeType="1"/>
            </p:cNvCxnSpPr>
            <p:nvPr/>
          </p:nvCxnSpPr>
          <p:spPr bwMode="auto">
            <a:xfrm flipV="1">
              <a:off x="3733841" y="3316183"/>
              <a:ext cx="1604983" cy="1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3002280" y="5641132"/>
            <a:ext cx="662940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2400" kern="0" dirty="0">
                <a:solidFill>
                  <a:srgbClr val="0000FF"/>
                </a:solidFill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答：闪电的地方离小莉有</a:t>
            </a:r>
            <a:r>
              <a:rPr lang="en-US" altLang="zh-CN" sz="2400" kern="0" dirty="0">
                <a:solidFill>
                  <a:srgbClr val="0000FF"/>
                </a:solidFill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1.36</a:t>
            </a:r>
            <a:r>
              <a:rPr lang="zh-CN" altLang="en-US" sz="2400" kern="0" dirty="0">
                <a:solidFill>
                  <a:srgbClr val="0000FF"/>
                </a:solidFill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千米。</a:t>
            </a:r>
            <a:r>
              <a:rPr lang="en-US" altLang="zh-CN" sz="2400" kern="0" dirty="0">
                <a:solidFill>
                  <a:srgbClr val="0000FF"/>
                </a:solidFill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               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073041" y="2425601"/>
            <a:ext cx="35544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/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速度</a:t>
            </a: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×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时间</a:t>
            </a: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路程</a:t>
            </a:r>
          </a:p>
        </p:txBody>
      </p:sp>
      <p:sp>
        <p:nvSpPr>
          <p:cNvPr id="1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二、指导练习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19"/>
          <p:cNvSpPr txBox="1">
            <a:spLocks noChangeArrowheads="1"/>
          </p:cNvSpPr>
          <p:nvPr/>
        </p:nvSpPr>
        <p:spPr bwMode="auto">
          <a:xfrm>
            <a:off x="550227" y="1124667"/>
            <a:ext cx="10968673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6.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胜利小学五（</a:t>
            </a: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）班的同学在联欢会上买了一条彩带，准备装饰教室。第一次用去彩带的一半，第二次用去剩下的一半，第三次又用去剩下的一半，最后还剩</a:t>
            </a: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5.2 m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，这条彩带原来有多长？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2191703" y="4505960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79B1E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79B1E0"/>
                </a:solidFill>
                <a:rou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zh-CN" sz="2400" kern="0"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3125153" y="4505960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79B1E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79B1E0"/>
                </a:solidFill>
                <a:rou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zh-CN" sz="2400" kern="0"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4050665" y="4518660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79B1E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79B1E0"/>
                </a:solidFill>
                <a:rou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zh-CN" sz="2400" kern="0"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4966653" y="4505960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79B1E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79B1E0"/>
                </a:solidFill>
                <a:rou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zh-CN" sz="2400" kern="0"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5895340" y="4505960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79B1E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79B1E0"/>
                </a:solidFill>
                <a:rou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zh-CN" sz="2400" kern="0"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6839903" y="4505960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79B1E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79B1E0"/>
                </a:solidFill>
                <a:rou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zh-CN" sz="2400" kern="0"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7762240" y="4505960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79B1E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79B1E0"/>
                </a:solidFill>
                <a:rou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zh-CN" sz="2400" kern="0"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8703628" y="4505960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79B1E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79B1E0"/>
                </a:solidFill>
                <a:rou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zh-CN" sz="2400" kern="0"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2148524" y="2906515"/>
            <a:ext cx="992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kern="0">
                <a:solidFill>
                  <a:srgbClr val="0000FF"/>
                </a:solidFill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5.2m</a:t>
            </a:r>
          </a:p>
        </p:txBody>
      </p:sp>
      <p:sp>
        <p:nvSpPr>
          <p:cNvPr id="3" name="右大括号 2"/>
          <p:cNvSpPr/>
          <p:nvPr/>
        </p:nvSpPr>
        <p:spPr bwMode="auto">
          <a:xfrm rot="5400000">
            <a:off x="2449672" y="4765517"/>
            <a:ext cx="239713" cy="711200"/>
          </a:xfrm>
          <a:prstGeom prst="rightBrace">
            <a:avLst>
              <a:gd name="adj1" fmla="val 6195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round/>
              </a14:hiddenLine>
            </a:ext>
          </a:extLst>
        </p:spPr>
        <p:txBody>
          <a:bodyPr rot="10800000" vert="eaVer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zh-CN" sz="2400" kern="0"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1180148" y="3554825"/>
            <a:ext cx="992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kern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最后</a:t>
            </a:r>
          </a:p>
        </p:txBody>
      </p:sp>
      <p:sp>
        <p:nvSpPr>
          <p:cNvPr id="26" name="右大括号 25"/>
          <p:cNvSpPr/>
          <p:nvPr/>
        </p:nvSpPr>
        <p:spPr bwMode="auto">
          <a:xfrm rot="5400000">
            <a:off x="2733041" y="4653449"/>
            <a:ext cx="239713" cy="711200"/>
          </a:xfrm>
          <a:prstGeom prst="rightBrace">
            <a:avLst>
              <a:gd name="adj1" fmla="val 6195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round/>
              </a14:hiddenLine>
            </a:ext>
          </a:extLst>
        </p:spPr>
        <p:txBody>
          <a:bodyPr rot="10800000" vert="eaVer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zh-CN" sz="2400" kern="0"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2148524" y="3554825"/>
            <a:ext cx="13017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第三次</a:t>
            </a:r>
          </a:p>
        </p:txBody>
      </p:sp>
      <p:sp>
        <p:nvSpPr>
          <p:cNvPr id="29" name="右大括号 28"/>
          <p:cNvSpPr/>
          <p:nvPr/>
        </p:nvSpPr>
        <p:spPr bwMode="auto">
          <a:xfrm rot="5400000">
            <a:off x="4783297" y="4295617"/>
            <a:ext cx="238125" cy="1652588"/>
          </a:xfrm>
          <a:prstGeom prst="rightBrace">
            <a:avLst>
              <a:gd name="adj1" fmla="val 6233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round/>
              </a14:hiddenLine>
            </a:ext>
          </a:extLst>
        </p:spPr>
        <p:txBody>
          <a:bodyPr rot="10800000" vert="eaVer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zh-CN" sz="2400" kern="0"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3426461" y="3554825"/>
            <a:ext cx="13001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kern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第二次</a:t>
            </a:r>
          </a:p>
        </p:txBody>
      </p:sp>
      <p:sp>
        <p:nvSpPr>
          <p:cNvPr id="31" name="右大括号 30"/>
          <p:cNvSpPr/>
          <p:nvPr/>
        </p:nvSpPr>
        <p:spPr bwMode="auto">
          <a:xfrm rot="5400000">
            <a:off x="7561422" y="3336767"/>
            <a:ext cx="238125" cy="3570288"/>
          </a:xfrm>
          <a:prstGeom prst="rightBrace">
            <a:avLst>
              <a:gd name="adj1" fmla="val 6247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round/>
              </a14:hiddenLine>
            </a:ext>
          </a:extLst>
        </p:spPr>
        <p:txBody>
          <a:bodyPr rot="10800000" vert="eaVer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zh-CN" sz="2400" kern="0"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 Box 19"/>
          <p:cNvSpPr txBox="1">
            <a:spLocks noChangeArrowheads="1"/>
          </p:cNvSpPr>
          <p:nvPr/>
        </p:nvSpPr>
        <p:spPr bwMode="auto">
          <a:xfrm>
            <a:off x="4591844" y="3581427"/>
            <a:ext cx="1143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kern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第一次</a:t>
            </a:r>
          </a:p>
        </p:txBody>
      </p:sp>
      <p:sp>
        <p:nvSpPr>
          <p:cNvPr id="33" name="Text Box 19"/>
          <p:cNvSpPr txBox="1">
            <a:spLocks noChangeArrowheads="1"/>
          </p:cNvSpPr>
          <p:nvPr/>
        </p:nvSpPr>
        <p:spPr bwMode="auto">
          <a:xfrm>
            <a:off x="565309" y="2322930"/>
            <a:ext cx="4419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3F4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提示：本题可以采用逆推法。</a:t>
            </a:r>
          </a:p>
        </p:txBody>
      </p:sp>
      <p:pic>
        <p:nvPicPr>
          <p:cNvPr id="160789" name="图片 2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2454" y="1140461"/>
            <a:ext cx="136525" cy="6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 Box 19"/>
          <p:cNvSpPr txBox="1">
            <a:spLocks noChangeArrowheads="1"/>
          </p:cNvSpPr>
          <p:nvPr/>
        </p:nvSpPr>
        <p:spPr bwMode="auto">
          <a:xfrm>
            <a:off x="1323341" y="4315459"/>
            <a:ext cx="37988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kern="0" dirty="0">
                <a:solidFill>
                  <a:srgbClr val="0000FF"/>
                </a:solidFill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5.2×2×2×2 = 41.6(m)</a:t>
            </a:r>
          </a:p>
        </p:txBody>
      </p:sp>
      <p:sp>
        <p:nvSpPr>
          <p:cNvPr id="27" name="Text Box 19"/>
          <p:cNvSpPr txBox="1">
            <a:spLocks noChangeArrowheads="1"/>
          </p:cNvSpPr>
          <p:nvPr/>
        </p:nvSpPr>
        <p:spPr bwMode="auto">
          <a:xfrm>
            <a:off x="1136015" y="5068690"/>
            <a:ext cx="4740275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2400" kern="0" dirty="0">
                <a:solidFill>
                  <a:srgbClr val="0000FF"/>
                </a:solidFill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答：这条彩带原来长</a:t>
            </a:r>
            <a:r>
              <a:rPr lang="en-US" altLang="zh-CN" sz="2400" kern="0" dirty="0">
                <a:solidFill>
                  <a:srgbClr val="0000FF"/>
                </a:solidFill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41.6 m</a:t>
            </a:r>
            <a:r>
              <a:rPr lang="zh-CN" altLang="en-US" sz="2400" kern="0" dirty="0">
                <a:solidFill>
                  <a:srgbClr val="0000FF"/>
                </a:solidFill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。</a:t>
            </a:r>
            <a:endParaRPr lang="en-US" altLang="zh-CN" sz="2400" kern="0" dirty="0">
              <a:solidFill>
                <a:srgbClr val="0000FF"/>
              </a:solidFill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35" name="Text Box 19"/>
          <p:cNvSpPr txBox="1">
            <a:spLocks noChangeArrowheads="1"/>
          </p:cNvSpPr>
          <p:nvPr/>
        </p:nvSpPr>
        <p:spPr bwMode="auto">
          <a:xfrm>
            <a:off x="6287612" y="3137347"/>
            <a:ext cx="3984148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3F4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0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逆推法</a:t>
            </a:r>
          </a:p>
          <a:p>
            <a:r>
              <a:rPr lang="zh-CN" altLang="en-US" sz="20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逆推法是用</a:t>
            </a:r>
            <a:r>
              <a:rPr lang="zh-CN" altLang="en-US" sz="2000" kern="0" dirty="0">
                <a:solidFill>
                  <a:srgbClr val="FF0000"/>
                </a:solidFill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还原思想</a:t>
            </a:r>
            <a:r>
              <a:rPr lang="zh-CN" altLang="en-US" sz="20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解题的方法，</a:t>
            </a:r>
          </a:p>
          <a:p>
            <a:r>
              <a:rPr lang="zh-CN" altLang="en-US" sz="20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就是从题目的问题或结果出发，</a:t>
            </a:r>
          </a:p>
          <a:p>
            <a:r>
              <a:rPr lang="zh-CN" altLang="en-US" sz="20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根据已知条件一步一步进行逆向推理，逐步靠拢原始的条件。用逆推法解答某些题目时，比用顺推法解答更清晰容易。</a:t>
            </a:r>
          </a:p>
        </p:txBody>
      </p:sp>
      <p:sp>
        <p:nvSpPr>
          <p:cNvPr id="3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二、指导练习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500"/>
                            </p:stCondLst>
                            <p:childTnLst>
                              <p:par>
                                <p:cTn id="8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3" grpId="0"/>
      <p:bldP spid="24" grpId="0"/>
      <p:bldP spid="26" grpId="0"/>
      <p:bldP spid="28" grpId="0"/>
      <p:bldP spid="29" grpId="0"/>
      <p:bldP spid="30" grpId="0"/>
      <p:bldP spid="31" grpId="0"/>
      <p:bldP spid="32" grpId="0"/>
      <p:bldP spid="33" grpId="0"/>
      <p:bldP spid="25" grpId="0"/>
      <p:bldP spid="27" grpId="0"/>
      <p:bldP spid="3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4.0,&quot;FooterHeight&quot;:9.0,&quot;SideMargin&quot;:5.5,&quot;TopMargin&quot;:0.0,&quot;BottomMargin&quot;:0.0,&quot;IntervalMargin&quot;:1.5,&quot;SettingType&quot;:&quot;System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ADDREMOVEWATERMARK" val="U6Fz5tOxjT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1103</Words>
  <Application>Microsoft Office PowerPoint</Application>
  <PresentationFormat>宽屏</PresentationFormat>
  <Paragraphs>158</Paragraphs>
  <Slides>15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1" baseType="lpstr">
      <vt:lpstr>FandolFang R</vt:lpstr>
      <vt:lpstr>思源黑体 CN Light</vt:lpstr>
      <vt:lpstr>Arial</vt:lpstr>
      <vt:lpstr>Calibri</vt:lpstr>
      <vt:lpstr>Times New Roman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天 下</cp:lastModifiedBy>
  <cp:revision>22</cp:revision>
  <dcterms:created xsi:type="dcterms:W3CDTF">2020-06-25T13:11:00Z</dcterms:created>
  <dcterms:modified xsi:type="dcterms:W3CDTF">2021-01-08T23:12:26Z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2052-11.1.0.9739</vt:lpwstr>
  </property>
</Properties>
</file>