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2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7" r:id="rId16"/>
    <p:sldId id="273" r:id="rId17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38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664">
          <p15:clr>
            <a:srgbClr val="A4A3A4"/>
          </p15:clr>
        </p15:guide>
        <p15:guide id="5" orient="horz" pos="3928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B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>
        <p:guide pos="438"/>
        <p:guide pos="7256"/>
        <p:guide orient="horz" pos="618"/>
        <p:guide orient="horz" pos="664"/>
        <p:guide orient="horz" pos="3928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3ACD943-6C4C-485E-A1DE-10844C653D4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7AE6268-3315-45EF-B116-0B9B428CD9F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55C8F6E-AF34-47B3-9C67-202B3B67F25F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b="1" dirty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E127C6-FCCD-4B9E-A582-95A05A6BE948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13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D88D902-3548-4523-8415-4061DB9C5056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E24719D-04F9-4285-8377-EE1DBD6D5C53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4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787188C-25E4-4F0F-9A18-594E0B7EFFCD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C825B9A-B78F-49F3-B529-AD3CB184377D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6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45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BDE37B2-5BF1-4A79-ABFD-6D4BEB7F42B2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454FB5-2744-474A-83AD-5F103B9158CD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8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CN" b="1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61219A9-35E4-4D90-8394-950E0647C8B3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9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305FF95-9E1C-4BD2-B8EF-A6E7BC709C08}" type="slidenum">
              <a:rPr kumimoji="0" altLang="zh-CN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92B28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92B28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黑体" panose="02010609060101010101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6" r="35813" b="80670"/>
          <a:stretch>
            <a:fillRect/>
          </a:stretch>
        </p:blipFill>
        <p:spPr>
          <a:xfrm>
            <a:off x="2502109" y="0"/>
            <a:ext cx="2483241" cy="1343393"/>
          </a:xfrm>
          <a:custGeom>
            <a:avLst/>
            <a:gdLst>
              <a:gd name="connsiteX0" fmla="*/ 1312476 w 2483241"/>
              <a:gd name="connsiteY0" fmla="*/ 0 h 1343393"/>
              <a:gd name="connsiteX1" fmla="*/ 2483241 w 2483241"/>
              <a:gd name="connsiteY1" fmla="*/ 0 h 1343393"/>
              <a:gd name="connsiteX2" fmla="*/ 928481 w 2483241"/>
              <a:gd name="connsiteY2" fmla="*/ 1343393 h 1343393"/>
              <a:gd name="connsiteX3" fmla="*/ 0 w 2483241"/>
              <a:gd name="connsiteY3" fmla="*/ 3469 h 134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241" h="1343393">
                <a:moveTo>
                  <a:pt x="1312476" y="0"/>
                </a:moveTo>
                <a:lnTo>
                  <a:pt x="2483241" y="0"/>
                </a:lnTo>
                <a:lnTo>
                  <a:pt x="928481" y="1343393"/>
                </a:lnTo>
                <a:lnTo>
                  <a:pt x="0" y="3469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1" t="68990" r="43703" b="1064"/>
          <a:stretch>
            <a:fillRect/>
          </a:stretch>
        </p:blipFill>
        <p:spPr>
          <a:xfrm>
            <a:off x="2523756" y="4794726"/>
            <a:ext cx="1629702" cy="2081214"/>
          </a:xfrm>
          <a:custGeom>
            <a:avLst/>
            <a:gdLst>
              <a:gd name="connsiteX0" fmla="*/ 1361223 w 1629702"/>
              <a:gd name="connsiteY0" fmla="*/ 0 h 2081214"/>
              <a:gd name="connsiteX1" fmla="*/ 1629702 w 1629702"/>
              <a:gd name="connsiteY1" fmla="*/ 2041918 h 2081214"/>
              <a:gd name="connsiteX2" fmla="*/ 0 w 1629702"/>
              <a:gd name="connsiteY2" fmla="*/ 2081214 h 208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9702" h="2081214">
                <a:moveTo>
                  <a:pt x="1361223" y="0"/>
                </a:moveTo>
                <a:lnTo>
                  <a:pt x="1629702" y="2041918"/>
                </a:lnTo>
                <a:lnTo>
                  <a:pt x="0" y="2081214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7" r="38676" b="1322"/>
          <a:stretch>
            <a:fillRect/>
          </a:stretch>
        </p:blipFill>
        <p:spPr>
          <a:xfrm>
            <a:off x="75065" y="0"/>
            <a:ext cx="4608467" cy="6858000"/>
          </a:xfrm>
          <a:custGeom>
            <a:avLst/>
            <a:gdLst>
              <a:gd name="connsiteX0" fmla="*/ 0 w 4608467"/>
              <a:gd name="connsiteY0" fmla="*/ 0 h 6858000"/>
              <a:gd name="connsiteX1" fmla="*/ 2304234 w 4608467"/>
              <a:gd name="connsiteY1" fmla="*/ 0 h 6858000"/>
              <a:gd name="connsiteX2" fmla="*/ 4608467 w 4608467"/>
              <a:gd name="connsiteY2" fmla="*/ 3429000 h 6858000"/>
              <a:gd name="connsiteX3" fmla="*/ 2304234 w 4608467"/>
              <a:gd name="connsiteY3" fmla="*/ 6858000 h 6858000"/>
              <a:gd name="connsiteX4" fmla="*/ 0 w 4608467"/>
              <a:gd name="connsiteY4" fmla="*/ 6858000 h 6858000"/>
              <a:gd name="connsiteX5" fmla="*/ 2304234 w 4608467"/>
              <a:gd name="connsiteY5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8467" h="6858000">
                <a:moveTo>
                  <a:pt x="0" y="0"/>
                </a:moveTo>
                <a:lnTo>
                  <a:pt x="2304234" y="0"/>
                </a:lnTo>
                <a:lnTo>
                  <a:pt x="4608467" y="3429000"/>
                </a:lnTo>
                <a:lnTo>
                  <a:pt x="2304234" y="6858000"/>
                </a:lnTo>
                <a:lnTo>
                  <a:pt x="0" y="6858000"/>
                </a:lnTo>
                <a:lnTo>
                  <a:pt x="2304234" y="342900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5" r="61762" b="1322"/>
          <a:stretch>
            <a:fillRect/>
          </a:stretch>
        </p:blipFill>
        <p:spPr>
          <a:xfrm>
            <a:off x="-1" y="0"/>
            <a:ext cx="2249348" cy="6858001"/>
          </a:xfrm>
          <a:custGeom>
            <a:avLst/>
            <a:gdLst>
              <a:gd name="connsiteX0" fmla="*/ 0 w 2249348"/>
              <a:gd name="connsiteY0" fmla="*/ 0 h 6858001"/>
              <a:gd name="connsiteX1" fmla="*/ 2249348 w 2249348"/>
              <a:gd name="connsiteY1" fmla="*/ 3420436 h 6858001"/>
              <a:gd name="connsiteX2" fmla="*/ 0 w 2249348"/>
              <a:gd name="connsiteY2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9348" h="6858001">
                <a:moveTo>
                  <a:pt x="0" y="0"/>
                </a:moveTo>
                <a:lnTo>
                  <a:pt x="2249348" y="3420436"/>
                </a:lnTo>
                <a:lnTo>
                  <a:pt x="0" y="6858001"/>
                </a:lnTo>
                <a:close/>
              </a:path>
            </a:pathLst>
          </a:custGeom>
        </p:spPr>
      </p:pic>
      <p:grpSp>
        <p:nvGrpSpPr>
          <p:cNvPr id="15" name="组合 14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16" name="组合 15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8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92B28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20" name="文本框 19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1" name="直接连接符 20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2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92B28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1.2 </a:t>
                  </a:r>
                  <a:r>
                    <a:rPr lang="zh-CN" altLang="en-US" sz="5400" b="1" dirty="0">
                      <a:solidFill>
                        <a:srgbClr val="92B282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小数乘小数</a:t>
                  </a:r>
                  <a:endParaRPr kumimoji="0" lang="zh-CN" alt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2B282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17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第一单元 小数乘法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9561081" y="587818"/>
            <a:ext cx="4062342" cy="298450"/>
          </a:xfrm>
          <a:prstGeom prst="rect">
            <a:avLst/>
          </a:prstGeom>
          <a:solidFill>
            <a:srgbClr val="92B282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kern="0" spc="3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人教版小学数学五年级上册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直角三角形 18"/>
          <p:cNvSpPr/>
          <p:nvPr/>
        </p:nvSpPr>
        <p:spPr>
          <a:xfrm rot="2709085" flipV="1">
            <a:off x="9817684" y="5872202"/>
            <a:ext cx="2053634" cy="1758462"/>
          </a:xfrm>
          <a:custGeom>
            <a:avLst/>
            <a:gdLst>
              <a:gd name="connsiteX0" fmla="*/ 0 w 1758462"/>
              <a:gd name="connsiteY0" fmla="*/ 1758462 h 1758462"/>
              <a:gd name="connsiteX1" fmla="*/ 0 w 1758462"/>
              <a:gd name="connsiteY1" fmla="*/ 0 h 1758462"/>
              <a:gd name="connsiteX2" fmla="*/ 1758462 w 1758462"/>
              <a:gd name="connsiteY2" fmla="*/ 1758462 h 1758462"/>
              <a:gd name="connsiteX3" fmla="*/ 0 w 1758462"/>
              <a:gd name="connsiteY3" fmla="*/ 1758462 h 1758462"/>
              <a:gd name="connsiteX0-1" fmla="*/ 0 w 2053634"/>
              <a:gd name="connsiteY0-2" fmla="*/ 1603230 h 1758462"/>
              <a:gd name="connsiteX1-3" fmla="*/ 295172 w 2053634"/>
              <a:gd name="connsiteY1-4" fmla="*/ 0 h 1758462"/>
              <a:gd name="connsiteX2-5" fmla="*/ 2053634 w 2053634"/>
              <a:gd name="connsiteY2-6" fmla="*/ 1758462 h 1758462"/>
              <a:gd name="connsiteX3-7" fmla="*/ 0 w 2053634"/>
              <a:gd name="connsiteY3-8" fmla="*/ 1603230 h 17584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53634" h="1758462">
                <a:moveTo>
                  <a:pt x="0" y="1603230"/>
                </a:moveTo>
                <a:lnTo>
                  <a:pt x="295172" y="0"/>
                </a:lnTo>
                <a:lnTo>
                  <a:pt x="2053634" y="1758462"/>
                </a:lnTo>
                <a:lnTo>
                  <a:pt x="0" y="1603230"/>
                </a:lnTo>
                <a:close/>
              </a:path>
            </a:pathLst>
          </a:custGeom>
          <a:solidFill>
            <a:srgbClr val="92B282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39234" y="4748397"/>
            <a:ext cx="5035551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6.25×3.2=20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（平方厘米）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32727" y="5247821"/>
            <a:ext cx="5717116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4.5×4.5=20.25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（平方厘米）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39234" y="5774035"/>
            <a:ext cx="5782733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4.23×5.9=24.957</a:t>
            </a:r>
            <a:r>
              <a:rPr lang="zh-CN" alt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（平方厘米）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695325" y="1172891"/>
            <a:ext cx="1016846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求下面图形的面积</a:t>
            </a:r>
            <a:r>
              <a:rPr lang="zh-CN" altLang="zh-CN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（单位：</a:t>
            </a:r>
            <a:r>
              <a:rPr lang="en-US" altLang="zh-CN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cm</a:t>
            </a:r>
            <a:r>
              <a:rPr lang="zh-CN" altLang="en-US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P9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练习二 第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9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]</a:t>
            </a:r>
            <a:endParaRPr lang="zh-CN" altLang="zh-CN" sz="2400" kern="0" dirty="0">
              <a:solidFill>
                <a:srgbClr val="1C1C1C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382186" y="2468478"/>
            <a:ext cx="2999316" cy="15367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92701" y="2157327"/>
            <a:ext cx="2159000" cy="2159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36468" y="1820778"/>
            <a:ext cx="2029884" cy="28321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>
              <a:defRPr/>
            </a:pPr>
            <a:endParaRPr lang="zh-CN" altLang="en-US" sz="24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39234" y="2929912"/>
            <a:ext cx="95038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3.2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29935" y="3964961"/>
            <a:ext cx="1293284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6.25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93319" y="4295161"/>
            <a:ext cx="9525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4.5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218893" y="2908361"/>
            <a:ext cx="950383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4.5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795205" y="1809793"/>
            <a:ext cx="1270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4.23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195985" y="2929912"/>
            <a:ext cx="1270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5.9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/>
        </p:nvSpPr>
        <p:spPr bwMode="auto">
          <a:xfrm>
            <a:off x="4073041" y="2611958"/>
            <a:ext cx="4572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zh-CN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路程</a:t>
            </a: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速度×时间</a:t>
            </a:r>
            <a:endParaRPr lang="zh-CN" altLang="en-US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1"/>
          <p:cNvSpPr>
            <a:spLocks noChangeArrowheads="1"/>
          </p:cNvSpPr>
          <p:nvPr/>
        </p:nvSpPr>
        <p:spPr bwMode="auto">
          <a:xfrm>
            <a:off x="4073041" y="3194241"/>
            <a:ext cx="647276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en-US" altLang="zh-CN" sz="2400" kern="0" dirty="0">
                <a:solidFill>
                  <a:srgbClr val="00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70.5</a:t>
            </a:r>
            <a:r>
              <a:rPr lang="zh-CN" altLang="zh-CN" sz="2400" kern="0" dirty="0">
                <a:solidFill>
                  <a:srgbClr val="00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×</a:t>
            </a:r>
            <a:r>
              <a:rPr lang="en-US" altLang="zh-CN" sz="2400" kern="0" dirty="0">
                <a:solidFill>
                  <a:srgbClr val="00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6.4=451.2</a:t>
            </a:r>
            <a:r>
              <a:rPr lang="zh-CN" altLang="zh-CN" sz="2400" kern="0" dirty="0">
                <a:solidFill>
                  <a:srgbClr val="00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（千米）</a:t>
            </a:r>
            <a:endParaRPr lang="zh-CN" altLang="en-US" sz="2400" kern="0" dirty="0">
              <a:solidFill>
                <a:srgbClr val="0033CC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 41"/>
          <p:cNvSpPr>
            <a:spLocks noChangeArrowheads="1"/>
          </p:cNvSpPr>
          <p:nvPr/>
        </p:nvSpPr>
        <p:spPr bwMode="auto">
          <a:xfrm>
            <a:off x="4073041" y="3776524"/>
            <a:ext cx="892386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zh-CN" altLang="en-US" sz="2400" kern="0" dirty="0">
                <a:solidFill>
                  <a:srgbClr val="00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答：</a:t>
            </a:r>
            <a:r>
              <a:rPr lang="zh-CN" altLang="zh-CN" sz="2400" kern="0" dirty="0">
                <a:solidFill>
                  <a:srgbClr val="00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他坐火车的路程是</a:t>
            </a:r>
            <a:r>
              <a:rPr lang="en-US" altLang="zh-CN" sz="2400" kern="0" dirty="0">
                <a:solidFill>
                  <a:srgbClr val="00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451.2</a:t>
            </a:r>
            <a:r>
              <a:rPr lang="zh-CN" altLang="zh-CN" sz="2400" kern="0" dirty="0">
                <a:solidFill>
                  <a:srgbClr val="0033C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千米。</a:t>
            </a:r>
            <a:endParaRPr lang="zh-CN" altLang="en-US" sz="2400" kern="0" dirty="0">
              <a:solidFill>
                <a:srgbClr val="0033CC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632094" y="1120387"/>
            <a:ext cx="10886806" cy="11401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  <a:defRPr/>
            </a:pPr>
            <a:r>
              <a:rPr lang="en-US" altLang="zh-CN" sz="2400" kern="0" dirty="0">
                <a:solidFill>
                  <a:srgbClr val="1C1C1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zh-CN" sz="2400" kern="0" dirty="0">
                <a:solidFill>
                  <a:srgbClr val="1C1C1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哥哥上大学，要坐</a:t>
            </a:r>
            <a:r>
              <a:rPr lang="en-US" altLang="zh-CN" sz="2400" kern="0" dirty="0">
                <a:solidFill>
                  <a:srgbClr val="1C1C1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6.4</a:t>
            </a:r>
            <a:r>
              <a:rPr lang="zh-CN" altLang="zh-CN" sz="2400" kern="0" dirty="0">
                <a:solidFill>
                  <a:srgbClr val="1C1C1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小时的火车，火车的平均速度是</a:t>
            </a:r>
            <a:r>
              <a:rPr lang="en-US" altLang="zh-CN" sz="2400" kern="0" dirty="0">
                <a:solidFill>
                  <a:srgbClr val="1C1C1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70.5</a:t>
            </a:r>
            <a:r>
              <a:rPr lang="zh-CN" altLang="zh-CN" sz="2400" kern="0" dirty="0">
                <a:solidFill>
                  <a:srgbClr val="1C1C1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千米</a:t>
            </a:r>
            <a:r>
              <a:rPr lang="en-US" altLang="zh-CN" sz="2400" kern="0" dirty="0">
                <a:solidFill>
                  <a:srgbClr val="1C1C1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zh-CN" sz="2400" kern="0" dirty="0">
                <a:solidFill>
                  <a:srgbClr val="1C1C1C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时。他坐火车的路程是多少千米？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[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P10 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练习二 第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11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]</a:t>
            </a:r>
            <a:endParaRPr lang="zh-CN" altLang="en-US" sz="2400" kern="0" dirty="0">
              <a:solidFill>
                <a:srgbClr val="1C1C1C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>
            <a:spLocks noChangeArrowheads="1"/>
          </p:cNvSpPr>
          <p:nvPr/>
        </p:nvSpPr>
        <p:spPr bwMode="auto">
          <a:xfrm>
            <a:off x="660400" y="1164006"/>
            <a:ext cx="1097215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先调查下面这些物品每千克的单价，再计算总价。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P9 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练习二 第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10</a:t>
            </a:r>
            <a:r>
              <a:rPr lang="zh-CN" altLang="en-US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]</a:t>
            </a:r>
            <a:endParaRPr lang="zh-CN" altLang="zh-CN" sz="2400" kern="0" dirty="0">
              <a:solidFill>
                <a:srgbClr val="1C1C1C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" name="表格 3"/>
          <p:cNvGraphicFramePr>
            <a:graphicFrameLocks noGrp="1"/>
          </p:cNvGraphicFramePr>
          <p:nvPr/>
        </p:nvGraphicFramePr>
        <p:xfrm>
          <a:off x="1127338" y="2222045"/>
          <a:ext cx="9853083" cy="3048000"/>
        </p:xfrm>
        <a:graphic>
          <a:graphicData uri="http://schemas.openxmlformats.org/drawingml/2006/table">
            <a:tbl>
              <a:tblPr/>
              <a:tblGrid>
                <a:gridCol w="1642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69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78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4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单价（元</a:t>
                      </a: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千克）</a:t>
                      </a: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0.8kg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2.5kg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5kg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6.2kg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苹果</a:t>
                      </a: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香蕉</a:t>
                      </a: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橘子</a:t>
                      </a: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葡萄</a:t>
                      </a: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1944" marR="121944" marT="60960" marB="60960" anchor="ctr" horzOverflow="overflow">
                    <a:lnL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1DC4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三、巩固训练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560913"/>
            <a:ext cx="5165204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19"/>
          <p:cNvSpPr txBox="1">
            <a:spLocks noChangeArrowheads="1"/>
          </p:cNvSpPr>
          <p:nvPr/>
        </p:nvSpPr>
        <p:spPr bwMode="auto">
          <a:xfrm>
            <a:off x="4728948" y="1434983"/>
            <a:ext cx="53805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小数乘小数（</a:t>
            </a: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endParaRPr lang="en-US" altLang="zh-CN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3798" name="图片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1955" y="1234015"/>
            <a:ext cx="182033" cy="61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图片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004" y="1257300"/>
            <a:ext cx="182033" cy="6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660400" y="3819384"/>
            <a:ext cx="516520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</a:pPr>
            <a:r>
              <a:rPr lang="zh-CN" altLang="en-US" sz="20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注意：</a:t>
            </a:r>
            <a:r>
              <a:rPr lang="en-US" altLang="zh-CN" sz="20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积的位数不够时，要添</a:t>
            </a:r>
            <a:r>
              <a:rPr lang="en-US" altLang="zh-CN" sz="20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占位，再点小数点。</a:t>
            </a:r>
            <a:endParaRPr lang="en-US" altLang="zh-CN" sz="2000" kern="0" dirty="0">
              <a:solidFill>
                <a:srgbClr val="00B0F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>
              <a:lnSpc>
                <a:spcPct val="150000"/>
              </a:lnSpc>
            </a:pPr>
            <a:r>
              <a:rPr lang="en-US" altLang="zh-CN" sz="20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乘积末尾有</a:t>
            </a:r>
            <a:r>
              <a:rPr lang="en-US" altLang="zh-CN" sz="20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时，要先点上小数点，再去掉末尾的</a:t>
            </a:r>
            <a:r>
              <a:rPr lang="en-US" altLang="zh-CN" sz="20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哦！</a:t>
            </a:r>
          </a:p>
        </p:txBody>
      </p:sp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603" y="2296966"/>
            <a:ext cx="5439297" cy="176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2" name="文本框 28"/>
          <p:cNvSpPr txBox="1">
            <a:spLocks noChangeArrowheads="1"/>
          </p:cNvSpPr>
          <p:nvPr/>
        </p:nvSpPr>
        <p:spPr bwMode="auto">
          <a:xfrm>
            <a:off x="695325" y="1437433"/>
            <a:ext cx="650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小数乘小数的计算方法：</a:t>
            </a: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6078117" y="4260849"/>
            <a:ext cx="5440784" cy="1974851"/>
            <a:chOff x="4543425" y="2809735"/>
            <a:chExt cx="4407535" cy="1481328"/>
          </a:xfrm>
        </p:grpSpPr>
        <p:sp>
          <p:nvSpPr>
            <p:cNvPr id="35" name="矩形: 圆角 34"/>
            <p:cNvSpPr/>
            <p:nvPr/>
          </p:nvSpPr>
          <p:spPr>
            <a:xfrm>
              <a:off x="4543425" y="2809735"/>
              <a:ext cx="4407535" cy="1481328"/>
            </a:xfrm>
            <a:prstGeom prst="roundRect">
              <a:avLst/>
            </a:prstGeom>
            <a:solidFill>
              <a:srgbClr val="FCFE98"/>
            </a:solidFill>
            <a:ln w="38100">
              <a:solidFill>
                <a:srgbClr val="FDD36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 defTabSz="1219200">
                <a:defRPr/>
              </a:pPr>
              <a:r>
                <a:rPr lang="zh-CN" altLang="en-US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一个数（</a:t>
              </a: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  <a:r>
                <a:rPr lang="zh-CN" altLang="en-US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除外）乘大于</a:t>
              </a: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的数，积比原来的数（   ）。</a:t>
              </a:r>
              <a:endPara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algn="just" defTabSz="1219200">
                <a:defRPr/>
              </a:pPr>
              <a:r>
                <a:rPr lang="zh-CN" altLang="en-US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一个数（</a:t>
              </a: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  <a:r>
                <a:rPr lang="zh-CN" altLang="en-US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除外）乘小于</a:t>
              </a:r>
              <a:r>
                <a:rPr lang="en-US" altLang="zh-CN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r>
                <a:rPr lang="zh-CN" altLang="en-US" sz="2400" kern="0" dirty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的数，积比原来的数（   ）。</a:t>
              </a:r>
            </a:p>
          </p:txBody>
        </p:sp>
        <p:sp>
          <p:nvSpPr>
            <p:cNvPr id="33806" name="Text Box 19"/>
            <p:cNvSpPr txBox="1">
              <a:spLocks noChangeArrowheads="1"/>
            </p:cNvSpPr>
            <p:nvPr/>
          </p:nvSpPr>
          <p:spPr bwMode="auto">
            <a:xfrm>
              <a:off x="5833202" y="3242078"/>
              <a:ext cx="706438" cy="346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spcBef>
                  <a:spcPct val="50000"/>
                </a:spcBef>
              </a:pPr>
              <a:r>
                <a:rPr lang="zh-CN" altLang="en-US" sz="2400" kern="0" dirty="0">
                  <a:solidFill>
                    <a:srgbClr val="FF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大</a:t>
              </a:r>
              <a:endPara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807" name="Text Box 19"/>
            <p:cNvSpPr txBox="1">
              <a:spLocks noChangeArrowheads="1"/>
            </p:cNvSpPr>
            <p:nvPr/>
          </p:nvSpPr>
          <p:spPr bwMode="auto">
            <a:xfrm>
              <a:off x="5833202" y="3786644"/>
              <a:ext cx="706438" cy="346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spcBef>
                  <a:spcPct val="50000"/>
                </a:spcBef>
              </a:pPr>
              <a:r>
                <a:rPr lang="zh-CN" altLang="en-US" sz="2400" kern="0" dirty="0">
                  <a:solidFill>
                    <a:srgbClr val="FF000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小</a:t>
              </a:r>
              <a:endPara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5988452" y="1202263"/>
            <a:ext cx="0" cy="4912783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四、课堂小结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660400" y="1366859"/>
            <a:ext cx="82931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defTabSz="1219200">
              <a:lnSpc>
                <a:spcPct val="250000"/>
              </a:lnSpc>
              <a:spcBef>
                <a:spcPct val="20000"/>
              </a:spcBef>
            </a:pP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从课后习题中选取；</a:t>
            </a:r>
          </a:p>
          <a:p>
            <a:pPr marL="457200" indent="-457200" defTabSz="1219200">
              <a:lnSpc>
                <a:spcPct val="250000"/>
              </a:lnSpc>
              <a:spcBef>
                <a:spcPct val="20000"/>
              </a:spcBef>
            </a:pPr>
            <a:r>
              <a:rPr lang="en-US" altLang="zh-CN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rPr>
              <a:t>完成练习册本课时的习题。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五、课后作业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36" r="35813" b="80670"/>
          <a:stretch>
            <a:fillRect/>
          </a:stretch>
        </p:blipFill>
        <p:spPr>
          <a:xfrm>
            <a:off x="2502109" y="0"/>
            <a:ext cx="2483241" cy="1343393"/>
          </a:xfrm>
          <a:custGeom>
            <a:avLst/>
            <a:gdLst>
              <a:gd name="connsiteX0" fmla="*/ 1312476 w 2483241"/>
              <a:gd name="connsiteY0" fmla="*/ 0 h 1343393"/>
              <a:gd name="connsiteX1" fmla="*/ 2483241 w 2483241"/>
              <a:gd name="connsiteY1" fmla="*/ 0 h 1343393"/>
              <a:gd name="connsiteX2" fmla="*/ 928481 w 2483241"/>
              <a:gd name="connsiteY2" fmla="*/ 1343393 h 1343393"/>
              <a:gd name="connsiteX3" fmla="*/ 0 w 2483241"/>
              <a:gd name="connsiteY3" fmla="*/ 3469 h 134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241" h="1343393">
                <a:moveTo>
                  <a:pt x="1312476" y="0"/>
                </a:moveTo>
                <a:lnTo>
                  <a:pt x="2483241" y="0"/>
                </a:lnTo>
                <a:lnTo>
                  <a:pt x="928481" y="1343393"/>
                </a:lnTo>
                <a:lnTo>
                  <a:pt x="0" y="3469"/>
                </a:lnTo>
                <a:close/>
              </a:path>
            </a:pathLst>
          </a:cu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1" t="68990" r="43703" b="1064"/>
          <a:stretch>
            <a:fillRect/>
          </a:stretch>
        </p:blipFill>
        <p:spPr>
          <a:xfrm>
            <a:off x="2523756" y="4794726"/>
            <a:ext cx="1629702" cy="2081214"/>
          </a:xfrm>
          <a:custGeom>
            <a:avLst/>
            <a:gdLst>
              <a:gd name="connsiteX0" fmla="*/ 1361223 w 1629702"/>
              <a:gd name="connsiteY0" fmla="*/ 0 h 2081214"/>
              <a:gd name="connsiteX1" fmla="*/ 1629702 w 1629702"/>
              <a:gd name="connsiteY1" fmla="*/ 2041918 h 2081214"/>
              <a:gd name="connsiteX2" fmla="*/ 0 w 1629702"/>
              <a:gd name="connsiteY2" fmla="*/ 2081214 h 208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9702" h="2081214">
                <a:moveTo>
                  <a:pt x="1361223" y="0"/>
                </a:moveTo>
                <a:lnTo>
                  <a:pt x="1629702" y="2041918"/>
                </a:lnTo>
                <a:lnTo>
                  <a:pt x="0" y="2081214"/>
                </a:lnTo>
                <a:close/>
              </a:path>
            </a:pathLst>
          </a:cu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7" r="38676" b="1322"/>
          <a:stretch>
            <a:fillRect/>
          </a:stretch>
        </p:blipFill>
        <p:spPr>
          <a:xfrm>
            <a:off x="75065" y="0"/>
            <a:ext cx="4608467" cy="6858000"/>
          </a:xfrm>
          <a:custGeom>
            <a:avLst/>
            <a:gdLst>
              <a:gd name="connsiteX0" fmla="*/ 0 w 4608467"/>
              <a:gd name="connsiteY0" fmla="*/ 0 h 6858000"/>
              <a:gd name="connsiteX1" fmla="*/ 2304234 w 4608467"/>
              <a:gd name="connsiteY1" fmla="*/ 0 h 6858000"/>
              <a:gd name="connsiteX2" fmla="*/ 4608467 w 4608467"/>
              <a:gd name="connsiteY2" fmla="*/ 3429000 h 6858000"/>
              <a:gd name="connsiteX3" fmla="*/ 2304234 w 4608467"/>
              <a:gd name="connsiteY3" fmla="*/ 6858000 h 6858000"/>
              <a:gd name="connsiteX4" fmla="*/ 0 w 4608467"/>
              <a:gd name="connsiteY4" fmla="*/ 6858000 h 6858000"/>
              <a:gd name="connsiteX5" fmla="*/ 2304234 w 4608467"/>
              <a:gd name="connsiteY5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8467" h="6858000">
                <a:moveTo>
                  <a:pt x="0" y="0"/>
                </a:moveTo>
                <a:lnTo>
                  <a:pt x="2304234" y="0"/>
                </a:lnTo>
                <a:lnTo>
                  <a:pt x="4608467" y="3429000"/>
                </a:lnTo>
                <a:lnTo>
                  <a:pt x="2304234" y="6858000"/>
                </a:lnTo>
                <a:lnTo>
                  <a:pt x="0" y="6858000"/>
                </a:lnTo>
                <a:lnTo>
                  <a:pt x="2304234" y="3429000"/>
                </a:lnTo>
                <a:close/>
              </a:path>
            </a:pathLst>
          </a:cu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5" r="61762" b="1322"/>
          <a:stretch>
            <a:fillRect/>
          </a:stretch>
        </p:blipFill>
        <p:spPr>
          <a:xfrm>
            <a:off x="-1" y="0"/>
            <a:ext cx="2249348" cy="6858001"/>
          </a:xfrm>
          <a:custGeom>
            <a:avLst/>
            <a:gdLst>
              <a:gd name="connsiteX0" fmla="*/ 0 w 2249348"/>
              <a:gd name="connsiteY0" fmla="*/ 0 h 6858001"/>
              <a:gd name="connsiteX1" fmla="*/ 2249348 w 2249348"/>
              <a:gd name="connsiteY1" fmla="*/ 3420436 h 6858001"/>
              <a:gd name="connsiteX2" fmla="*/ 0 w 2249348"/>
              <a:gd name="connsiteY2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9348" h="6858001">
                <a:moveTo>
                  <a:pt x="0" y="0"/>
                </a:moveTo>
                <a:lnTo>
                  <a:pt x="2249348" y="3420436"/>
                </a:lnTo>
                <a:lnTo>
                  <a:pt x="0" y="6858001"/>
                </a:lnTo>
                <a:close/>
              </a:path>
            </a:pathLst>
          </a:custGeom>
        </p:spPr>
      </p:pic>
      <p:grpSp>
        <p:nvGrpSpPr>
          <p:cNvPr id="15" name="组合 14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16" name="组合 15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18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92B28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20" name="文本框 19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21" name="直接连接符 20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2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92B282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17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第一单元 小数乘法</a:t>
              </a:r>
            </a:p>
          </p:txBody>
        </p:sp>
      </p:grpSp>
      <p:sp>
        <p:nvSpPr>
          <p:cNvPr id="23" name="矩形 22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92B282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人教版初中化学九年级上册</a:t>
            </a:r>
          </a:p>
        </p:txBody>
      </p:sp>
      <p:sp>
        <p:nvSpPr>
          <p:cNvPr id="25" name="直角三角形 18"/>
          <p:cNvSpPr/>
          <p:nvPr/>
        </p:nvSpPr>
        <p:spPr>
          <a:xfrm rot="2709085" flipV="1">
            <a:off x="9817684" y="5872202"/>
            <a:ext cx="2053634" cy="1758462"/>
          </a:xfrm>
          <a:custGeom>
            <a:avLst/>
            <a:gdLst>
              <a:gd name="connsiteX0" fmla="*/ 0 w 1758462"/>
              <a:gd name="connsiteY0" fmla="*/ 1758462 h 1758462"/>
              <a:gd name="connsiteX1" fmla="*/ 0 w 1758462"/>
              <a:gd name="connsiteY1" fmla="*/ 0 h 1758462"/>
              <a:gd name="connsiteX2" fmla="*/ 1758462 w 1758462"/>
              <a:gd name="connsiteY2" fmla="*/ 1758462 h 1758462"/>
              <a:gd name="connsiteX3" fmla="*/ 0 w 1758462"/>
              <a:gd name="connsiteY3" fmla="*/ 1758462 h 1758462"/>
              <a:gd name="connsiteX0-1" fmla="*/ 0 w 2053634"/>
              <a:gd name="connsiteY0-2" fmla="*/ 1603230 h 1758462"/>
              <a:gd name="connsiteX1-3" fmla="*/ 295172 w 2053634"/>
              <a:gd name="connsiteY1-4" fmla="*/ 0 h 1758462"/>
              <a:gd name="connsiteX2-5" fmla="*/ 2053634 w 2053634"/>
              <a:gd name="connsiteY2-6" fmla="*/ 1758462 h 1758462"/>
              <a:gd name="connsiteX3-7" fmla="*/ 0 w 2053634"/>
              <a:gd name="connsiteY3-8" fmla="*/ 1603230 h 17584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053634" h="1758462">
                <a:moveTo>
                  <a:pt x="0" y="1603230"/>
                </a:moveTo>
                <a:lnTo>
                  <a:pt x="295172" y="0"/>
                </a:lnTo>
                <a:lnTo>
                  <a:pt x="2053634" y="1758462"/>
                </a:lnTo>
                <a:lnTo>
                  <a:pt x="0" y="1603230"/>
                </a:lnTo>
                <a:close/>
              </a:path>
            </a:pathLst>
          </a:custGeom>
          <a:solidFill>
            <a:srgbClr val="92B282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2336370" y="2305922"/>
            <a:ext cx="2180167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0. 9</a:t>
            </a:r>
          </a:p>
          <a:p>
            <a:pPr defTabSz="1219200">
              <a:defRPr/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×     5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574010" y="3220497"/>
            <a:ext cx="867545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4 . 5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53" name="矩形 2"/>
          <p:cNvSpPr>
            <a:spLocks noChangeArrowheads="1"/>
          </p:cNvSpPr>
          <p:nvPr/>
        </p:nvSpPr>
        <p:spPr bwMode="auto">
          <a:xfrm>
            <a:off x="660400" y="1220539"/>
            <a:ext cx="469476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计算下面各题。</a:t>
            </a:r>
          </a:p>
        </p:txBody>
      </p:sp>
      <p:cxnSp>
        <p:nvCxnSpPr>
          <p:cNvPr id="17" name="直接连接符 16"/>
          <p:cNvCxnSpPr>
            <a:cxnSpLocks noChangeShapeType="1"/>
          </p:cNvCxnSpPr>
          <p:nvPr/>
        </p:nvCxnSpPr>
        <p:spPr bwMode="auto">
          <a:xfrm>
            <a:off x="2034690" y="3136919"/>
            <a:ext cx="203835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885739" y="1682204"/>
            <a:ext cx="1771649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en-US" altLang="zh-CN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= 4.5</a:t>
            </a:r>
            <a:endParaRPr lang="zh-CN" altLang="en-US" sz="2400" kern="0" dirty="0">
              <a:solidFill>
                <a:srgbClr val="0000FF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1854829" y="1703441"/>
            <a:ext cx="21336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50000"/>
              </a:spcBef>
              <a:defRPr/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0.9×5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6354863" y="1703440"/>
            <a:ext cx="25400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50000"/>
              </a:spcBef>
              <a:defRPr/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15.4×1.2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7020287" y="2305922"/>
            <a:ext cx="2180167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1 5.4</a:t>
            </a:r>
          </a:p>
          <a:p>
            <a:pPr defTabSz="1219200">
              <a:defRPr/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×  1.2</a:t>
            </a: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7249942" y="3220497"/>
            <a:ext cx="86914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3 0 8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8" name="直接连接符 27"/>
          <p:cNvCxnSpPr>
            <a:cxnSpLocks noChangeShapeType="1"/>
          </p:cNvCxnSpPr>
          <p:nvPr/>
        </p:nvCxnSpPr>
        <p:spPr bwMode="auto">
          <a:xfrm>
            <a:off x="6629234" y="3205210"/>
            <a:ext cx="203835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7020287" y="3682162"/>
            <a:ext cx="869149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1 5 4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30" name="直接连接符 29"/>
          <p:cNvCxnSpPr>
            <a:cxnSpLocks noChangeShapeType="1"/>
          </p:cNvCxnSpPr>
          <p:nvPr/>
        </p:nvCxnSpPr>
        <p:spPr bwMode="auto">
          <a:xfrm>
            <a:off x="6605687" y="4143827"/>
            <a:ext cx="203835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7007638" y="4159391"/>
            <a:ext cx="20574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1 8.4 8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7882666" y="1698092"/>
            <a:ext cx="20447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18.48</a:t>
            </a:r>
            <a:endParaRPr lang="zh-CN" altLang="en-US" sz="2400" kern="0" dirty="0">
              <a:solidFill>
                <a:srgbClr val="0000FF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 bwMode="auto">
          <a:xfrm>
            <a:off x="394352" y="4889523"/>
            <a:ext cx="5578186" cy="1378939"/>
            <a:chOff x="4625921" y="3563942"/>
            <a:chExt cx="5073619" cy="1255141"/>
          </a:xfrm>
        </p:grpSpPr>
        <p:pic>
          <p:nvPicPr>
            <p:cNvPr id="13331" name="图片 2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flipH="1">
              <a:off x="4625921" y="3604990"/>
              <a:ext cx="1213191" cy="1214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6156000" y="3563942"/>
              <a:ext cx="3543540" cy="606505"/>
            </a:xfrm>
            <a:prstGeom prst="wedgeRoundRectCallout">
              <a:avLst>
                <a:gd name="adj1" fmla="val -57933"/>
                <a:gd name="adj2" fmla="val 37876"/>
                <a:gd name="adj3" fmla="val 16667"/>
              </a:avLst>
            </a:prstGeom>
            <a:solidFill>
              <a:srgbClr val="FFFFFF"/>
            </a:solidFill>
            <a:ln w="28575">
              <a:solidFill>
                <a:srgbClr val="00B0F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defTabSz="1219200" latinLnBrk="1">
                <a:defRPr/>
              </a:pPr>
              <a:r>
                <a:rPr lang="zh-CN" altLang="en-US" sz="2000" kern="0" dirty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小数乘整数以及小数乘小数是怎样计算的？</a:t>
              </a:r>
            </a:p>
          </p:txBody>
        </p:sp>
      </p:grp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243" y="4525896"/>
            <a:ext cx="4204254" cy="139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一、复习铺垫</a:t>
            </a:r>
          </a:p>
        </p:txBody>
      </p:sp>
      <p:sp>
        <p:nvSpPr>
          <p:cNvPr id="3" name="矩形 2"/>
          <p:cNvSpPr/>
          <p:nvPr/>
        </p:nvSpPr>
        <p:spPr>
          <a:xfrm>
            <a:off x="8357383" y="4805096"/>
            <a:ext cx="573310" cy="198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" grpId="0"/>
      <p:bldP spid="25" grpId="0"/>
      <p:bldP spid="27" grpId="0"/>
      <p:bldP spid="29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7533" y="1365244"/>
            <a:ext cx="3414717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0.56×0.04=_________</a:t>
            </a:r>
            <a:endParaRPr lang="zh-CN" altLang="en-US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3627970" y="2079375"/>
            <a:ext cx="2395789" cy="461665"/>
            <a:chOff x="4879689" y="2504423"/>
            <a:chExt cx="1794629" cy="346561"/>
          </a:xfrm>
        </p:grpSpPr>
        <p:sp>
          <p:nvSpPr>
            <p:cNvPr id="4131" name="矩形 11"/>
            <p:cNvSpPr>
              <a:spLocks noChangeArrowheads="1"/>
            </p:cNvSpPr>
            <p:nvPr/>
          </p:nvSpPr>
          <p:spPr bwMode="auto">
            <a:xfrm>
              <a:off x="5613797" y="2504423"/>
              <a:ext cx="1060521" cy="34656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defRPr/>
              </a:pPr>
              <a:r>
                <a:rPr lang="zh-CN" altLang="en-US" sz="2400" kern="0" dirty="0">
                  <a:solidFill>
                    <a:srgbClr val="E54D17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两位小数</a:t>
              </a:r>
            </a:p>
          </p:txBody>
        </p:sp>
        <p:cxnSp>
          <p:nvCxnSpPr>
            <p:cNvPr id="15393" name="直接连接符 12"/>
            <p:cNvCxnSpPr>
              <a:cxnSpLocks noChangeShapeType="1"/>
              <a:endCxn id="4131" idx="1"/>
            </p:cNvCxnSpPr>
            <p:nvPr/>
          </p:nvCxnSpPr>
          <p:spPr bwMode="auto">
            <a:xfrm flipV="1">
              <a:off x="4879689" y="2766597"/>
              <a:ext cx="733557" cy="6843"/>
            </a:xfrm>
            <a:prstGeom prst="line">
              <a:avLst/>
            </a:prstGeom>
            <a:noFill/>
            <a:ln w="57150">
              <a:solidFill>
                <a:srgbClr val="EC5714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" name="组合 10"/>
          <p:cNvGrpSpPr/>
          <p:nvPr/>
        </p:nvGrpSpPr>
        <p:grpSpPr bwMode="auto">
          <a:xfrm>
            <a:off x="3624087" y="2659457"/>
            <a:ext cx="2389439" cy="461665"/>
            <a:chOff x="4874906" y="2504422"/>
            <a:chExt cx="1790997" cy="346562"/>
          </a:xfrm>
        </p:grpSpPr>
        <p:sp>
          <p:nvSpPr>
            <p:cNvPr id="4129" name="矩形 14"/>
            <p:cNvSpPr>
              <a:spLocks noChangeArrowheads="1"/>
            </p:cNvSpPr>
            <p:nvPr/>
          </p:nvSpPr>
          <p:spPr bwMode="auto">
            <a:xfrm>
              <a:off x="5604715" y="2504422"/>
              <a:ext cx="1061188" cy="34656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defRPr/>
              </a:pPr>
              <a:r>
                <a:rPr lang="zh-CN" altLang="en-US" sz="2400" kern="0" dirty="0">
                  <a:solidFill>
                    <a:srgbClr val="E54D17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两位小数</a:t>
              </a:r>
            </a:p>
          </p:txBody>
        </p:sp>
        <p:cxnSp>
          <p:nvCxnSpPr>
            <p:cNvPr id="15391" name="直接连接符 15"/>
            <p:cNvCxnSpPr>
              <a:cxnSpLocks noChangeShapeType="1"/>
            </p:cNvCxnSpPr>
            <p:nvPr/>
          </p:nvCxnSpPr>
          <p:spPr bwMode="auto">
            <a:xfrm>
              <a:off x="4874906" y="2735255"/>
              <a:ext cx="738343" cy="648"/>
            </a:xfrm>
            <a:prstGeom prst="line">
              <a:avLst/>
            </a:prstGeom>
            <a:noFill/>
            <a:ln w="57150">
              <a:solidFill>
                <a:srgbClr val="EC5714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组合 13"/>
          <p:cNvGrpSpPr/>
          <p:nvPr/>
        </p:nvGrpSpPr>
        <p:grpSpPr bwMode="auto">
          <a:xfrm>
            <a:off x="3737187" y="3265853"/>
            <a:ext cx="3492500" cy="461665"/>
            <a:chOff x="4837371" y="2504423"/>
            <a:chExt cx="2618609" cy="345372"/>
          </a:xfrm>
        </p:grpSpPr>
        <p:sp>
          <p:nvSpPr>
            <p:cNvPr id="4127" name="矩形 17"/>
            <p:cNvSpPr>
              <a:spLocks noChangeArrowheads="1"/>
            </p:cNvSpPr>
            <p:nvPr/>
          </p:nvSpPr>
          <p:spPr bwMode="auto">
            <a:xfrm>
              <a:off x="5453141" y="2504423"/>
              <a:ext cx="2002839" cy="345372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defRPr/>
              </a:pPr>
              <a:r>
                <a:rPr lang="en-US" altLang="zh-CN" sz="2400" kern="0" dirty="0">
                  <a:solidFill>
                    <a:srgbClr val="EC5714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(    )</a:t>
              </a:r>
              <a:r>
                <a:rPr lang="zh-CN" altLang="en-US" sz="2400" kern="0" dirty="0">
                  <a:solidFill>
                    <a:srgbClr val="EC5714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位小数</a:t>
              </a:r>
            </a:p>
          </p:txBody>
        </p:sp>
        <p:cxnSp>
          <p:nvCxnSpPr>
            <p:cNvPr id="15389" name="直接连接符 18"/>
            <p:cNvCxnSpPr>
              <a:cxnSpLocks noChangeShapeType="1"/>
            </p:cNvCxnSpPr>
            <p:nvPr/>
          </p:nvCxnSpPr>
          <p:spPr bwMode="auto">
            <a:xfrm>
              <a:off x="4837371" y="2735255"/>
              <a:ext cx="738315" cy="0"/>
            </a:xfrm>
            <a:prstGeom prst="line">
              <a:avLst/>
            </a:prstGeom>
            <a:noFill/>
            <a:ln w="57150">
              <a:solidFill>
                <a:srgbClr val="EC5714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290320" y="1927014"/>
            <a:ext cx="5939367" cy="1972891"/>
          </a:xfrm>
          <a:prstGeom prst="rect">
            <a:avLst/>
          </a:prstGeom>
          <a:noFill/>
          <a:ln w="28575">
            <a:solidFill>
              <a:srgbClr val="0000FF"/>
            </a:solidFill>
            <a:prstDash val="sysDot"/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endParaRPr lang="zh-CN" altLang="en-US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1" name="直接箭头连接符 20"/>
          <p:cNvCxnSpPr>
            <a:cxnSpLocks noChangeShapeType="1"/>
          </p:cNvCxnSpPr>
          <p:nvPr/>
        </p:nvCxnSpPr>
        <p:spPr bwMode="auto">
          <a:xfrm>
            <a:off x="7244810" y="3024953"/>
            <a:ext cx="740753" cy="23047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2" name="组合 21"/>
          <p:cNvGrpSpPr/>
          <p:nvPr/>
        </p:nvGrpSpPr>
        <p:grpSpPr bwMode="auto">
          <a:xfrm>
            <a:off x="8313727" y="2050238"/>
            <a:ext cx="2389716" cy="1643900"/>
            <a:chOff x="6660979" y="2514173"/>
            <a:chExt cx="1792289" cy="1232648"/>
          </a:xfrm>
        </p:grpSpPr>
        <p:sp>
          <p:nvSpPr>
            <p:cNvPr id="4124" name="TextBox 36"/>
            <p:cNvSpPr txBox="1">
              <a:spLocks noChangeArrowheads="1"/>
            </p:cNvSpPr>
            <p:nvPr/>
          </p:nvSpPr>
          <p:spPr bwMode="auto">
            <a:xfrm>
              <a:off x="6916972" y="2514173"/>
              <a:ext cx="1034179" cy="90004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lnSpc>
                  <a:spcPct val="150000"/>
                </a:lnSpc>
                <a:defRPr/>
              </a:pPr>
              <a:r>
                <a:rPr lang="en-US" altLang="zh-CN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      0.5 6</a:t>
              </a:r>
            </a:p>
            <a:p>
              <a:pPr defTabSz="1219200">
                <a:lnSpc>
                  <a:spcPct val="150000"/>
                </a:lnSpc>
                <a:defRPr/>
              </a:pPr>
              <a:r>
                <a:rPr lang="en-US" altLang="zh-CN" sz="2400" kern="0" dirty="0">
                  <a:ea typeface="思源黑体 CN Medium" panose="020B0600000000000000" pitchFamily="34" charset="-122"/>
                  <a:sym typeface="Arial" panose="020B0604020202020204" pitchFamily="34" charset="0"/>
                </a:rPr>
                <a:t>×  0.0 4</a:t>
              </a:r>
              <a:endPara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5386" name="直接连接符 37"/>
            <p:cNvCxnSpPr>
              <a:cxnSpLocks noChangeShapeType="1"/>
            </p:cNvCxnSpPr>
            <p:nvPr/>
          </p:nvCxnSpPr>
          <p:spPr bwMode="auto">
            <a:xfrm>
              <a:off x="6660979" y="3408366"/>
              <a:ext cx="17922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矩形 38"/>
            <p:cNvSpPr>
              <a:spLocks noChangeArrowheads="1"/>
            </p:cNvSpPr>
            <p:nvPr/>
          </p:nvSpPr>
          <p:spPr bwMode="auto">
            <a:xfrm>
              <a:off x="7199333" y="3400650"/>
              <a:ext cx="715581" cy="34617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defTabSz="1219200">
                <a:defRPr/>
              </a:pPr>
              <a:r>
                <a:rPr lang="en-US" altLang="zh-CN" sz="2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2 2 4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500738" y="1310211"/>
            <a:ext cx="1127232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0.0224</a:t>
            </a:r>
            <a:endParaRPr lang="zh-CN" altLang="en-US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7" name="Group 36"/>
          <p:cNvGrpSpPr/>
          <p:nvPr/>
        </p:nvGrpSpPr>
        <p:grpSpPr bwMode="auto">
          <a:xfrm>
            <a:off x="641136" y="4590860"/>
            <a:ext cx="5609166" cy="1409699"/>
            <a:chOff x="220" y="3035"/>
            <a:chExt cx="2650" cy="666"/>
          </a:xfrm>
        </p:grpSpPr>
        <p:pic>
          <p:nvPicPr>
            <p:cNvPr id="15383" name="Picture 3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0" y="3035"/>
              <a:ext cx="508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3" name="AutoShape 27"/>
            <p:cNvSpPr>
              <a:spLocks noChangeArrowheads="1"/>
            </p:cNvSpPr>
            <p:nvPr/>
          </p:nvSpPr>
          <p:spPr bwMode="auto">
            <a:xfrm>
              <a:off x="873" y="3035"/>
              <a:ext cx="1997" cy="609"/>
            </a:xfrm>
            <a:prstGeom prst="wedgeRoundRectCallout">
              <a:avLst>
                <a:gd name="adj1" fmla="val -56642"/>
                <a:gd name="adj2" fmla="val -1992"/>
                <a:gd name="adj3" fmla="val 16667"/>
              </a:avLst>
            </a:prstGeom>
            <a:solidFill>
              <a:srgbClr val="FFFFFF"/>
            </a:solidFill>
            <a:ln w="28575">
              <a:solidFill>
                <a:srgbClr val="00B0F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乘得的积的小数位数不够，怎样点小数点？</a:t>
              </a:r>
            </a:p>
          </p:txBody>
        </p:sp>
      </p:grpSp>
      <p:grpSp>
        <p:nvGrpSpPr>
          <p:cNvPr id="30" name="Group 39"/>
          <p:cNvGrpSpPr/>
          <p:nvPr/>
        </p:nvGrpSpPr>
        <p:grpSpPr bwMode="auto">
          <a:xfrm>
            <a:off x="6448140" y="4240525"/>
            <a:ext cx="5029200" cy="1898651"/>
            <a:chOff x="2857" y="143"/>
            <a:chExt cx="2376" cy="897"/>
          </a:xfrm>
        </p:grpSpPr>
        <p:pic>
          <p:nvPicPr>
            <p:cNvPr id="15381" name="Picture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40" y="143"/>
              <a:ext cx="593" cy="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1" name="AutoShape 27"/>
            <p:cNvSpPr>
              <a:spLocks noChangeArrowheads="1"/>
            </p:cNvSpPr>
            <p:nvPr/>
          </p:nvSpPr>
          <p:spPr bwMode="auto">
            <a:xfrm>
              <a:off x="2857" y="327"/>
              <a:ext cx="1701" cy="589"/>
            </a:xfrm>
            <a:prstGeom prst="wedgeRoundRectCallout">
              <a:avLst>
                <a:gd name="adj1" fmla="val 57727"/>
                <a:gd name="adj2" fmla="val -6096"/>
                <a:gd name="adj3" fmla="val 16667"/>
              </a:avLst>
            </a:prstGeom>
            <a:solidFill>
              <a:srgbClr val="FFFFFF"/>
            </a:solidFill>
            <a:ln w="28575">
              <a:solidFill>
                <a:srgbClr val="00B0F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要在前面用</a:t>
              </a:r>
              <a:r>
                <a:rPr lang="en-US" altLang="zh-CN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补足，再点小数点。</a:t>
              </a:r>
              <a:endParaRPr lang="en-US" altLang="zh-CN" sz="24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717396" y="2044061"/>
            <a:ext cx="1548822" cy="120032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  <a:defRPr/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  0.5 6</a:t>
            </a:r>
          </a:p>
          <a:p>
            <a:pPr defTabSz="1219200">
              <a:lnSpc>
                <a:spcPct val="150000"/>
              </a:lnSpc>
              <a:defRPr/>
            </a:pPr>
            <a:r>
              <a:rPr lang="en-US" altLang="zh-CN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×    0.0 4</a:t>
            </a:r>
            <a:endParaRPr lang="zh-CN" altLang="en-US" sz="2400" kern="0" dirty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9" name="直接连接符 28"/>
          <p:cNvCxnSpPr>
            <a:cxnSpLocks noChangeShapeType="1"/>
          </p:cNvCxnSpPr>
          <p:nvPr/>
        </p:nvCxnSpPr>
        <p:spPr bwMode="auto">
          <a:xfrm flipV="1">
            <a:off x="1559563" y="3244215"/>
            <a:ext cx="2330449" cy="6351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2232662" y="3305599"/>
            <a:ext cx="954107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2 2 4</a:t>
            </a:r>
            <a:endParaRPr lang="zh-CN" altLang="en-US" sz="24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8853438" y="3242763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8672859" y="3230978"/>
            <a:ext cx="269626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endParaRPr lang="zh-CN" altLang="en-US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8402514" y="3254549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defTabSz="1219200">
              <a:defRPr/>
            </a:pPr>
            <a:r>
              <a:rPr lang="en-US" altLang="zh-CN" sz="24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endParaRPr lang="zh-CN" altLang="en-US" sz="24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4695912" y="3293601"/>
            <a:ext cx="492443" cy="4616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四</a:t>
            </a:r>
          </a:p>
        </p:txBody>
      </p:sp>
      <p:sp>
        <p:nvSpPr>
          <p:cNvPr id="3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/>
      <p:bldP spid="28" grpId="0"/>
      <p:bldP spid="31" grpId="0"/>
      <p:bldP spid="32" grpId="0"/>
      <p:bldP spid="33" grpId="0"/>
      <p:bldP spid="34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组合 2"/>
          <p:cNvGrpSpPr/>
          <p:nvPr/>
        </p:nvGrpSpPr>
        <p:grpSpPr bwMode="auto">
          <a:xfrm>
            <a:off x="1888528" y="1850742"/>
            <a:ext cx="2420546" cy="1659044"/>
            <a:chOff x="990600" y="590550"/>
            <a:chExt cx="2819400" cy="1886585"/>
          </a:xfrm>
        </p:grpSpPr>
        <p:sp>
          <p:nvSpPr>
            <p:cNvPr id="17430" name="矩形 1"/>
            <p:cNvSpPr>
              <a:spLocks noChangeArrowheads="1"/>
            </p:cNvSpPr>
            <p:nvPr/>
          </p:nvSpPr>
          <p:spPr bwMode="auto">
            <a:xfrm>
              <a:off x="990600" y="590550"/>
              <a:ext cx="2819400" cy="1886585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endPara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17431" name="Picture 33" descr="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665411"/>
              <a:ext cx="2797629" cy="1736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1" name="组合 3"/>
          <p:cNvGrpSpPr/>
          <p:nvPr/>
        </p:nvGrpSpPr>
        <p:grpSpPr bwMode="auto">
          <a:xfrm>
            <a:off x="4689674" y="1850742"/>
            <a:ext cx="2838044" cy="1659044"/>
            <a:chOff x="4361459" y="594360"/>
            <a:chExt cx="3334740" cy="1882775"/>
          </a:xfrm>
        </p:grpSpPr>
        <p:sp>
          <p:nvSpPr>
            <p:cNvPr id="17428" name="矩形 1"/>
            <p:cNvSpPr>
              <a:spLocks noChangeArrowheads="1"/>
            </p:cNvSpPr>
            <p:nvPr/>
          </p:nvSpPr>
          <p:spPr bwMode="auto">
            <a:xfrm>
              <a:off x="4468018" y="594360"/>
              <a:ext cx="3228181" cy="1882775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endPara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17429" name="Picture 34" descr="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1459" y="631858"/>
              <a:ext cx="3216275" cy="1803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2" name="组合 1"/>
          <p:cNvGrpSpPr/>
          <p:nvPr/>
        </p:nvGrpSpPr>
        <p:grpSpPr bwMode="auto">
          <a:xfrm>
            <a:off x="7999005" y="1861440"/>
            <a:ext cx="2706695" cy="1657480"/>
            <a:chOff x="2819414" y="2763289"/>
            <a:chExt cx="3047985" cy="1882775"/>
          </a:xfrm>
        </p:grpSpPr>
        <p:sp>
          <p:nvSpPr>
            <p:cNvPr id="17426" name="矩形 1"/>
            <p:cNvSpPr>
              <a:spLocks noChangeArrowheads="1"/>
            </p:cNvSpPr>
            <p:nvPr/>
          </p:nvSpPr>
          <p:spPr bwMode="auto">
            <a:xfrm>
              <a:off x="2819414" y="2763289"/>
              <a:ext cx="3047985" cy="1882775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endParaRPr lang="zh-CN" altLang="en-US" sz="2400" kern="0"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17427" name="Picture 35" descr="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6832" y="2791944"/>
              <a:ext cx="3020093" cy="182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033061" y="3133961"/>
            <a:ext cx="1016000" cy="476251"/>
          </a:xfrm>
          <a:prstGeom prst="rect">
            <a:avLst/>
          </a:prstGeom>
          <a:noFill/>
          <a:ln w="28575">
            <a:solidFill>
              <a:srgbClr val="0000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endParaRPr lang="zh-CN" altLang="en-US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7" name="直接箭头连接符 6"/>
          <p:cNvCxnSpPr>
            <a:cxnSpLocks noChangeShapeType="1"/>
          </p:cNvCxnSpPr>
          <p:nvPr/>
        </p:nvCxnSpPr>
        <p:spPr bwMode="auto">
          <a:xfrm>
            <a:off x="2492587" y="3633459"/>
            <a:ext cx="0" cy="46990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矩形 2"/>
          <p:cNvSpPr>
            <a:spLocks noChangeArrowheads="1"/>
          </p:cNvSpPr>
          <p:nvPr/>
        </p:nvSpPr>
        <p:spPr bwMode="auto">
          <a:xfrm>
            <a:off x="1777154" y="3944608"/>
            <a:ext cx="2815167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积的位数够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4780361" y="3189985"/>
            <a:ext cx="1142213" cy="397933"/>
          </a:xfrm>
          <a:prstGeom prst="rect">
            <a:avLst/>
          </a:prstGeom>
          <a:noFill/>
          <a:ln w="28575">
            <a:solidFill>
              <a:srgbClr val="0000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endParaRPr lang="zh-CN" altLang="en-US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4" name="直接箭头连接符 23"/>
          <p:cNvCxnSpPr>
            <a:cxnSpLocks noChangeShapeType="1"/>
          </p:cNvCxnSpPr>
          <p:nvPr/>
        </p:nvCxnSpPr>
        <p:spPr bwMode="auto">
          <a:xfrm>
            <a:off x="5351994" y="3616108"/>
            <a:ext cx="141817" cy="431800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矩形 2"/>
          <p:cNvSpPr>
            <a:spLocks noChangeArrowheads="1"/>
          </p:cNvSpPr>
          <p:nvPr/>
        </p:nvSpPr>
        <p:spPr bwMode="auto">
          <a:xfrm>
            <a:off x="3764494" y="3908208"/>
            <a:ext cx="4728633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积的位数不够，要添零</a:t>
            </a: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7999005" y="3139416"/>
            <a:ext cx="1260013" cy="423333"/>
          </a:xfrm>
          <a:prstGeom prst="rect">
            <a:avLst/>
          </a:prstGeom>
          <a:noFill/>
          <a:ln w="28575">
            <a:solidFill>
              <a:srgbClr val="0000FF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endParaRPr lang="zh-CN" altLang="en-US" sz="2400" kern="0"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28" name="直接箭头连接符 27"/>
          <p:cNvCxnSpPr>
            <a:cxnSpLocks noChangeShapeType="1"/>
          </p:cNvCxnSpPr>
          <p:nvPr/>
        </p:nvCxnSpPr>
        <p:spPr bwMode="auto">
          <a:xfrm>
            <a:off x="8627535" y="3542828"/>
            <a:ext cx="150284" cy="539751"/>
          </a:xfrm>
          <a:prstGeom prst="straightConnector1">
            <a:avLst/>
          </a:prstGeom>
          <a:noFill/>
          <a:ln w="38100">
            <a:solidFill>
              <a:srgbClr val="0000FF"/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矩形 2"/>
          <p:cNvSpPr>
            <a:spLocks noChangeArrowheads="1"/>
          </p:cNvSpPr>
          <p:nvPr/>
        </p:nvSpPr>
        <p:spPr bwMode="auto">
          <a:xfrm>
            <a:off x="7425268" y="3987327"/>
            <a:ext cx="4715933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defRPr/>
            </a:pPr>
            <a:r>
              <a:rPr lang="zh-CN" altLang="en-US" sz="2400" kern="0" dirty="0">
                <a:solidFill>
                  <a:srgbClr val="0000FF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先添零，再去末尾的零</a:t>
            </a:r>
          </a:p>
        </p:txBody>
      </p:sp>
      <p:sp>
        <p:nvSpPr>
          <p:cNvPr id="17422" name="文本框 1"/>
          <p:cNvSpPr txBox="1">
            <a:spLocks noChangeArrowheads="1"/>
          </p:cNvSpPr>
          <p:nvPr/>
        </p:nvSpPr>
        <p:spPr bwMode="auto">
          <a:xfrm>
            <a:off x="63500" y="1131399"/>
            <a:ext cx="120777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      观察这几个例子，说说小数乘法该注意些什么？</a:t>
            </a:r>
          </a:p>
        </p:txBody>
      </p:sp>
      <p:grpSp>
        <p:nvGrpSpPr>
          <p:cNvPr id="35" name="Group 39"/>
          <p:cNvGrpSpPr/>
          <p:nvPr/>
        </p:nvGrpSpPr>
        <p:grpSpPr bwMode="auto">
          <a:xfrm>
            <a:off x="1206500" y="4629772"/>
            <a:ext cx="10174817" cy="1898649"/>
            <a:chOff x="426" y="160"/>
            <a:chExt cx="4807" cy="897"/>
          </a:xfrm>
        </p:grpSpPr>
        <p:pic>
          <p:nvPicPr>
            <p:cNvPr id="17424" name="Picture 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40" y="160"/>
              <a:ext cx="593" cy="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AutoShape 27"/>
            <p:cNvSpPr>
              <a:spLocks noChangeArrowheads="1"/>
            </p:cNvSpPr>
            <p:nvPr/>
          </p:nvSpPr>
          <p:spPr bwMode="auto">
            <a:xfrm>
              <a:off x="426" y="223"/>
              <a:ext cx="4081" cy="510"/>
            </a:xfrm>
            <a:prstGeom prst="wedgeRoundRectCallout">
              <a:avLst>
                <a:gd name="adj1" fmla="val 54904"/>
                <a:gd name="adj2" fmla="val -1206"/>
                <a:gd name="adj3" fmla="val 16667"/>
              </a:avLst>
            </a:prstGeom>
            <a:solidFill>
              <a:srgbClr val="FFFFFF"/>
            </a:solidFill>
            <a:ln w="28575">
              <a:solidFill>
                <a:srgbClr val="00B0F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defRPr/>
              </a:pPr>
              <a:r>
                <a:rPr lang="en-US" altLang="zh-CN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1.</a:t>
              </a: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积的位数不够时，要添</a:t>
              </a:r>
              <a:r>
                <a:rPr lang="en-US" altLang="zh-CN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占位，再点小数点。</a:t>
              </a:r>
              <a:endParaRPr lang="en-US" altLang="zh-CN" sz="24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  <a:p>
              <a:pPr defTabSz="1219200">
                <a:defRPr/>
              </a:pPr>
              <a:r>
                <a:rPr lang="en-US" altLang="zh-CN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2.</a:t>
              </a: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乘积末尾有</a:t>
              </a:r>
              <a:r>
                <a:rPr lang="en-US" altLang="zh-CN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时，要先点上小数点，再去掉末尾的</a:t>
              </a:r>
              <a:r>
                <a:rPr lang="en-US" altLang="zh-CN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哦！</a:t>
              </a:r>
            </a:p>
          </p:txBody>
        </p:sp>
      </p:grpSp>
      <p:sp>
        <p:nvSpPr>
          <p:cNvPr id="2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/>
      <p:bldP spid="23" grpId="0" animBg="1"/>
      <p:bldP spid="25" grpId="0"/>
      <p:bldP spid="27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19"/>
          <p:cNvSpPr txBox="1">
            <a:spLocks noChangeArrowheads="1"/>
          </p:cNvSpPr>
          <p:nvPr/>
        </p:nvSpPr>
        <p:spPr bwMode="auto">
          <a:xfrm>
            <a:off x="660400" y="1227227"/>
            <a:ext cx="100224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50000"/>
              </a:spcBef>
            </a:pP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</a:t>
            </a:r>
            <a:r>
              <a:rPr lang="zh-CN" altLang="en-US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计算下面各题。</a:t>
            </a:r>
            <a:r>
              <a:rPr lang="en-US" altLang="zh-CN" sz="2400" kern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[</a:t>
            </a:r>
            <a:r>
              <a:rPr lang="zh-CN" altLang="en-US" sz="2400" kern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教材</a:t>
            </a:r>
            <a:r>
              <a:rPr lang="en-US" altLang="zh-CN" sz="2400" kern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P6 </a:t>
            </a:r>
            <a:r>
              <a:rPr lang="zh-CN" altLang="en-US" sz="2400" kern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做一做 第</a:t>
            </a:r>
            <a:r>
              <a:rPr lang="en-US" altLang="zh-CN" sz="2400" kern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r>
              <a:rPr lang="zh-CN" altLang="en-US" sz="2400" kern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题</a:t>
            </a:r>
            <a:r>
              <a:rPr lang="en-US" altLang="zh-CN" sz="2400" kern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]</a:t>
            </a:r>
            <a:endParaRPr lang="en-US" altLang="zh-CN" sz="2400" kern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2266527" y="2044332"/>
            <a:ext cx="74739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3.7×4.6                                    0.48×1.5</a:t>
            </a: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2497244" y="2737812"/>
            <a:ext cx="2092582" cy="1018637"/>
            <a:chOff x="1143130" y="4271930"/>
            <a:chExt cx="1569260" cy="764407"/>
          </a:xfrm>
        </p:grpSpPr>
        <p:cxnSp>
          <p:nvCxnSpPr>
            <p:cNvPr id="19478" name="直接连接符 11"/>
            <p:cNvCxnSpPr>
              <a:cxnSpLocks noChangeShapeType="1"/>
            </p:cNvCxnSpPr>
            <p:nvPr/>
          </p:nvCxnSpPr>
          <p:spPr bwMode="auto">
            <a:xfrm>
              <a:off x="1143130" y="5036337"/>
              <a:ext cx="154922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79" name="矩形 30"/>
            <p:cNvSpPr>
              <a:spLocks noChangeArrowheads="1"/>
            </p:cNvSpPr>
            <p:nvPr/>
          </p:nvSpPr>
          <p:spPr bwMode="auto">
            <a:xfrm>
              <a:off x="1279038" y="4271930"/>
              <a:ext cx="1433352" cy="623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r>
                <a:rPr lang="en-US" altLang="zh-CN" sz="2400" kern="0">
                  <a:solidFill>
                    <a:srgbClr val="FF0000"/>
                  </a:solidFill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      3.7</a:t>
              </a:r>
            </a:p>
            <a:p>
              <a:pPr defTabSz="1219200"/>
              <a:r>
                <a:rPr lang="en-US" altLang="zh-CN" sz="2400" kern="0">
                  <a:solidFill>
                    <a:srgbClr val="FF0000"/>
                  </a:solidFill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×   4.6</a:t>
              </a:r>
              <a:endPara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953598" y="3710283"/>
            <a:ext cx="8691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2 2 2</a:t>
            </a: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530178" y="2031632"/>
            <a:ext cx="19600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= 17.02</a:t>
            </a:r>
          </a:p>
        </p:txBody>
      </p:sp>
      <p:grpSp>
        <p:nvGrpSpPr>
          <p:cNvPr id="15" name="组合 14"/>
          <p:cNvGrpSpPr/>
          <p:nvPr/>
        </p:nvGrpSpPr>
        <p:grpSpPr bwMode="auto">
          <a:xfrm>
            <a:off x="6910434" y="2680300"/>
            <a:ext cx="2799565" cy="830998"/>
            <a:chOff x="1274866" y="4273360"/>
            <a:chExt cx="2099377" cy="622732"/>
          </a:xfrm>
        </p:grpSpPr>
        <p:cxnSp>
          <p:nvCxnSpPr>
            <p:cNvPr id="19476" name="直接连接符 11"/>
            <p:cNvCxnSpPr>
              <a:cxnSpLocks noChangeShapeType="1"/>
            </p:cNvCxnSpPr>
            <p:nvPr/>
          </p:nvCxnSpPr>
          <p:spPr bwMode="auto">
            <a:xfrm>
              <a:off x="1274866" y="4896092"/>
              <a:ext cx="154922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77" name="矩形 30"/>
            <p:cNvSpPr>
              <a:spLocks noChangeArrowheads="1"/>
            </p:cNvSpPr>
            <p:nvPr/>
          </p:nvSpPr>
          <p:spPr bwMode="auto">
            <a:xfrm>
              <a:off x="1385843" y="4273360"/>
              <a:ext cx="1988400" cy="622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r>
                <a:rPr lang="en-US" altLang="zh-CN" sz="2400" kern="0">
                  <a:solidFill>
                    <a:srgbClr val="FF0000"/>
                  </a:solidFill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    0.4 8</a:t>
              </a:r>
            </a:p>
            <a:p>
              <a:pPr defTabSz="1219200"/>
              <a:r>
                <a:rPr lang="en-US" altLang="zh-CN" sz="2400" kern="0">
                  <a:solidFill>
                    <a:srgbClr val="FF0000"/>
                  </a:solidFill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×    1.5</a:t>
              </a:r>
              <a:endPara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7503161" y="3605786"/>
            <a:ext cx="15091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2 4 0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7503161" y="3999646"/>
            <a:ext cx="9588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4 8</a:t>
            </a:r>
          </a:p>
        </p:txBody>
      </p:sp>
      <p:cxnSp>
        <p:nvCxnSpPr>
          <p:cNvPr id="20" name="直接连接符 11"/>
          <p:cNvCxnSpPr>
            <a:cxnSpLocks noChangeShapeType="1"/>
          </p:cNvCxnSpPr>
          <p:nvPr/>
        </p:nvCxnSpPr>
        <p:spPr bwMode="auto">
          <a:xfrm>
            <a:off x="6946477" y="4461311"/>
            <a:ext cx="206586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7397328" y="4478245"/>
            <a:ext cx="1651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0 7 2 0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7887336" y="2044332"/>
            <a:ext cx="1854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= 0.72</a:t>
            </a: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2678475" y="4051897"/>
            <a:ext cx="8691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1 4 8</a:t>
            </a:r>
          </a:p>
        </p:txBody>
      </p:sp>
      <p:cxnSp>
        <p:nvCxnSpPr>
          <p:cNvPr id="24" name="直接连接符 11"/>
          <p:cNvCxnSpPr>
            <a:cxnSpLocks noChangeShapeType="1"/>
          </p:cNvCxnSpPr>
          <p:nvPr/>
        </p:nvCxnSpPr>
        <p:spPr bwMode="auto">
          <a:xfrm>
            <a:off x="2271818" y="4523299"/>
            <a:ext cx="206586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677160" y="4658674"/>
            <a:ext cx="17060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1 7 0 2</a:t>
            </a:r>
          </a:p>
        </p:txBody>
      </p:sp>
      <p:cxnSp>
        <p:nvCxnSpPr>
          <p:cNvPr id="3" name="直接连接符 2"/>
          <p:cNvCxnSpPr>
            <a:cxnSpLocks noChangeShapeType="1"/>
          </p:cNvCxnSpPr>
          <p:nvPr/>
        </p:nvCxnSpPr>
        <p:spPr bwMode="auto">
          <a:xfrm>
            <a:off x="8143967" y="4508423"/>
            <a:ext cx="378883" cy="40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073821" y="4674874"/>
            <a:ext cx="4508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endParaRPr lang="zh-CN" altLang="en-US" sz="2400" kern="0">
              <a:solidFill>
                <a:srgbClr val="FF0000"/>
              </a:solidFill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7582508" y="4410440"/>
            <a:ext cx="4508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endParaRPr lang="zh-CN" altLang="en-US" sz="2400" kern="0">
              <a:solidFill>
                <a:srgbClr val="FF0000"/>
              </a:solidFill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9" grpId="0"/>
      <p:bldP spid="13" grpId="0"/>
      <p:bldP spid="14" grpId="0"/>
      <p:bldP spid="18" grpId="0"/>
      <p:bldP spid="19" grpId="0"/>
      <p:bldP spid="21" grpId="0"/>
      <p:bldP spid="22" grpId="0"/>
      <p:bldP spid="23" grpId="0"/>
      <p:bldP spid="25" grpId="0"/>
      <p:bldP spid="2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9"/>
          <p:cNvSpPr txBox="1">
            <a:spLocks noChangeArrowheads="1"/>
          </p:cNvSpPr>
          <p:nvPr/>
        </p:nvSpPr>
        <p:spPr bwMode="auto">
          <a:xfrm>
            <a:off x="2362200" y="1801307"/>
            <a:ext cx="8026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0.29×0.07                                  0.056×0.15  </a:t>
            </a: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2475865" y="2360227"/>
            <a:ext cx="2556510" cy="942763"/>
            <a:chOff x="1187310" y="4273360"/>
            <a:chExt cx="1916753" cy="707579"/>
          </a:xfrm>
        </p:grpSpPr>
        <p:cxnSp>
          <p:nvCxnSpPr>
            <p:cNvPr id="21521" name="直接连接符 11"/>
            <p:cNvCxnSpPr>
              <a:cxnSpLocks noChangeShapeType="1"/>
            </p:cNvCxnSpPr>
            <p:nvPr/>
          </p:nvCxnSpPr>
          <p:spPr bwMode="auto">
            <a:xfrm>
              <a:off x="1187310" y="4980939"/>
              <a:ext cx="167264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22" name="矩形 30"/>
            <p:cNvSpPr>
              <a:spLocks noChangeArrowheads="1"/>
            </p:cNvSpPr>
            <p:nvPr/>
          </p:nvSpPr>
          <p:spPr bwMode="auto">
            <a:xfrm>
              <a:off x="1280625" y="4273360"/>
              <a:ext cx="1823438" cy="623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r>
                <a:rPr lang="en-US" altLang="zh-CN" sz="2400" kern="0" dirty="0">
                  <a:solidFill>
                    <a:srgbClr val="FF0000"/>
                  </a:solidFill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     0.2 9</a:t>
              </a:r>
            </a:p>
            <a:p>
              <a:pPr defTabSz="1219200"/>
              <a:r>
                <a:rPr lang="en-US" altLang="zh-CN" sz="2400" kern="0" dirty="0">
                  <a:solidFill>
                    <a:srgbClr val="FF0000"/>
                  </a:solidFill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×  0.0 7</a:t>
              </a:r>
              <a:endPara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3884931" y="1795663"/>
            <a:ext cx="2142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= 0.0203</a:t>
            </a:r>
          </a:p>
        </p:txBody>
      </p:sp>
      <p:grpSp>
        <p:nvGrpSpPr>
          <p:cNvPr id="15" name="组合 14"/>
          <p:cNvGrpSpPr/>
          <p:nvPr/>
        </p:nvGrpSpPr>
        <p:grpSpPr bwMode="auto">
          <a:xfrm>
            <a:off x="6629233" y="2436038"/>
            <a:ext cx="2918641" cy="877489"/>
            <a:chOff x="1217683" y="4069250"/>
            <a:chExt cx="2188024" cy="657572"/>
          </a:xfrm>
        </p:grpSpPr>
        <p:cxnSp>
          <p:nvCxnSpPr>
            <p:cNvPr id="21519" name="直接连接符 11"/>
            <p:cNvCxnSpPr>
              <a:cxnSpLocks noChangeShapeType="1"/>
            </p:cNvCxnSpPr>
            <p:nvPr/>
          </p:nvCxnSpPr>
          <p:spPr bwMode="auto">
            <a:xfrm>
              <a:off x="1217683" y="4726822"/>
              <a:ext cx="2027009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20" name="矩形 30"/>
            <p:cNvSpPr>
              <a:spLocks noChangeArrowheads="1"/>
            </p:cNvSpPr>
            <p:nvPr/>
          </p:nvSpPr>
          <p:spPr bwMode="auto">
            <a:xfrm>
              <a:off x="1424728" y="4069250"/>
              <a:ext cx="1980979" cy="622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/>
              <a:r>
                <a:rPr lang="en-US" altLang="zh-CN" sz="2400" kern="0" dirty="0">
                  <a:solidFill>
                    <a:srgbClr val="FF0000"/>
                  </a:solidFill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      0.0 5 6</a:t>
              </a:r>
            </a:p>
            <a:p>
              <a:pPr defTabSz="1219200"/>
              <a:r>
                <a:rPr lang="en-US" altLang="zh-CN" sz="2400" kern="0" dirty="0">
                  <a:solidFill>
                    <a:srgbClr val="FF0000"/>
                  </a:solidFill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×      0.1 5</a:t>
              </a:r>
              <a:endPara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7739592" y="3283674"/>
            <a:ext cx="15091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2 8 0</a:t>
            </a: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7739592" y="3619349"/>
            <a:ext cx="9609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5 6</a:t>
            </a:r>
          </a:p>
        </p:txBody>
      </p:sp>
      <p:cxnSp>
        <p:nvCxnSpPr>
          <p:cNvPr id="20" name="直接连接符 11"/>
          <p:cNvCxnSpPr>
            <a:cxnSpLocks noChangeShapeType="1"/>
          </p:cNvCxnSpPr>
          <p:nvPr/>
        </p:nvCxnSpPr>
        <p:spPr bwMode="auto">
          <a:xfrm>
            <a:off x="6643793" y="4034226"/>
            <a:ext cx="2686051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6982884" y="4051160"/>
            <a:ext cx="2641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0 0 0 8 4 0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8494184" y="1781200"/>
            <a:ext cx="226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= 0.0084</a:t>
            </a: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2543177" y="3267039"/>
            <a:ext cx="22182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0 0 2 0 3</a:t>
            </a:r>
          </a:p>
        </p:txBody>
      </p:sp>
      <p:cxnSp>
        <p:nvCxnSpPr>
          <p:cNvPr id="3" name="直接连接符 2"/>
          <p:cNvCxnSpPr>
            <a:cxnSpLocks noChangeShapeType="1"/>
          </p:cNvCxnSpPr>
          <p:nvPr/>
        </p:nvCxnSpPr>
        <p:spPr bwMode="auto">
          <a:xfrm>
            <a:off x="8236797" y="4093719"/>
            <a:ext cx="378884" cy="40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2698116" y="3283856"/>
            <a:ext cx="4508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2400" kern="0" dirty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endParaRPr lang="zh-CN" altLang="en-US" sz="2400" kern="0" dirty="0">
              <a:solidFill>
                <a:srgbClr val="FF0000"/>
              </a:solidFill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7156027" y="4034226"/>
            <a:ext cx="4508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.</a:t>
            </a:r>
            <a:endParaRPr lang="zh-CN" altLang="en-US" sz="2400" kern="0">
              <a:solidFill>
                <a:srgbClr val="FF0000"/>
              </a:solidFill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/>
      <p:bldP spid="21" grpId="0"/>
      <p:bldP spid="22" grpId="0"/>
      <p:bldP spid="25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 bwMode="auto">
          <a:xfrm>
            <a:off x="1709748" y="1206999"/>
            <a:ext cx="7179022" cy="1526116"/>
            <a:chOff x="601980" y="2521561"/>
            <a:chExt cx="5384192" cy="1144056"/>
          </a:xfrm>
        </p:grpSpPr>
        <p:pic>
          <p:nvPicPr>
            <p:cNvPr id="23557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01980" y="2532440"/>
              <a:ext cx="864437" cy="1133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AutoShape 27"/>
            <p:cNvSpPr>
              <a:spLocks noChangeArrowheads="1"/>
            </p:cNvSpPr>
            <p:nvPr/>
          </p:nvSpPr>
          <p:spPr bwMode="auto">
            <a:xfrm>
              <a:off x="1828889" y="2521561"/>
              <a:ext cx="4157283" cy="432239"/>
            </a:xfrm>
            <a:prstGeom prst="wedgeRoundRectCallout">
              <a:avLst>
                <a:gd name="adj1" fmla="val -55340"/>
                <a:gd name="adj2" fmla="val 47450"/>
                <a:gd name="adj3" fmla="val 16667"/>
              </a:avLst>
            </a:prstGeom>
            <a:solidFill>
              <a:srgbClr val="FFFFFF"/>
            </a:solidFill>
            <a:ln w="28575">
              <a:solidFill>
                <a:srgbClr val="00B0F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algn="just" defTabSz="1219200" latinLnBrk="1"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请总结一下，小数乘法的计算方法吧？ </a:t>
              </a:r>
            </a:p>
          </p:txBody>
        </p:sp>
      </p:grp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776559" y="4949151"/>
            <a:ext cx="951018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注意：</a:t>
            </a:r>
            <a:r>
              <a:rPr lang="en-US" altLang="zh-CN" sz="24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4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积的位数不够时，要添</a:t>
            </a:r>
            <a:r>
              <a:rPr lang="en-US" altLang="zh-CN" sz="24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占位，再点小数点。</a:t>
            </a:r>
            <a:endParaRPr lang="en-US" altLang="zh-CN" sz="2400" kern="0" dirty="0">
              <a:solidFill>
                <a:srgbClr val="00B0F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defTabSz="1219200"/>
            <a:r>
              <a:rPr lang="en-US" altLang="zh-CN" sz="24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      2.</a:t>
            </a:r>
            <a:r>
              <a:rPr lang="zh-CN" altLang="en-US" sz="24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乘积末尾有</a:t>
            </a:r>
            <a:r>
              <a:rPr lang="en-US" altLang="zh-CN" sz="24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时，要先点上小数点，再去掉末尾的</a:t>
            </a:r>
            <a:r>
              <a:rPr lang="en-US" altLang="zh-CN" sz="24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哦！</a:t>
            </a:r>
          </a:p>
        </p:txBody>
      </p:sp>
      <p:pic>
        <p:nvPicPr>
          <p:cNvPr id="23556" name="图片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82" y="2637125"/>
            <a:ext cx="6430918" cy="20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80" name="Group 80"/>
          <p:cNvGraphicFramePr>
            <a:graphicFrameLocks noGrp="1"/>
          </p:cNvGraphicFramePr>
          <p:nvPr/>
        </p:nvGraphicFramePr>
        <p:xfrm>
          <a:off x="3699933" y="2245239"/>
          <a:ext cx="1119717" cy="2582336"/>
        </p:xfrm>
        <a:graphic>
          <a:graphicData uri="http://schemas.openxmlformats.org/drawingml/2006/table">
            <a:tbl>
              <a:tblPr/>
              <a:tblGrid>
                <a:gridCol w="1119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558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103359" marR="103359" marT="51741" marB="51741" anchor="ctr" anchorCtr="1" horzOverflow="overflow">
                    <a:lnL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58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103359" marR="103359" marT="51741" marB="51741" anchor="ctr" anchorCtr="1" horzOverflow="overflow">
                    <a:lnL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58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103359" marR="103359" marT="51741" marB="51741" anchor="ctr" anchorCtr="1" horzOverflow="overflow">
                    <a:lnL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58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103359" marR="103359" marT="51741" marB="51741" anchor="ctr" anchorCtr="1" horzOverflow="overflow">
                    <a:lnL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614" name="Text Box 19"/>
          <p:cNvSpPr txBox="1">
            <a:spLocks noChangeArrowheads="1"/>
          </p:cNvSpPr>
          <p:nvPr/>
        </p:nvSpPr>
        <p:spPr bwMode="auto">
          <a:xfrm>
            <a:off x="699316" y="1100662"/>
            <a:ext cx="6807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50000"/>
              </a:spcBef>
            </a:pPr>
            <a:r>
              <a:rPr lang="en-US" altLang="zh-CN" sz="2400" kern="0" dirty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2. 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[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教材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P6 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做一做 第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r>
              <a:rPr lang="zh-CN" altLang="en-US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题</a:t>
            </a:r>
            <a:r>
              <a:rPr lang="en-US" altLang="zh-CN" sz="2400" kern="0" dirty="0">
                <a:solidFill>
                  <a:srgbClr val="FF66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]</a:t>
            </a:r>
            <a:endParaRPr lang="en-US" altLang="zh-CN" sz="2400" kern="0" dirty="0">
              <a:ea typeface="思源黑体 CN Medium" panose="020B0600000000000000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5615" name="Text Box 19"/>
          <p:cNvSpPr txBox="1">
            <a:spLocks noChangeArrowheads="1"/>
          </p:cNvSpPr>
          <p:nvPr/>
        </p:nvSpPr>
        <p:spPr bwMode="auto">
          <a:xfrm>
            <a:off x="944513" y="3187041"/>
            <a:ext cx="33189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50000"/>
              </a:spcBef>
            </a:pP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2.4×              =</a:t>
            </a:r>
          </a:p>
        </p:txBody>
      </p:sp>
      <p:graphicFrame>
        <p:nvGraphicFramePr>
          <p:cNvPr id="25681" name="Group 81"/>
          <p:cNvGraphicFramePr>
            <a:graphicFrameLocks noGrp="1"/>
          </p:cNvGraphicFramePr>
          <p:nvPr/>
        </p:nvGraphicFramePr>
        <p:xfrm>
          <a:off x="2004484" y="2245239"/>
          <a:ext cx="1119716" cy="2582336"/>
        </p:xfrm>
        <a:graphic>
          <a:graphicData uri="http://schemas.openxmlformats.org/drawingml/2006/table">
            <a:tbl>
              <a:tblPr/>
              <a:tblGrid>
                <a:gridCol w="1119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558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3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103359" marR="103359" marT="51741" marB="51741" anchor="ctr" anchorCtr="1" horzOverflow="overflow">
                    <a:lnL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58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5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103359" marR="103359" marT="51741" marB="51741" anchor="ctr" anchorCtr="1" horzOverflow="overflow">
                    <a:lnL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58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1.5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103359" marR="103359" marT="51741" marB="51741" anchor="ctr" anchorCtr="1" horzOverflow="overflow">
                    <a:lnL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58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1.1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103359" marR="103359" marT="51741" marB="51741" anchor="ctr" anchorCtr="1" horzOverflow="overflow">
                    <a:lnL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628" name="Text Box 19"/>
          <p:cNvSpPr txBox="1">
            <a:spLocks noChangeArrowheads="1"/>
          </p:cNvSpPr>
          <p:nvPr/>
        </p:nvSpPr>
        <p:spPr bwMode="auto">
          <a:xfrm>
            <a:off x="5964767" y="3212556"/>
            <a:ext cx="33168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50000"/>
              </a:spcBef>
            </a:pPr>
            <a:r>
              <a:rPr lang="en-US" altLang="zh-CN" sz="2400" kern="0"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1.2×              =</a:t>
            </a:r>
          </a:p>
        </p:txBody>
      </p:sp>
      <p:graphicFrame>
        <p:nvGraphicFramePr>
          <p:cNvPr id="35" name="表格 34"/>
          <p:cNvGraphicFramePr>
            <a:graphicFrameLocks noGrp="1"/>
          </p:cNvGraphicFramePr>
          <p:nvPr/>
        </p:nvGraphicFramePr>
        <p:xfrm>
          <a:off x="7061201" y="2268523"/>
          <a:ext cx="1121833" cy="2556932"/>
        </p:xfrm>
        <a:graphic>
          <a:graphicData uri="http://schemas.openxmlformats.org/drawingml/2006/table">
            <a:tbl>
              <a:tblPr/>
              <a:tblGrid>
                <a:gridCol w="1121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92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0.4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122031" marR="122031" marT="60971" marB="60971" anchor="ctr" anchorCtr="1" horzOverflow="overflow">
                    <a:lnL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2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0.11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122031" marR="122031" marT="60971" marB="60971" anchor="ctr" anchorCtr="1" horzOverflow="overflow">
                    <a:lnL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2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0.35</a:t>
                      </a:r>
                      <a:endParaRPr kumimoji="0" lang="zh-CN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122031" marR="122031" marT="60971" marB="60971" anchor="ctr" anchorCtr="1" horzOverflow="overflow">
                    <a:lnL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23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等线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cs typeface="Times New Roman" panose="02020603050405020304" pitchFamily="18" charset="0"/>
                          <a:sym typeface="Arial" panose="020B0604020202020204" pitchFamily="34" charset="0"/>
                        </a:rPr>
                        <a:t>0.9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 pitchFamily="18" charset="0"/>
                        <a:sym typeface="Arial" panose="020B0604020202020204" pitchFamily="34" charset="0"/>
                      </a:endParaRPr>
                    </a:p>
                  </a:txBody>
                  <a:tcPr marL="122031" marR="122031" marT="60971" marB="60971" anchor="ctr" anchorCtr="1" horzOverflow="overflow">
                    <a:lnL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E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6" name="表格 35"/>
          <p:cNvGraphicFramePr>
            <a:graphicFrameLocks noGrp="1"/>
          </p:cNvGraphicFramePr>
          <p:nvPr/>
        </p:nvGraphicFramePr>
        <p:xfrm>
          <a:off x="8815918" y="2249472"/>
          <a:ext cx="1113367" cy="2548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7117">
                <a:tc>
                  <a:txBody>
                    <a:bodyPr/>
                    <a:lstStyle/>
                    <a:p>
                      <a:endParaRPr lang="zh-CN" altLang="en-US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2003" marR="122003" marT="60975" marB="60975">
                    <a:lnL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7117">
                <a:tc>
                  <a:txBody>
                    <a:bodyPr/>
                    <a:lstStyle/>
                    <a:p>
                      <a:endParaRPr lang="zh-CN" altLang="en-US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2003" marR="122003" marT="60975" marB="60975">
                    <a:lnL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7117">
                <a:tc>
                  <a:txBody>
                    <a:bodyPr/>
                    <a:lstStyle/>
                    <a:p>
                      <a:endParaRPr lang="zh-CN" altLang="en-US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2003" marR="122003" marT="60975" marB="60975">
                    <a:lnL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7117">
                <a:tc>
                  <a:txBody>
                    <a:bodyPr/>
                    <a:lstStyle/>
                    <a:p>
                      <a:endParaRPr lang="zh-CN" altLang="en-US" sz="24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L="122003" marR="122003" marT="60975" marB="60975">
                    <a:lnL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CB3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E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3907366" y="2243123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50000"/>
              </a:spcBef>
            </a:pP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7.2</a:t>
            </a: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3947584" y="2916223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50000"/>
              </a:spcBef>
            </a:pP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12</a:t>
            </a:r>
          </a:p>
        </p:txBody>
      </p:sp>
      <p:sp>
        <p:nvSpPr>
          <p:cNvPr id="39" name="Text Box 19"/>
          <p:cNvSpPr txBox="1">
            <a:spLocks noChangeArrowheads="1"/>
          </p:cNvSpPr>
          <p:nvPr/>
        </p:nvSpPr>
        <p:spPr bwMode="auto">
          <a:xfrm>
            <a:off x="3907366" y="3563923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50000"/>
              </a:spcBef>
            </a:pP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3.6</a:t>
            </a:r>
          </a:p>
        </p:txBody>
      </p:sp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3744384" y="4179872"/>
            <a:ext cx="1126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50000"/>
              </a:spcBef>
            </a:pP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2.64</a:t>
            </a:r>
          </a:p>
        </p:txBody>
      </p:sp>
      <p:sp>
        <p:nvSpPr>
          <p:cNvPr id="41" name="Text Box 19"/>
          <p:cNvSpPr txBox="1">
            <a:spLocks noChangeArrowheads="1"/>
          </p:cNvSpPr>
          <p:nvPr/>
        </p:nvSpPr>
        <p:spPr bwMode="auto">
          <a:xfrm>
            <a:off x="8909050" y="2251589"/>
            <a:ext cx="111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50000"/>
              </a:spcBef>
            </a:pP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0.48</a:t>
            </a:r>
          </a:p>
        </p:txBody>
      </p:sp>
      <p:sp>
        <p:nvSpPr>
          <p:cNvPr id="42" name="Text Box 19"/>
          <p:cNvSpPr txBox="1">
            <a:spLocks noChangeArrowheads="1"/>
          </p:cNvSpPr>
          <p:nvPr/>
        </p:nvSpPr>
        <p:spPr bwMode="auto">
          <a:xfrm>
            <a:off x="8815917" y="2859072"/>
            <a:ext cx="13631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50000"/>
              </a:spcBef>
            </a:pP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0.132</a:t>
            </a:r>
          </a:p>
        </p:txBody>
      </p:sp>
      <p:sp>
        <p:nvSpPr>
          <p:cNvPr id="43" name="Text Box 19"/>
          <p:cNvSpPr txBox="1">
            <a:spLocks noChangeArrowheads="1"/>
          </p:cNvSpPr>
          <p:nvPr/>
        </p:nvSpPr>
        <p:spPr bwMode="auto">
          <a:xfrm>
            <a:off x="8919633" y="3563923"/>
            <a:ext cx="12721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50000"/>
              </a:spcBef>
            </a:pP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0.42</a:t>
            </a:r>
          </a:p>
        </p:txBody>
      </p:sp>
      <p:sp>
        <p:nvSpPr>
          <p:cNvPr id="44" name="Text Box 19"/>
          <p:cNvSpPr txBox="1">
            <a:spLocks noChangeArrowheads="1"/>
          </p:cNvSpPr>
          <p:nvPr/>
        </p:nvSpPr>
        <p:spPr bwMode="auto">
          <a:xfrm>
            <a:off x="8945033" y="4179872"/>
            <a:ext cx="111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50000"/>
              </a:spcBef>
            </a:pPr>
            <a:r>
              <a:rPr lang="en-US" altLang="zh-CN" sz="2400" kern="0">
                <a:solidFill>
                  <a:srgbClr val="FF0000"/>
                </a:solidFill>
                <a:ea typeface="思源黑体 CN Medium" panose="020B0600000000000000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1.08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1364405" y="4486608"/>
            <a:ext cx="9526375" cy="1862667"/>
            <a:chOff x="1181906" y="2884610"/>
            <a:chExt cx="7146431" cy="1396093"/>
          </a:xfrm>
        </p:grpSpPr>
        <p:pic>
          <p:nvPicPr>
            <p:cNvPr id="25678" name="Picture 2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04552" y="2884610"/>
              <a:ext cx="923785" cy="1396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55" name="AutoShape 27"/>
            <p:cNvSpPr>
              <a:spLocks noChangeArrowheads="1"/>
            </p:cNvSpPr>
            <p:nvPr/>
          </p:nvSpPr>
          <p:spPr bwMode="auto">
            <a:xfrm>
              <a:off x="1181906" y="3261012"/>
              <a:ext cx="5784599" cy="362398"/>
            </a:xfrm>
            <a:prstGeom prst="wedgeRoundRectCallout">
              <a:avLst>
                <a:gd name="adj1" fmla="val 56532"/>
                <a:gd name="adj2" fmla="val -4542"/>
                <a:gd name="adj3" fmla="val 16667"/>
              </a:avLst>
            </a:prstGeom>
            <a:solidFill>
              <a:srgbClr val="FFFFFF"/>
            </a:solidFill>
            <a:ln w="28575">
              <a:solidFill>
                <a:srgbClr val="00B0F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1219200"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ea typeface="思源黑体 CN Medium" panose="020B0600000000000000" pitchFamily="34" charset="-122"/>
                  <a:sym typeface="Arial" panose="020B0604020202020204" pitchFamily="34" charset="0"/>
                </a:rPr>
                <a:t>    分别比较积和第一个因数的大小，你能发现什么？</a:t>
              </a:r>
              <a:endParaRPr lang="en-US" altLang="zh-CN" sz="2400" kern="0" dirty="0">
                <a:solidFill>
                  <a:srgbClr val="00B0F0"/>
                </a:solidFill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矩形: 圆角 3"/>
          <p:cNvSpPr/>
          <p:nvPr/>
        </p:nvSpPr>
        <p:spPr>
          <a:xfrm>
            <a:off x="699316" y="4919448"/>
            <a:ext cx="7483718" cy="990882"/>
          </a:xfrm>
          <a:prstGeom prst="roundRect">
            <a:avLst/>
          </a:prstGeom>
          <a:solidFill>
            <a:srgbClr val="FCFE98"/>
          </a:solidFill>
          <a:ln w="38100">
            <a:solidFill>
              <a:srgbClr val="FDD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1219200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一个数（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除外）乘大于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的数，积比原来的数（   ）。</a:t>
            </a:r>
            <a:endParaRPr lang="en-US" altLang="zh-CN" sz="2400" kern="0" dirty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defTabSz="1219200">
              <a:lnSpc>
                <a:spcPct val="130000"/>
              </a:lnSpc>
              <a:defRPr/>
            </a:pP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一个数（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除外）乘小于</a:t>
            </a:r>
            <a:r>
              <a:rPr lang="en-US" altLang="zh-CN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kern="0" dirty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的数，积比原来的数（   ）。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7241118" y="4965220"/>
            <a:ext cx="941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50000"/>
              </a:spcBef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大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7241118" y="5414889"/>
            <a:ext cx="9419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spcBef>
                <a:spcPct val="50000"/>
              </a:spcBef>
            </a:pPr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小</a:t>
            </a:r>
            <a:endParaRPr lang="en-US" altLang="zh-CN" sz="2400" kern="0" dirty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 bwMode="auto">
          <a:xfrm>
            <a:off x="2552700" y="1591191"/>
            <a:ext cx="2156884" cy="622300"/>
            <a:chOff x="2139696" y="630936"/>
            <a:chExt cx="1618488" cy="466344"/>
          </a:xfrm>
        </p:grpSpPr>
        <p:sp>
          <p:nvSpPr>
            <p:cNvPr id="9" name="任意多边形: 形状 8"/>
            <p:cNvSpPr/>
            <p:nvPr/>
          </p:nvSpPr>
          <p:spPr>
            <a:xfrm>
              <a:off x="2139696" y="886314"/>
              <a:ext cx="420903" cy="210966"/>
            </a:xfrm>
            <a:custGeom>
              <a:avLst/>
              <a:gdLst>
                <a:gd name="connsiteX0" fmla="*/ 0 w 420624"/>
                <a:gd name="connsiteY0" fmla="*/ 210312 h 210312"/>
                <a:gd name="connsiteX1" fmla="*/ 118872 w 420624"/>
                <a:gd name="connsiteY1" fmla="*/ 73152 h 210312"/>
                <a:gd name="connsiteX2" fmla="*/ 420624 w 420624"/>
                <a:gd name="connsiteY2" fmla="*/ 0 h 21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24" h="210312">
                  <a:moveTo>
                    <a:pt x="0" y="210312"/>
                  </a:moveTo>
                  <a:cubicBezTo>
                    <a:pt x="24384" y="159258"/>
                    <a:pt x="48768" y="108204"/>
                    <a:pt x="118872" y="73152"/>
                  </a:cubicBezTo>
                  <a:cubicBezTo>
                    <a:pt x="188976" y="38100"/>
                    <a:pt x="304800" y="19050"/>
                    <a:pt x="420624" y="0"/>
                  </a:cubicBezTo>
                </a:path>
              </a:pathLst>
            </a:custGeom>
            <a:noFill/>
            <a:ln w="127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468477" y="630936"/>
              <a:ext cx="1289707" cy="3459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>
                <a:defRPr/>
              </a:pPr>
              <a:r>
                <a:rPr lang="zh-CN" altLang="en-US" sz="2400" kern="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大于</a:t>
              </a:r>
              <a:r>
                <a:rPr lang="en-US" altLang="zh-CN" sz="2400" kern="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endParaRPr lang="zh-CN" altLang="en-US" sz="24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 bwMode="auto">
          <a:xfrm>
            <a:off x="7588250" y="1639874"/>
            <a:ext cx="2156883" cy="622300"/>
            <a:chOff x="2139696" y="630936"/>
            <a:chExt cx="1618488" cy="466344"/>
          </a:xfrm>
        </p:grpSpPr>
        <p:sp>
          <p:nvSpPr>
            <p:cNvPr id="49" name="任意多边形: 形状 48"/>
            <p:cNvSpPr/>
            <p:nvPr/>
          </p:nvSpPr>
          <p:spPr>
            <a:xfrm>
              <a:off x="2139696" y="886315"/>
              <a:ext cx="420902" cy="210965"/>
            </a:xfrm>
            <a:custGeom>
              <a:avLst/>
              <a:gdLst>
                <a:gd name="connsiteX0" fmla="*/ 0 w 420624"/>
                <a:gd name="connsiteY0" fmla="*/ 210312 h 210312"/>
                <a:gd name="connsiteX1" fmla="*/ 118872 w 420624"/>
                <a:gd name="connsiteY1" fmla="*/ 73152 h 210312"/>
                <a:gd name="connsiteX2" fmla="*/ 420624 w 420624"/>
                <a:gd name="connsiteY2" fmla="*/ 0 h 210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0624" h="210312">
                  <a:moveTo>
                    <a:pt x="0" y="210312"/>
                  </a:moveTo>
                  <a:cubicBezTo>
                    <a:pt x="24384" y="159258"/>
                    <a:pt x="48768" y="108204"/>
                    <a:pt x="118872" y="73152"/>
                  </a:cubicBezTo>
                  <a:cubicBezTo>
                    <a:pt x="188976" y="38100"/>
                    <a:pt x="304800" y="19050"/>
                    <a:pt x="420624" y="0"/>
                  </a:cubicBezTo>
                </a:path>
              </a:pathLst>
            </a:custGeom>
            <a:noFill/>
            <a:ln w="127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2468476" y="630936"/>
              <a:ext cx="1289708" cy="34596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>
                <a:defRPr/>
              </a:pPr>
              <a:r>
                <a:rPr lang="zh-CN" altLang="en-US" sz="2400" kern="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小于</a:t>
              </a:r>
              <a:r>
                <a:rPr lang="en-US" altLang="zh-CN" sz="2400" kern="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  <a:endParaRPr lang="zh-CN" altLang="en-US" sz="2400" kern="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 bwMode="auto">
          <a:xfrm>
            <a:off x="9330267" y="1957372"/>
            <a:ext cx="2084917" cy="1123097"/>
            <a:chOff x="2139696" y="895950"/>
            <a:chExt cx="1563624" cy="842751"/>
          </a:xfrm>
        </p:grpSpPr>
        <p:sp>
          <p:nvSpPr>
            <p:cNvPr id="52" name="任意多边形: 形状 51"/>
            <p:cNvSpPr/>
            <p:nvPr/>
          </p:nvSpPr>
          <p:spPr>
            <a:xfrm>
              <a:off x="2139696" y="895950"/>
              <a:ext cx="649261" cy="238246"/>
            </a:xfrm>
            <a:custGeom>
              <a:avLst/>
              <a:gdLst>
                <a:gd name="connsiteX0" fmla="*/ 0 w 420624"/>
                <a:gd name="connsiteY0" fmla="*/ 210312 h 210312"/>
                <a:gd name="connsiteX1" fmla="*/ 118872 w 420624"/>
                <a:gd name="connsiteY1" fmla="*/ 73152 h 210312"/>
                <a:gd name="connsiteX2" fmla="*/ 420624 w 420624"/>
                <a:gd name="connsiteY2" fmla="*/ 0 h 210312"/>
                <a:gd name="connsiteX0-1" fmla="*/ 0 w 704088"/>
                <a:gd name="connsiteY0-2" fmla="*/ 141654 h 141654"/>
                <a:gd name="connsiteX1-3" fmla="*/ 118872 w 704088"/>
                <a:gd name="connsiteY1-4" fmla="*/ 4494 h 141654"/>
                <a:gd name="connsiteX2-5" fmla="*/ 704088 w 704088"/>
                <a:gd name="connsiteY2-6" fmla="*/ 132510 h 141654"/>
                <a:gd name="connsiteX0-7" fmla="*/ 0 w 704088"/>
                <a:gd name="connsiteY0-8" fmla="*/ 204591 h 204591"/>
                <a:gd name="connsiteX1-9" fmla="*/ 274320 w 704088"/>
                <a:gd name="connsiteY1-10" fmla="*/ 3423 h 204591"/>
                <a:gd name="connsiteX2-11" fmla="*/ 704088 w 704088"/>
                <a:gd name="connsiteY2-12" fmla="*/ 195447 h 204591"/>
                <a:gd name="connsiteX0-13" fmla="*/ 0 w 704088"/>
                <a:gd name="connsiteY0-14" fmla="*/ 201363 h 201363"/>
                <a:gd name="connsiteX1-15" fmla="*/ 274320 w 704088"/>
                <a:gd name="connsiteY1-16" fmla="*/ 195 h 201363"/>
                <a:gd name="connsiteX2-17" fmla="*/ 704088 w 704088"/>
                <a:gd name="connsiteY2-18" fmla="*/ 192219 h 201363"/>
                <a:gd name="connsiteX0-19" fmla="*/ 0 w 704088"/>
                <a:gd name="connsiteY0-20" fmla="*/ 201363 h 201363"/>
                <a:gd name="connsiteX1-21" fmla="*/ 274320 w 704088"/>
                <a:gd name="connsiteY1-22" fmla="*/ 195 h 201363"/>
                <a:gd name="connsiteX2-23" fmla="*/ 704088 w 704088"/>
                <a:gd name="connsiteY2-24" fmla="*/ 192219 h 201363"/>
                <a:gd name="connsiteX0-25" fmla="*/ 0 w 649224"/>
                <a:gd name="connsiteY0-26" fmla="*/ 201330 h 238888"/>
                <a:gd name="connsiteX1-27" fmla="*/ 274320 w 649224"/>
                <a:gd name="connsiteY1-28" fmla="*/ 162 h 238888"/>
                <a:gd name="connsiteX2-29" fmla="*/ 649224 w 649224"/>
                <a:gd name="connsiteY2-30" fmla="*/ 237906 h 2388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49224" h="238888">
                  <a:moveTo>
                    <a:pt x="0" y="201330"/>
                  </a:moveTo>
                  <a:cubicBezTo>
                    <a:pt x="24384" y="150276"/>
                    <a:pt x="67056" y="7782"/>
                    <a:pt x="274320" y="162"/>
                  </a:cubicBezTo>
                  <a:cubicBezTo>
                    <a:pt x="618744" y="-7458"/>
                    <a:pt x="533400" y="256956"/>
                    <a:pt x="649224" y="237906"/>
                  </a:cubicBezTo>
                </a:path>
              </a:pathLst>
            </a:custGeom>
            <a:noFill/>
            <a:ln w="127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2587353" y="1115136"/>
              <a:ext cx="1115967" cy="6235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defTabSz="1219200">
                <a:defRPr/>
              </a:pPr>
              <a:r>
                <a:rPr lang="zh-CN" altLang="en-US" sz="2400" kern="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积小于另一个因数</a:t>
              </a:r>
            </a:p>
          </p:txBody>
        </p:sp>
      </p:grpSp>
      <p:grpSp>
        <p:nvGrpSpPr>
          <p:cNvPr id="12" name="组合 11"/>
          <p:cNvGrpSpPr/>
          <p:nvPr/>
        </p:nvGrpSpPr>
        <p:grpSpPr bwMode="auto">
          <a:xfrm>
            <a:off x="4438650" y="1940440"/>
            <a:ext cx="1905000" cy="1104047"/>
            <a:chOff x="3553968" y="892902"/>
            <a:chExt cx="1429512" cy="827899"/>
          </a:xfrm>
        </p:grpSpPr>
        <p:sp>
          <p:nvSpPr>
            <p:cNvPr id="46" name="文本框 45"/>
            <p:cNvSpPr txBox="1"/>
            <p:nvPr/>
          </p:nvSpPr>
          <p:spPr>
            <a:xfrm>
              <a:off x="3822398" y="1097656"/>
              <a:ext cx="1161082" cy="62314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defTabSz="1219200">
                <a:defRPr/>
              </a:pPr>
              <a:r>
                <a:rPr lang="zh-CN" altLang="en-US" sz="2400" kern="0" dirty="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积大于另一个因数</a:t>
              </a:r>
            </a:p>
          </p:txBody>
        </p:sp>
        <p:sp>
          <p:nvSpPr>
            <p:cNvPr id="54" name="任意多边形: 形状 53"/>
            <p:cNvSpPr/>
            <p:nvPr/>
          </p:nvSpPr>
          <p:spPr>
            <a:xfrm>
              <a:off x="3553968" y="892902"/>
              <a:ext cx="649633" cy="239674"/>
            </a:xfrm>
            <a:custGeom>
              <a:avLst/>
              <a:gdLst>
                <a:gd name="connsiteX0" fmla="*/ 0 w 420624"/>
                <a:gd name="connsiteY0" fmla="*/ 210312 h 210312"/>
                <a:gd name="connsiteX1" fmla="*/ 118872 w 420624"/>
                <a:gd name="connsiteY1" fmla="*/ 73152 h 210312"/>
                <a:gd name="connsiteX2" fmla="*/ 420624 w 420624"/>
                <a:gd name="connsiteY2" fmla="*/ 0 h 210312"/>
                <a:gd name="connsiteX0-1" fmla="*/ 0 w 704088"/>
                <a:gd name="connsiteY0-2" fmla="*/ 141654 h 141654"/>
                <a:gd name="connsiteX1-3" fmla="*/ 118872 w 704088"/>
                <a:gd name="connsiteY1-4" fmla="*/ 4494 h 141654"/>
                <a:gd name="connsiteX2-5" fmla="*/ 704088 w 704088"/>
                <a:gd name="connsiteY2-6" fmla="*/ 132510 h 141654"/>
                <a:gd name="connsiteX0-7" fmla="*/ 0 w 704088"/>
                <a:gd name="connsiteY0-8" fmla="*/ 204591 h 204591"/>
                <a:gd name="connsiteX1-9" fmla="*/ 274320 w 704088"/>
                <a:gd name="connsiteY1-10" fmla="*/ 3423 h 204591"/>
                <a:gd name="connsiteX2-11" fmla="*/ 704088 w 704088"/>
                <a:gd name="connsiteY2-12" fmla="*/ 195447 h 204591"/>
                <a:gd name="connsiteX0-13" fmla="*/ 0 w 704088"/>
                <a:gd name="connsiteY0-14" fmla="*/ 201363 h 201363"/>
                <a:gd name="connsiteX1-15" fmla="*/ 274320 w 704088"/>
                <a:gd name="connsiteY1-16" fmla="*/ 195 h 201363"/>
                <a:gd name="connsiteX2-17" fmla="*/ 704088 w 704088"/>
                <a:gd name="connsiteY2-18" fmla="*/ 192219 h 201363"/>
                <a:gd name="connsiteX0-19" fmla="*/ 0 w 704088"/>
                <a:gd name="connsiteY0-20" fmla="*/ 201363 h 201363"/>
                <a:gd name="connsiteX1-21" fmla="*/ 274320 w 704088"/>
                <a:gd name="connsiteY1-22" fmla="*/ 195 h 201363"/>
                <a:gd name="connsiteX2-23" fmla="*/ 704088 w 704088"/>
                <a:gd name="connsiteY2-24" fmla="*/ 192219 h 201363"/>
                <a:gd name="connsiteX0-25" fmla="*/ 0 w 649224"/>
                <a:gd name="connsiteY0-26" fmla="*/ 201330 h 238888"/>
                <a:gd name="connsiteX1-27" fmla="*/ 274320 w 649224"/>
                <a:gd name="connsiteY1-28" fmla="*/ 162 h 238888"/>
                <a:gd name="connsiteX2-29" fmla="*/ 649224 w 649224"/>
                <a:gd name="connsiteY2-30" fmla="*/ 237906 h 23888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649224" h="238888">
                  <a:moveTo>
                    <a:pt x="0" y="201330"/>
                  </a:moveTo>
                  <a:cubicBezTo>
                    <a:pt x="24384" y="150276"/>
                    <a:pt x="67056" y="7782"/>
                    <a:pt x="274320" y="162"/>
                  </a:cubicBezTo>
                  <a:cubicBezTo>
                    <a:pt x="618744" y="-7458"/>
                    <a:pt x="533400" y="256956"/>
                    <a:pt x="649224" y="237906"/>
                  </a:cubicBezTo>
                </a:path>
              </a:pathLst>
            </a:custGeom>
            <a:noFill/>
            <a:ln w="12700"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二、探究新知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" grpId="0" animBg="1"/>
      <p:bldP spid="2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组合 34"/>
          <p:cNvGrpSpPr/>
          <p:nvPr/>
        </p:nvGrpSpPr>
        <p:grpSpPr bwMode="auto">
          <a:xfrm>
            <a:off x="1716617" y="2552211"/>
            <a:ext cx="9455149" cy="1200329"/>
            <a:chOff x="706539" y="1466871"/>
            <a:chExt cx="7091212" cy="900021"/>
          </a:xfrm>
        </p:grpSpPr>
        <p:sp>
          <p:nvSpPr>
            <p:cNvPr id="36" name="矩形 2"/>
            <p:cNvSpPr>
              <a:spLocks noChangeArrowheads="1"/>
            </p:cNvSpPr>
            <p:nvPr/>
          </p:nvSpPr>
          <p:spPr bwMode="auto">
            <a:xfrm>
              <a:off x="706539" y="1466871"/>
              <a:ext cx="7091212" cy="900021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defTabSz="1219200">
                <a:lnSpc>
                  <a:spcPct val="150000"/>
                </a:lnSpc>
                <a:defRPr/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756×0.9        756                1×0.94        1</a:t>
              </a:r>
            </a:p>
            <a:p>
              <a:pPr defTabSz="1219200">
                <a:lnSpc>
                  <a:spcPct val="150000"/>
                </a:lnSpc>
                <a:defRPr/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4.25×1.1        4.25              31.4×1.2        31.4</a:t>
              </a: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椭圆 6"/>
            <p:cNvSpPr>
              <a:spLocks noChangeArrowheads="1"/>
            </p:cNvSpPr>
            <p:nvPr/>
          </p:nvSpPr>
          <p:spPr bwMode="auto">
            <a:xfrm>
              <a:off x="1810471" y="1564098"/>
              <a:ext cx="334112" cy="33403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椭圆 8"/>
            <p:cNvSpPr>
              <a:spLocks noChangeArrowheads="1"/>
            </p:cNvSpPr>
            <p:nvPr/>
          </p:nvSpPr>
          <p:spPr bwMode="auto">
            <a:xfrm>
              <a:off x="1835027" y="1983410"/>
              <a:ext cx="334112" cy="33403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椭圆 9"/>
            <p:cNvSpPr>
              <a:spLocks noChangeArrowheads="1"/>
            </p:cNvSpPr>
            <p:nvPr/>
          </p:nvSpPr>
          <p:spPr bwMode="auto">
            <a:xfrm>
              <a:off x="4472148" y="1535714"/>
              <a:ext cx="334112" cy="33403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椭圆 10"/>
            <p:cNvSpPr>
              <a:spLocks noChangeArrowheads="1"/>
            </p:cNvSpPr>
            <p:nvPr/>
          </p:nvSpPr>
          <p:spPr bwMode="auto">
            <a:xfrm>
              <a:off x="4645735" y="1983410"/>
              <a:ext cx="334112" cy="33403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652" name="组合 40"/>
          <p:cNvGrpSpPr/>
          <p:nvPr/>
        </p:nvGrpSpPr>
        <p:grpSpPr bwMode="auto">
          <a:xfrm>
            <a:off x="660400" y="1350743"/>
            <a:ext cx="10168467" cy="461665"/>
            <a:chOff x="838200" y="666750"/>
            <a:chExt cx="7626528" cy="346519"/>
          </a:xfrm>
        </p:grpSpPr>
        <p:sp>
          <p:nvSpPr>
            <p:cNvPr id="42" name="TextBox 8"/>
            <p:cNvSpPr txBox="1">
              <a:spLocks noChangeArrowheads="1"/>
            </p:cNvSpPr>
            <p:nvPr/>
          </p:nvSpPr>
          <p:spPr bwMode="auto">
            <a:xfrm>
              <a:off x="838200" y="666750"/>
              <a:ext cx="7626528" cy="34651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defTabSz="1219200">
                <a:defRPr/>
              </a:pPr>
              <a:r>
                <a:rPr lang="en-US" altLang="zh-CN" sz="2400" kern="0" dirty="0">
                  <a:solidFill>
                    <a:srgbClr val="1C1C1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1.</a:t>
              </a:r>
              <a:r>
                <a:rPr lang="zh-CN" altLang="zh-CN" sz="2400" kern="0" dirty="0">
                  <a:solidFill>
                    <a:srgbClr val="1C1C1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在下面的</a:t>
              </a:r>
              <a:r>
                <a:rPr lang="en-US" altLang="zh-CN" sz="2400" kern="0" dirty="0">
                  <a:solidFill>
                    <a:srgbClr val="1C1C1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  </a:t>
              </a:r>
              <a:r>
                <a:rPr lang="zh-CN" altLang="zh-CN" sz="2400" kern="0" dirty="0">
                  <a:solidFill>
                    <a:srgbClr val="1C1C1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里填上</a:t>
              </a:r>
              <a:r>
                <a:rPr lang="zh-CN" altLang="en-US" sz="2400" kern="0" dirty="0">
                  <a:solidFill>
                    <a:srgbClr val="1C1C1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“＞”</a:t>
              </a:r>
              <a:r>
                <a:rPr lang="zh-CN" altLang="zh-CN" sz="2400" kern="0" dirty="0">
                  <a:solidFill>
                    <a:srgbClr val="1C1C1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或</a:t>
              </a:r>
              <a:r>
                <a:rPr lang="zh-CN" altLang="en-US" sz="2400" kern="0" dirty="0">
                  <a:solidFill>
                    <a:srgbClr val="1C1C1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“＜”</a:t>
              </a:r>
              <a:r>
                <a:rPr lang="zh-CN" altLang="zh-CN" sz="2400" kern="0" dirty="0">
                  <a:solidFill>
                    <a:srgbClr val="1C1C1C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。</a:t>
              </a:r>
              <a:r>
                <a:rPr lang="en-US" altLang="zh-CN" sz="2400" kern="0" dirty="0">
                  <a:solidFill>
                    <a:srgbClr val="FF66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[</a:t>
              </a:r>
              <a:r>
                <a:rPr lang="zh-CN" altLang="en-US" sz="2400" kern="0" dirty="0">
                  <a:solidFill>
                    <a:srgbClr val="FF66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教材</a:t>
              </a:r>
              <a:r>
                <a:rPr lang="en-US" altLang="zh-CN" sz="2400" kern="0" dirty="0">
                  <a:solidFill>
                    <a:srgbClr val="FF66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P10 </a:t>
              </a:r>
              <a:r>
                <a:rPr lang="zh-CN" altLang="en-US" sz="2400" kern="0" dirty="0">
                  <a:solidFill>
                    <a:srgbClr val="FF66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练习二 第</a:t>
              </a:r>
              <a:r>
                <a:rPr lang="en-US" altLang="zh-CN" sz="2400" kern="0" dirty="0">
                  <a:solidFill>
                    <a:srgbClr val="FF66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12</a:t>
              </a:r>
              <a:r>
                <a:rPr lang="zh-CN" altLang="en-US" sz="2400" kern="0" dirty="0">
                  <a:solidFill>
                    <a:srgbClr val="FF66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题</a:t>
              </a:r>
              <a:r>
                <a:rPr lang="en-US" altLang="zh-CN" sz="2400" kern="0" dirty="0">
                  <a:solidFill>
                    <a:srgbClr val="FF66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]</a:t>
              </a:r>
              <a:endParaRPr lang="zh-CN" altLang="zh-CN" sz="2400" kern="0" dirty="0">
                <a:solidFill>
                  <a:srgbClr val="1C1C1C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椭圆 15"/>
            <p:cNvSpPr>
              <a:spLocks noChangeArrowheads="1"/>
            </p:cNvSpPr>
            <p:nvPr/>
          </p:nvSpPr>
          <p:spPr bwMode="auto">
            <a:xfrm>
              <a:off x="2053961" y="671759"/>
              <a:ext cx="333634" cy="33388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219200">
                <a:defRPr/>
              </a:pPr>
              <a:endParaRPr lang="zh-CN" altLang="en-US" sz="24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4" name="矩形 41"/>
          <p:cNvSpPr>
            <a:spLocks noChangeArrowheads="1"/>
          </p:cNvSpPr>
          <p:nvPr/>
        </p:nvSpPr>
        <p:spPr bwMode="auto">
          <a:xfrm>
            <a:off x="3158641" y="2690710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＜</a:t>
            </a:r>
          </a:p>
        </p:txBody>
      </p:sp>
      <p:sp>
        <p:nvSpPr>
          <p:cNvPr id="45" name="矩形 41"/>
          <p:cNvSpPr>
            <a:spLocks noChangeArrowheads="1"/>
          </p:cNvSpPr>
          <p:nvPr/>
        </p:nvSpPr>
        <p:spPr bwMode="auto">
          <a:xfrm>
            <a:off x="6725827" y="2673793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＜</a:t>
            </a:r>
          </a:p>
        </p:txBody>
      </p:sp>
      <p:sp>
        <p:nvSpPr>
          <p:cNvPr id="46" name="矩形 41"/>
          <p:cNvSpPr>
            <a:spLocks noChangeArrowheads="1"/>
          </p:cNvSpPr>
          <p:nvPr/>
        </p:nvSpPr>
        <p:spPr bwMode="auto">
          <a:xfrm>
            <a:off x="3253118" y="3240201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＞</a:t>
            </a:r>
          </a:p>
        </p:txBody>
      </p:sp>
      <p:sp>
        <p:nvSpPr>
          <p:cNvPr id="47" name="矩形 41"/>
          <p:cNvSpPr>
            <a:spLocks noChangeArrowheads="1"/>
          </p:cNvSpPr>
          <p:nvPr/>
        </p:nvSpPr>
        <p:spPr bwMode="auto">
          <a:xfrm>
            <a:off x="7012516" y="3257902"/>
            <a:ext cx="91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1219200"/>
            <a:r>
              <a:rPr lang="zh-CN" altLang="en-US" sz="2400" kern="0" dirty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＞</a:t>
            </a:r>
          </a:p>
        </p:txBody>
      </p:sp>
      <p:grpSp>
        <p:nvGrpSpPr>
          <p:cNvPr id="48" name="组合 47"/>
          <p:cNvGrpSpPr/>
          <p:nvPr/>
        </p:nvGrpSpPr>
        <p:grpSpPr bwMode="auto">
          <a:xfrm>
            <a:off x="1114433" y="4353983"/>
            <a:ext cx="6068593" cy="1780117"/>
            <a:chOff x="4737392" y="3628024"/>
            <a:chExt cx="4551493" cy="1335502"/>
          </a:xfrm>
        </p:grpSpPr>
        <p:pic>
          <p:nvPicPr>
            <p:cNvPr id="27658" name="图片 4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37392" y="3628024"/>
              <a:ext cx="882651" cy="13355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AutoShape 27"/>
            <p:cNvSpPr>
              <a:spLocks noChangeArrowheads="1"/>
            </p:cNvSpPr>
            <p:nvPr/>
          </p:nvSpPr>
          <p:spPr bwMode="auto">
            <a:xfrm>
              <a:off x="6156194" y="3837639"/>
              <a:ext cx="3132691" cy="388134"/>
            </a:xfrm>
            <a:prstGeom prst="wedgeRoundRectCallout">
              <a:avLst>
                <a:gd name="adj1" fmla="val -57933"/>
                <a:gd name="adj2" fmla="val 37876"/>
                <a:gd name="adj3" fmla="val 16667"/>
              </a:avLst>
            </a:prstGeom>
            <a:solidFill>
              <a:srgbClr val="FFFFFF"/>
            </a:solidFill>
            <a:ln w="28575">
              <a:solidFill>
                <a:srgbClr val="00B0F0"/>
              </a:solidFill>
              <a:miter lim="800000"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defTabSz="1219200" latinLnBrk="1">
                <a:defRPr/>
              </a:pPr>
              <a:r>
                <a:rPr lang="zh-CN" altLang="en-US" sz="2400" kern="0" dirty="0">
                  <a:solidFill>
                    <a:srgbClr val="00B0F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不计算，能直接说出答案吗？</a:t>
              </a:r>
            </a:p>
          </p:txBody>
        </p:sp>
      </p:grp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三、巩固训练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nu965cE6K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ADDREMOVEWATERMARK" val="HCpo7sC5qo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1002</Words>
  <Application>Microsoft Office PowerPoint</Application>
  <PresentationFormat>宽屏</PresentationFormat>
  <Paragraphs>178</Paragraphs>
  <Slides>16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FandolFang R</vt:lpstr>
      <vt:lpstr>思源黑体 CN Light</vt:lpstr>
      <vt:lpstr>Arial</vt:lpstr>
      <vt:lpstr>Calibri</vt:lpstr>
      <vt:lpstr>Times New Roman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23</cp:revision>
  <dcterms:created xsi:type="dcterms:W3CDTF">2020-06-25T13:11:00Z</dcterms:created>
  <dcterms:modified xsi:type="dcterms:W3CDTF">2021-01-08T23:12:36Z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