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7" r:id="rId20"/>
    <p:sldId id="277" r:id="rId21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9">
          <p15:clr>
            <a:srgbClr val="A4A3A4"/>
          </p15:clr>
        </p15:guide>
        <p15:guide id="6" orient="horz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B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82" y="114"/>
      </p:cViewPr>
      <p:guideLst>
        <p:guide pos="416"/>
        <p:guide pos="7256"/>
        <p:guide orient="horz" pos="600"/>
        <p:guide orient="horz" pos="664"/>
        <p:guide orient="horz" pos="3929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92B28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92B28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6" r="35813" b="80670"/>
          <a:stretch>
            <a:fillRect/>
          </a:stretch>
        </p:blipFill>
        <p:spPr>
          <a:xfrm>
            <a:off x="2502109" y="0"/>
            <a:ext cx="2483241" cy="1343393"/>
          </a:xfrm>
          <a:custGeom>
            <a:avLst/>
            <a:gdLst>
              <a:gd name="connsiteX0" fmla="*/ 1312476 w 2483241"/>
              <a:gd name="connsiteY0" fmla="*/ 0 h 1343393"/>
              <a:gd name="connsiteX1" fmla="*/ 2483241 w 2483241"/>
              <a:gd name="connsiteY1" fmla="*/ 0 h 1343393"/>
              <a:gd name="connsiteX2" fmla="*/ 928481 w 2483241"/>
              <a:gd name="connsiteY2" fmla="*/ 1343393 h 1343393"/>
              <a:gd name="connsiteX3" fmla="*/ 0 w 2483241"/>
              <a:gd name="connsiteY3" fmla="*/ 3469 h 134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241" h="1343393">
                <a:moveTo>
                  <a:pt x="1312476" y="0"/>
                </a:moveTo>
                <a:lnTo>
                  <a:pt x="2483241" y="0"/>
                </a:lnTo>
                <a:lnTo>
                  <a:pt x="928481" y="1343393"/>
                </a:lnTo>
                <a:lnTo>
                  <a:pt x="0" y="3469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1" t="68990" r="43703" b="1064"/>
          <a:stretch>
            <a:fillRect/>
          </a:stretch>
        </p:blipFill>
        <p:spPr>
          <a:xfrm>
            <a:off x="2523756" y="4794726"/>
            <a:ext cx="1629702" cy="2081214"/>
          </a:xfrm>
          <a:custGeom>
            <a:avLst/>
            <a:gdLst>
              <a:gd name="connsiteX0" fmla="*/ 1361223 w 1629702"/>
              <a:gd name="connsiteY0" fmla="*/ 0 h 2081214"/>
              <a:gd name="connsiteX1" fmla="*/ 1629702 w 1629702"/>
              <a:gd name="connsiteY1" fmla="*/ 2041918 h 2081214"/>
              <a:gd name="connsiteX2" fmla="*/ 0 w 1629702"/>
              <a:gd name="connsiteY2" fmla="*/ 2081214 h 208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9702" h="2081214">
                <a:moveTo>
                  <a:pt x="1361223" y="0"/>
                </a:moveTo>
                <a:lnTo>
                  <a:pt x="1629702" y="2041918"/>
                </a:lnTo>
                <a:lnTo>
                  <a:pt x="0" y="2081214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7" r="38676" b="1322"/>
          <a:stretch>
            <a:fillRect/>
          </a:stretch>
        </p:blipFill>
        <p:spPr>
          <a:xfrm>
            <a:off x="75065" y="0"/>
            <a:ext cx="4608467" cy="6858000"/>
          </a:xfrm>
          <a:custGeom>
            <a:avLst/>
            <a:gdLst>
              <a:gd name="connsiteX0" fmla="*/ 0 w 4608467"/>
              <a:gd name="connsiteY0" fmla="*/ 0 h 6858000"/>
              <a:gd name="connsiteX1" fmla="*/ 2304234 w 4608467"/>
              <a:gd name="connsiteY1" fmla="*/ 0 h 6858000"/>
              <a:gd name="connsiteX2" fmla="*/ 4608467 w 4608467"/>
              <a:gd name="connsiteY2" fmla="*/ 3429000 h 6858000"/>
              <a:gd name="connsiteX3" fmla="*/ 2304234 w 4608467"/>
              <a:gd name="connsiteY3" fmla="*/ 6858000 h 6858000"/>
              <a:gd name="connsiteX4" fmla="*/ 0 w 4608467"/>
              <a:gd name="connsiteY4" fmla="*/ 6858000 h 6858000"/>
              <a:gd name="connsiteX5" fmla="*/ 2304234 w 4608467"/>
              <a:gd name="connsiteY5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8467" h="6858000">
                <a:moveTo>
                  <a:pt x="0" y="0"/>
                </a:moveTo>
                <a:lnTo>
                  <a:pt x="2304234" y="0"/>
                </a:lnTo>
                <a:lnTo>
                  <a:pt x="4608467" y="3429000"/>
                </a:lnTo>
                <a:lnTo>
                  <a:pt x="2304234" y="6858000"/>
                </a:lnTo>
                <a:lnTo>
                  <a:pt x="0" y="6858000"/>
                </a:lnTo>
                <a:lnTo>
                  <a:pt x="2304234" y="342900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5" r="61762" b="1322"/>
          <a:stretch>
            <a:fillRect/>
          </a:stretch>
        </p:blipFill>
        <p:spPr>
          <a:xfrm>
            <a:off x="-1" y="0"/>
            <a:ext cx="2249348" cy="6858001"/>
          </a:xfrm>
          <a:custGeom>
            <a:avLst/>
            <a:gdLst>
              <a:gd name="connsiteX0" fmla="*/ 0 w 2249348"/>
              <a:gd name="connsiteY0" fmla="*/ 0 h 6858001"/>
              <a:gd name="connsiteX1" fmla="*/ 2249348 w 2249348"/>
              <a:gd name="connsiteY1" fmla="*/ 3420436 h 6858001"/>
              <a:gd name="connsiteX2" fmla="*/ 0 w 2249348"/>
              <a:gd name="connsiteY2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9348" h="6858001">
                <a:moveTo>
                  <a:pt x="0" y="0"/>
                </a:moveTo>
                <a:lnTo>
                  <a:pt x="2249348" y="3420436"/>
                </a:lnTo>
                <a:lnTo>
                  <a:pt x="0" y="6858001"/>
                </a:lnTo>
                <a:close/>
              </a:path>
            </a:pathLst>
          </a:custGeom>
        </p:spPr>
      </p:pic>
      <p:grpSp>
        <p:nvGrpSpPr>
          <p:cNvPr id="15" name="组合 14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16" name="组合 15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8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92B28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20" name="文本框 19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1" name="直接连接符 20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2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92B28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1.3 </a:t>
                  </a:r>
                  <a:r>
                    <a:rPr lang="zh-CN" altLang="en-US" sz="5400" b="1" dirty="0">
                      <a:solidFill>
                        <a:srgbClr val="92B282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小数乘法的应用</a:t>
                  </a:r>
                </a:p>
              </p:txBody>
            </p:sp>
          </p:grpSp>
        </p:grpSp>
        <p:sp>
          <p:nvSpPr>
            <p:cNvPr id="17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第一单元 小数乘法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9561081" y="587818"/>
            <a:ext cx="4062342" cy="298450"/>
          </a:xfrm>
          <a:prstGeom prst="rect">
            <a:avLst/>
          </a:prstGeom>
          <a:solidFill>
            <a:srgbClr val="92B282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kern="0" spc="3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直角三角形 18"/>
          <p:cNvSpPr/>
          <p:nvPr/>
        </p:nvSpPr>
        <p:spPr>
          <a:xfrm rot="2709085" flipV="1">
            <a:off x="9817684" y="5872202"/>
            <a:ext cx="2053634" cy="1758462"/>
          </a:xfrm>
          <a:custGeom>
            <a:avLst/>
            <a:gdLst>
              <a:gd name="connsiteX0" fmla="*/ 0 w 1758462"/>
              <a:gd name="connsiteY0" fmla="*/ 1758462 h 1758462"/>
              <a:gd name="connsiteX1" fmla="*/ 0 w 1758462"/>
              <a:gd name="connsiteY1" fmla="*/ 0 h 1758462"/>
              <a:gd name="connsiteX2" fmla="*/ 1758462 w 1758462"/>
              <a:gd name="connsiteY2" fmla="*/ 1758462 h 1758462"/>
              <a:gd name="connsiteX3" fmla="*/ 0 w 1758462"/>
              <a:gd name="connsiteY3" fmla="*/ 1758462 h 1758462"/>
              <a:gd name="connsiteX0-1" fmla="*/ 0 w 2053634"/>
              <a:gd name="connsiteY0-2" fmla="*/ 1603230 h 1758462"/>
              <a:gd name="connsiteX1-3" fmla="*/ 295172 w 2053634"/>
              <a:gd name="connsiteY1-4" fmla="*/ 0 h 1758462"/>
              <a:gd name="connsiteX2-5" fmla="*/ 2053634 w 2053634"/>
              <a:gd name="connsiteY2-6" fmla="*/ 1758462 h 1758462"/>
              <a:gd name="connsiteX3-7" fmla="*/ 0 w 2053634"/>
              <a:gd name="connsiteY3-8" fmla="*/ 1603230 h 17584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53634" h="1758462">
                <a:moveTo>
                  <a:pt x="0" y="1603230"/>
                </a:moveTo>
                <a:lnTo>
                  <a:pt x="295172" y="0"/>
                </a:lnTo>
                <a:lnTo>
                  <a:pt x="2053634" y="1758462"/>
                </a:lnTo>
                <a:lnTo>
                  <a:pt x="0" y="1603230"/>
                </a:lnTo>
                <a:close/>
              </a:path>
            </a:pathLst>
          </a:custGeom>
          <a:solidFill>
            <a:srgbClr val="92B282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矩形 12"/>
          <p:cNvSpPr>
            <a:spLocks noChangeArrowheads="1"/>
          </p:cNvSpPr>
          <p:nvPr/>
        </p:nvSpPr>
        <p:spPr bwMode="auto">
          <a:xfrm>
            <a:off x="660400" y="1163198"/>
            <a:ext cx="282998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规范解答</a:t>
            </a:r>
            <a:endParaRPr lang="zh-CN" altLang="zh-CN" sz="2400" kern="0" dirty="0">
              <a:solidFill>
                <a:srgbClr val="0070C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52455" y="5019694"/>
            <a:ext cx="962448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答：鸵鸟的最高速度是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72.8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千米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时。</a:t>
            </a:r>
          </a:p>
        </p:txBody>
      </p:sp>
      <p:sp>
        <p:nvSpPr>
          <p:cNvPr id="4" name="矩形 3"/>
          <p:cNvSpPr/>
          <p:nvPr/>
        </p:nvSpPr>
        <p:spPr>
          <a:xfrm>
            <a:off x="4045397" y="1467724"/>
            <a:ext cx="232621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56×1.3=</a:t>
            </a:r>
            <a:endParaRPr lang="zh-CN" altLang="en-US" sz="2400" kern="0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06471" y="2528257"/>
            <a:ext cx="3761317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5 6</a:t>
            </a:r>
          </a:p>
          <a:p>
            <a:pPr defTabSz="1219200">
              <a:defRPr/>
            </a:pPr>
            <a:r>
              <a:rPr lang="en-US" altLang="zh-CN" sz="2400" u="sng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  1.3 </a:t>
            </a:r>
          </a:p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1 6 8</a:t>
            </a:r>
          </a:p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5 6      </a:t>
            </a:r>
          </a:p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7 2 8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17584" y="3163091"/>
            <a:ext cx="205528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验算：</a:t>
            </a:r>
          </a:p>
        </p:txBody>
      </p:sp>
      <p:sp>
        <p:nvSpPr>
          <p:cNvPr id="8" name="矩形 7"/>
          <p:cNvSpPr/>
          <p:nvPr/>
        </p:nvSpPr>
        <p:spPr>
          <a:xfrm>
            <a:off x="5422606" y="1473773"/>
            <a:ext cx="468418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72.8(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千米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/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时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301392" y="4061695"/>
            <a:ext cx="1771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7050404" y="2528257"/>
            <a:ext cx="3867151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1.3</a:t>
            </a:r>
          </a:p>
          <a:p>
            <a:pPr defTabSz="1219200"/>
            <a:r>
              <a:rPr lang="en-US" altLang="zh-CN" sz="2400" u="sng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  5 6         </a:t>
            </a:r>
          </a:p>
          <a:p>
            <a:pPr defTabSz="1219200"/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7 8</a:t>
            </a:r>
          </a:p>
          <a:p>
            <a:pPr defTabSz="1219200"/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6 5</a:t>
            </a:r>
            <a:endParaRPr lang="en-US" altLang="zh-CN" sz="2400" kern="0" dirty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defTabSz="1219200"/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7 2 8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3305330" y="3998594"/>
            <a:ext cx="26962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.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7644578" y="3998594"/>
            <a:ext cx="26962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.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6704413" y="3998594"/>
            <a:ext cx="1769533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  <p:bldP spid="4" grpId="0" bldLvl="0"/>
      <p:bldP spid="5" grpId="0" bldLvl="0" animBg="1"/>
      <p:bldP spid="6" grpId="0" bldLvl="0" animBg="1"/>
      <p:bldP spid="8" grpId="0" bldLvl="0" animBg="1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2"/>
          <p:cNvSpPr>
            <a:spLocks noChangeArrowheads="1"/>
          </p:cNvSpPr>
          <p:nvPr/>
        </p:nvSpPr>
        <p:spPr bwMode="auto">
          <a:xfrm>
            <a:off x="542100" y="1644812"/>
            <a:ext cx="8534400" cy="2248116"/>
          </a:xfrm>
          <a:prstGeom prst="rect">
            <a:avLst/>
          </a:prstGeom>
          <a:noFill/>
          <a:ln w="38100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小数乘法的验算方法：</a:t>
            </a:r>
            <a:endParaRPr lang="en-US" altLang="zh-CN" sz="2400" kern="0" dirty="0">
              <a:solidFill>
                <a:srgbClr val="0070C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1.</a:t>
            </a:r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交换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两个因数的</a:t>
            </a:r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位置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，重新计算；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2.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用</a:t>
            </a:r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计算器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计算；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3.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根据算式中的</a:t>
            </a:r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因数特点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进行验算。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0722" name="矩形 10"/>
          <p:cNvSpPr>
            <a:spLocks noChangeArrowheads="1"/>
          </p:cNvSpPr>
          <p:nvPr/>
        </p:nvSpPr>
        <p:spPr bwMode="auto">
          <a:xfrm>
            <a:off x="542100" y="1183147"/>
            <a:ext cx="1028276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交流：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如何验算小数乘法的计算是否正确呢？你能总结一下吗？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677458" y="1908849"/>
            <a:ext cx="3989917" cy="5724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3.2×2.5=0.8</a:t>
            </a:r>
            <a:endParaRPr lang="zh-CN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675851" y="2625215"/>
            <a:ext cx="5473700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    3.2</a:t>
            </a:r>
          </a:p>
          <a:p>
            <a:pPr defTabSz="1219200"/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</a:t>
            </a:r>
            <a:r>
              <a:rPr lang="en-US" altLang="zh-CN" sz="2400" u="sng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×   2.5         </a:t>
            </a:r>
          </a:p>
          <a:p>
            <a:pPr defTabSz="1219200"/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1 6 0</a:t>
            </a:r>
          </a:p>
          <a:p>
            <a:pPr defTabSz="1219200"/>
            <a:r>
              <a:rPr lang="en-US" altLang="zh-CN" sz="2400" u="sng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6 4    </a:t>
            </a:r>
            <a:r>
              <a:rPr lang="en-US" altLang="zh-CN" sz="2400" u="sng" kern="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</a:p>
          <a:p>
            <a:pPr defTabSz="1219200"/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8 0 0</a:t>
            </a:r>
            <a:endParaRPr lang="zh-CN" altLang="en-US" sz="2400" kern="0" dirty="0">
              <a:solidFill>
                <a:srgbClr val="0070C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689630" y="4193349"/>
            <a:ext cx="127000" cy="3598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2454682" y="4185748"/>
            <a:ext cx="154516" cy="330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631515" y="2958847"/>
            <a:ext cx="3384551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1.0 8</a:t>
            </a:r>
          </a:p>
          <a:p>
            <a:pPr defTabSz="1219200"/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</a:t>
            </a:r>
            <a:r>
              <a:rPr lang="en-US" altLang="zh-CN" sz="2400" u="sng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×  2.6         </a:t>
            </a:r>
          </a:p>
          <a:p>
            <a:pPr defTabSz="1219200"/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6 4 8</a:t>
            </a:r>
          </a:p>
          <a:p>
            <a:pPr defTabSz="1219200"/>
            <a:r>
              <a:rPr lang="en-US" altLang="zh-CN" sz="2400" u="sng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2 1 6     </a:t>
            </a:r>
            <a:r>
              <a:rPr lang="en-US" altLang="zh-CN" sz="2400" kern="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</a:p>
          <a:p>
            <a:pPr defTabSz="1219200"/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2 8 0 8</a:t>
            </a:r>
            <a:endParaRPr lang="zh-CN" altLang="en-US" sz="2400" kern="0" dirty="0">
              <a:solidFill>
                <a:srgbClr val="0070C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677458" y="1912226"/>
            <a:ext cx="3759200" cy="5724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3.2×2.5=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         </a:t>
            </a:r>
            <a:endParaRPr lang="zh-CN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322484" y="1917138"/>
            <a:ext cx="3989916" cy="5724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2.6×1.08=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2.808</a:t>
            </a:r>
            <a:endParaRPr lang="zh-CN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322484" y="1917138"/>
            <a:ext cx="3989916" cy="5724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2.6×1.08=2.708</a:t>
            </a:r>
            <a:endParaRPr lang="zh-CN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9731" y="3150618"/>
            <a:ext cx="1013884" cy="101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4264" y="3150618"/>
            <a:ext cx="1058333" cy="106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2282017" y="4120016"/>
            <a:ext cx="26962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.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6960357" y="4436174"/>
            <a:ext cx="26962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.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74594" y="1067539"/>
            <a:ext cx="9306983" cy="5724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下面各题计算得对吗？把不对的改正过来。</a:t>
            </a:r>
            <a:endParaRPr lang="zh-CN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  <p:bldP spid="8" grpId="0" bldLvl="0" animBg="1"/>
      <p:bldP spid="9" grpId="0" bldLvl="0" animBg="1"/>
      <p:bldP spid="10" grpId="0" bldLvl="0" animBg="1"/>
      <p:bldP spid="12" grpId="0" bldLvl="0" animBg="1"/>
      <p:bldP spid="12" grpId="1" bldLvl="0" animBg="1"/>
      <p:bldP spid="20" grpId="0"/>
      <p:bldP spid="21" grpId="0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9"/>
          <p:cNvSpPr txBox="1">
            <a:spLocks noChangeArrowheads="1"/>
          </p:cNvSpPr>
          <p:nvPr/>
        </p:nvSpPr>
        <p:spPr bwMode="auto">
          <a:xfrm>
            <a:off x="621256" y="1090025"/>
            <a:ext cx="441748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先计算，再验算。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597038" y="1632842"/>
            <a:ext cx="112141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0.39×2.9                                                      0.072×0.15</a:t>
            </a: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697084" y="2288740"/>
            <a:ext cx="3996636" cy="881864"/>
            <a:chOff x="1088335" y="4273360"/>
            <a:chExt cx="2996251" cy="661872"/>
          </a:xfrm>
        </p:grpSpPr>
        <p:cxnSp>
          <p:nvCxnSpPr>
            <p:cNvPr id="32813" name="直接连接符 11"/>
            <p:cNvCxnSpPr>
              <a:cxnSpLocks noChangeShapeType="1"/>
            </p:cNvCxnSpPr>
            <p:nvPr/>
          </p:nvCxnSpPr>
          <p:spPr bwMode="auto">
            <a:xfrm>
              <a:off x="1088335" y="4935232"/>
              <a:ext cx="167264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</p:cxnSp>
        <p:sp>
          <p:nvSpPr>
            <p:cNvPr id="32814" name="矩形 30"/>
            <p:cNvSpPr>
              <a:spLocks noChangeArrowheads="1"/>
            </p:cNvSpPr>
            <p:nvPr/>
          </p:nvSpPr>
          <p:spPr bwMode="auto">
            <a:xfrm>
              <a:off x="1240949" y="4273360"/>
              <a:ext cx="2843637" cy="6236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  0.3 9</a:t>
              </a:r>
            </a:p>
            <a:p>
              <a:pPr defTabSz="1219200"/>
              <a:r>
                <a:rPr lang="en-US" altLang="zh-CN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×   2.9</a:t>
              </a:r>
              <a:endPara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016902" y="1630628"/>
            <a:ext cx="214206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= 1.131</a:t>
            </a:r>
          </a:p>
        </p:txBody>
      </p:sp>
      <p:grpSp>
        <p:nvGrpSpPr>
          <p:cNvPr id="15" name="组合 14"/>
          <p:cNvGrpSpPr/>
          <p:nvPr/>
        </p:nvGrpSpPr>
        <p:grpSpPr bwMode="auto">
          <a:xfrm>
            <a:off x="5827196" y="2538814"/>
            <a:ext cx="4000498" cy="990717"/>
            <a:chOff x="1074275" y="4273360"/>
            <a:chExt cx="3000037" cy="742422"/>
          </a:xfrm>
        </p:grpSpPr>
        <p:cxnSp>
          <p:nvCxnSpPr>
            <p:cNvPr id="32811" name="直接连接符 11"/>
            <p:cNvCxnSpPr>
              <a:cxnSpLocks noChangeShapeType="1"/>
            </p:cNvCxnSpPr>
            <p:nvPr/>
          </p:nvCxnSpPr>
          <p:spPr bwMode="auto">
            <a:xfrm>
              <a:off x="1074275" y="5015782"/>
              <a:ext cx="2027009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</p:cxnSp>
        <p:sp>
          <p:nvSpPr>
            <p:cNvPr id="32812" name="矩形 30"/>
            <p:cNvSpPr>
              <a:spLocks noChangeArrowheads="1"/>
            </p:cNvSpPr>
            <p:nvPr/>
          </p:nvSpPr>
          <p:spPr bwMode="auto">
            <a:xfrm>
              <a:off x="1283801" y="4273360"/>
              <a:ext cx="2790511" cy="6227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 0.0 7 2</a:t>
              </a:r>
            </a:p>
            <a:p>
              <a:pPr defTabSz="1219200"/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×  0.1 5</a:t>
              </a:r>
              <a:endPara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582534" y="3506333"/>
            <a:ext cx="150918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3 6 0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6582534" y="3883134"/>
            <a:ext cx="122978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7 2</a:t>
            </a:r>
          </a:p>
        </p:txBody>
      </p:sp>
      <p:cxnSp>
        <p:nvCxnSpPr>
          <p:cNvPr id="20" name="直接连接符 11"/>
          <p:cNvCxnSpPr>
            <a:cxnSpLocks noChangeShapeType="1"/>
          </p:cNvCxnSpPr>
          <p:nvPr/>
        </p:nvCxnSpPr>
        <p:spPr bwMode="auto">
          <a:xfrm>
            <a:off x="5709720" y="4257615"/>
            <a:ext cx="3172883" cy="12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</p:spPr>
      </p:cxn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5525011" y="4344391"/>
            <a:ext cx="32639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     1 0 8 0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9197987" y="1629515"/>
            <a:ext cx="2260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= 0.0108</a:t>
            </a: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1180056" y="3161720"/>
            <a:ext cx="221826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3 5 1</a:t>
            </a:r>
          </a:p>
        </p:txBody>
      </p:sp>
      <p:cxnSp>
        <p:nvCxnSpPr>
          <p:cNvPr id="3" name="直接连接符 2"/>
          <p:cNvCxnSpPr>
            <a:cxnSpLocks noChangeShapeType="1"/>
          </p:cNvCxnSpPr>
          <p:nvPr/>
        </p:nvCxnSpPr>
        <p:spPr bwMode="auto">
          <a:xfrm>
            <a:off x="7148341" y="4378676"/>
            <a:ext cx="378884" cy="4064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</a:ln>
        </p:spPr>
      </p:cxn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1135604" y="3561669"/>
            <a:ext cx="1117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7 8</a:t>
            </a:r>
          </a:p>
        </p:txBody>
      </p:sp>
      <p:cxnSp>
        <p:nvCxnSpPr>
          <p:cNvPr id="26" name="直接连接符 11"/>
          <p:cNvCxnSpPr>
            <a:cxnSpLocks noChangeShapeType="1"/>
          </p:cNvCxnSpPr>
          <p:nvPr/>
        </p:nvCxnSpPr>
        <p:spPr bwMode="auto">
          <a:xfrm>
            <a:off x="524422" y="4030988"/>
            <a:ext cx="223096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</p:spPr>
      </p:cxn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879487" y="4030988"/>
            <a:ext cx="221826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1 1 3 1</a:t>
            </a:r>
          </a:p>
        </p:txBody>
      </p:sp>
      <p:grpSp>
        <p:nvGrpSpPr>
          <p:cNvPr id="28" name="组合 27"/>
          <p:cNvGrpSpPr/>
          <p:nvPr/>
        </p:nvGrpSpPr>
        <p:grpSpPr bwMode="auto">
          <a:xfrm>
            <a:off x="3307306" y="2288739"/>
            <a:ext cx="3551762" cy="902584"/>
            <a:chOff x="1096541" y="4273360"/>
            <a:chExt cx="2662895" cy="677423"/>
          </a:xfrm>
        </p:grpSpPr>
        <p:cxnSp>
          <p:nvCxnSpPr>
            <p:cNvPr id="32809" name="直接连接符 11"/>
            <p:cNvCxnSpPr>
              <a:cxnSpLocks noChangeShapeType="1"/>
            </p:cNvCxnSpPr>
            <p:nvPr/>
          </p:nvCxnSpPr>
          <p:spPr bwMode="auto">
            <a:xfrm>
              <a:off x="1096541" y="4950783"/>
              <a:ext cx="167264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</p:cxnSp>
        <p:sp>
          <p:nvSpPr>
            <p:cNvPr id="32810" name="矩形 30"/>
            <p:cNvSpPr>
              <a:spLocks noChangeArrowheads="1"/>
            </p:cNvSpPr>
            <p:nvPr/>
          </p:nvSpPr>
          <p:spPr bwMode="auto">
            <a:xfrm>
              <a:off x="1271102" y="4273360"/>
              <a:ext cx="2488334" cy="6236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    2.9</a:t>
              </a:r>
            </a:p>
            <a:p>
              <a:pPr defTabSz="1219200"/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× 0.3 9</a:t>
              </a:r>
              <a:endPara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3881295" y="3206140"/>
            <a:ext cx="221826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2 6 1</a:t>
            </a: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3881295" y="3630938"/>
            <a:ext cx="111548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8 7</a:t>
            </a:r>
          </a:p>
        </p:txBody>
      </p:sp>
      <p:cxnSp>
        <p:nvCxnSpPr>
          <p:cNvPr id="33" name="直接连接符 11"/>
          <p:cNvCxnSpPr>
            <a:cxnSpLocks noChangeShapeType="1"/>
          </p:cNvCxnSpPr>
          <p:nvPr/>
        </p:nvCxnSpPr>
        <p:spPr bwMode="auto">
          <a:xfrm>
            <a:off x="3227346" y="4022178"/>
            <a:ext cx="223096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</p:spPr>
      </p:cxn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3552115" y="4022178"/>
            <a:ext cx="2641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1 1 3 1</a:t>
            </a: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2853755" y="2223917"/>
            <a:ext cx="747183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验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算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8753488" y="3490918"/>
            <a:ext cx="747183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验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算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 bwMode="auto">
          <a:xfrm>
            <a:off x="9028654" y="2500552"/>
            <a:ext cx="3240617" cy="844580"/>
            <a:chOff x="975943" y="4273360"/>
            <a:chExt cx="2619085" cy="632910"/>
          </a:xfrm>
        </p:grpSpPr>
        <p:cxnSp>
          <p:nvCxnSpPr>
            <p:cNvPr id="32807" name="直接连接符 11"/>
            <p:cNvCxnSpPr>
              <a:cxnSpLocks noChangeShapeType="1"/>
            </p:cNvCxnSpPr>
            <p:nvPr/>
          </p:nvCxnSpPr>
          <p:spPr bwMode="auto">
            <a:xfrm>
              <a:off x="975943" y="4906270"/>
              <a:ext cx="2027009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</p:cxnSp>
        <p:sp>
          <p:nvSpPr>
            <p:cNvPr id="32808" name="矩形 30"/>
            <p:cNvSpPr>
              <a:spLocks noChangeArrowheads="1"/>
            </p:cNvSpPr>
            <p:nvPr/>
          </p:nvSpPr>
          <p:spPr bwMode="auto">
            <a:xfrm>
              <a:off x="1186359" y="4273360"/>
              <a:ext cx="2408669" cy="6227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    0.1 5</a:t>
              </a:r>
            </a:p>
            <a:p>
              <a:pPr defTabSz="1219200"/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× 0.0 7 2</a:t>
              </a:r>
              <a:endPara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10224568" y="3358080"/>
            <a:ext cx="10477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3 0</a:t>
            </a: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9734936" y="3689786"/>
            <a:ext cx="169121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1 0 5</a:t>
            </a:r>
          </a:p>
        </p:txBody>
      </p:sp>
      <p:cxnSp>
        <p:nvCxnSpPr>
          <p:cNvPr id="42" name="直接连接符 11"/>
          <p:cNvCxnSpPr>
            <a:cxnSpLocks noChangeShapeType="1"/>
          </p:cNvCxnSpPr>
          <p:nvPr/>
        </p:nvCxnSpPr>
        <p:spPr bwMode="auto">
          <a:xfrm>
            <a:off x="9028654" y="4257982"/>
            <a:ext cx="2686049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</p:spPr>
      </p:cxn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9040318" y="4208973"/>
            <a:ext cx="326601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   1 0 8 0</a:t>
            </a:r>
          </a:p>
        </p:txBody>
      </p:sp>
      <p:cxnSp>
        <p:nvCxnSpPr>
          <p:cNvPr id="44" name="直接连接符 43"/>
          <p:cNvCxnSpPr>
            <a:cxnSpLocks noChangeShapeType="1"/>
          </p:cNvCxnSpPr>
          <p:nvPr/>
        </p:nvCxnSpPr>
        <p:spPr bwMode="auto">
          <a:xfrm>
            <a:off x="10508487" y="4278474"/>
            <a:ext cx="378884" cy="4064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</a:ln>
        </p:spPr>
      </p:cxnSp>
      <p:cxnSp>
        <p:nvCxnSpPr>
          <p:cNvPr id="4" name="直接连接符 3"/>
          <p:cNvCxnSpPr/>
          <p:nvPr/>
        </p:nvCxnSpPr>
        <p:spPr>
          <a:xfrm>
            <a:off x="5709720" y="2726802"/>
            <a:ext cx="0" cy="4631267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1068254" y="4045341"/>
            <a:ext cx="30454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.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49" name="矩形 48"/>
          <p:cNvSpPr>
            <a:spLocks noChangeArrowheads="1"/>
          </p:cNvSpPr>
          <p:nvPr/>
        </p:nvSpPr>
        <p:spPr bwMode="auto">
          <a:xfrm flipV="1">
            <a:off x="3644575" y="4213789"/>
            <a:ext cx="35407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.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828854" y="4338028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6168230" y="4338029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6033417" y="4331668"/>
            <a:ext cx="26962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2" name="矩形 51"/>
          <p:cNvSpPr>
            <a:spLocks noChangeArrowheads="1"/>
          </p:cNvSpPr>
          <p:nvPr/>
        </p:nvSpPr>
        <p:spPr bwMode="auto">
          <a:xfrm>
            <a:off x="9162094" y="4218605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3" name="矩形 52"/>
          <p:cNvSpPr>
            <a:spLocks noChangeArrowheads="1"/>
          </p:cNvSpPr>
          <p:nvPr/>
        </p:nvSpPr>
        <p:spPr bwMode="auto">
          <a:xfrm>
            <a:off x="9512335" y="4213789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4" name="矩形 53"/>
          <p:cNvSpPr>
            <a:spLocks noChangeArrowheads="1"/>
          </p:cNvSpPr>
          <p:nvPr/>
        </p:nvSpPr>
        <p:spPr bwMode="auto">
          <a:xfrm>
            <a:off x="9389744" y="4184294"/>
            <a:ext cx="26962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8" grpId="0"/>
      <p:bldP spid="19" grpId="0"/>
      <p:bldP spid="21" grpId="0"/>
      <p:bldP spid="22" grpId="0"/>
      <p:bldP spid="25" grpId="0"/>
      <p:bldP spid="24" grpId="0"/>
      <p:bldP spid="27" grpId="0"/>
      <p:bldP spid="31" grpId="0"/>
      <p:bldP spid="32" grpId="0"/>
      <p:bldP spid="34" grpId="0"/>
      <p:bldP spid="35" grpId="0"/>
      <p:bldP spid="36" grpId="0"/>
      <p:bldP spid="40" grpId="0"/>
      <p:bldP spid="41" grpId="0"/>
      <p:bldP spid="43" grpId="0"/>
      <p:bldP spid="48" grpId="0"/>
      <p:bldP spid="49" grpId="0"/>
      <p:bldP spid="6" grpId="0"/>
      <p:bldP spid="50" grpId="0"/>
      <p:bldP spid="51" grpId="0"/>
      <p:bldP spid="52" grpId="0"/>
      <p:bldP spid="53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9"/>
          <p:cNvSpPr txBox="1">
            <a:spLocks noChangeArrowheads="1"/>
          </p:cNvSpPr>
          <p:nvPr/>
        </p:nvSpPr>
        <p:spPr bwMode="auto">
          <a:xfrm>
            <a:off x="660400" y="989870"/>
            <a:ext cx="10955495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世界上最大的一棵巨杉，质量是蓝鲸的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18.7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倍，高是蓝鲸体长的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倍。这棵巨杉重多少吨？高多少米？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50178" name="Picture 2" descr="C:\Documents and Settings\Administrator\桌面\QQ截图2016041819112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5C8"/>
              </a:clrFrom>
              <a:clrTo>
                <a:srgbClr val="FFF5C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3184" y="2449614"/>
            <a:ext cx="3350632" cy="256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 descr="C:\Documents and Settings\Administrator\桌面\QQ截图2016041819113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5C8"/>
              </a:clrFrom>
              <a:clrTo>
                <a:srgbClr val="FFF5C8">
                  <a:alpha val="0"/>
                </a:srgbClr>
              </a:clrTo>
            </a:clrChange>
          </a:blip>
          <a:srcRect t="49973" r="38148"/>
          <a:stretch>
            <a:fillRect/>
          </a:stretch>
        </p:blipFill>
        <p:spPr bwMode="auto">
          <a:xfrm>
            <a:off x="5213668" y="4373575"/>
            <a:ext cx="2863153" cy="144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组合 8"/>
          <p:cNvGrpSpPr/>
          <p:nvPr/>
        </p:nvGrpSpPr>
        <p:grpSpPr bwMode="auto">
          <a:xfrm>
            <a:off x="6030356" y="2182741"/>
            <a:ext cx="4092931" cy="1516252"/>
            <a:chOff x="791513" y="2718663"/>
            <a:chExt cx="5175886" cy="2276528"/>
          </a:xfrm>
        </p:grpSpPr>
        <p:sp>
          <p:nvSpPr>
            <p:cNvPr id="10" name="云形标注 7"/>
            <p:cNvSpPr/>
            <p:nvPr/>
          </p:nvSpPr>
          <p:spPr>
            <a:xfrm>
              <a:off x="978654" y="2718663"/>
              <a:ext cx="4801606" cy="2276528"/>
            </a:xfrm>
            <a:prstGeom prst="cloudCallout">
              <a:avLst>
                <a:gd name="adj1" fmla="val -22641"/>
                <a:gd name="adj2" fmla="val 81172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0" name="矩形 10"/>
            <p:cNvSpPr>
              <a:spLocks noChangeArrowheads="1"/>
            </p:cNvSpPr>
            <p:nvPr/>
          </p:nvSpPr>
          <p:spPr bwMode="auto">
            <a:xfrm>
              <a:off x="791513" y="3162382"/>
              <a:ext cx="5175886" cy="9329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黑体" panose="02010609060101010101" charset="-122"/>
                  <a:sym typeface="Arial" panose="020B0604020202020204" pitchFamily="34" charset="0"/>
                </a:rPr>
                <a:t>哇，好大的树洞，可</a:t>
              </a:r>
            </a:p>
            <a:p>
              <a:pPr algn="ctr"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黑体" panose="02010609060101010101" charset="-122"/>
                  <a:sym typeface="Arial" panose="020B0604020202020204" pitchFamily="34" charset="0"/>
                </a:rPr>
                <a:t>以通过一辆汽车！</a:t>
              </a:r>
            </a:p>
          </p:txBody>
        </p:sp>
      </p:grp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8070113" y="4821358"/>
            <a:ext cx="381037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体重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150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吨，体长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25.9m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C:\Documents and Settings\Administrator\桌面\QQ截图2016041819113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5C8"/>
              </a:clrFrom>
              <a:clrTo>
                <a:srgbClr val="FFF5C8">
                  <a:alpha val="0"/>
                </a:srgbClr>
              </a:clrTo>
            </a:clrChange>
          </a:blip>
          <a:srcRect t="49973" r="38148"/>
          <a:stretch>
            <a:fillRect/>
          </a:stretch>
        </p:blipFill>
        <p:spPr bwMode="auto">
          <a:xfrm>
            <a:off x="660400" y="1902232"/>
            <a:ext cx="3829049" cy="193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矩形 3"/>
          <p:cNvSpPr>
            <a:spLocks noChangeArrowheads="1"/>
          </p:cNvSpPr>
          <p:nvPr/>
        </p:nvSpPr>
        <p:spPr bwMode="auto">
          <a:xfrm>
            <a:off x="873811" y="4160064"/>
            <a:ext cx="40537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400" kern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体重</a:t>
            </a:r>
            <a:r>
              <a:rPr lang="en-US" altLang="zh-CN" sz="2400" kern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150</a:t>
            </a:r>
            <a:r>
              <a:rPr lang="zh-CN" altLang="en-US" sz="2400" kern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吨，体长</a:t>
            </a:r>
            <a:r>
              <a:rPr lang="en-US" altLang="zh-CN" sz="2400" kern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25.9m</a:t>
            </a:r>
            <a:r>
              <a:rPr lang="zh-CN" altLang="en-US" sz="2400" kern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5490306" y="1902232"/>
            <a:ext cx="625898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150×18.7=2805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（吨）</a:t>
            </a:r>
            <a:endParaRPr lang="en-US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5490306" y="2551165"/>
            <a:ext cx="625898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25.9×3.2=82.88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  <a:endParaRPr lang="en-US" altLang="zh-CN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5490306" y="3200098"/>
            <a:ext cx="625898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答：这棵巨杉重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2805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吨，高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82.88m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lang="en-US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660400" y="4098383"/>
            <a:ext cx="71247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长颈鹿的身高和体重分别是多少？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725084" y="4714033"/>
            <a:ext cx="31790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1.9×2.4＝4.56（米）</a:t>
            </a: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6423025" y="4714033"/>
            <a:ext cx="335059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1.2×0.65＝0.78（吨）</a:t>
            </a: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1725084" y="5566738"/>
            <a:ext cx="939588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答：长颈鹿的身高是4.56米，体重是0.78吨。</a:t>
            </a:r>
          </a:p>
        </p:txBody>
      </p:sp>
      <p:sp>
        <p:nvSpPr>
          <p:cNvPr id="15379" name="AutoShape 27"/>
          <p:cNvSpPr>
            <a:spLocks noChangeArrowheads="1"/>
          </p:cNvSpPr>
          <p:nvPr/>
        </p:nvSpPr>
        <p:spPr bwMode="auto">
          <a:xfrm>
            <a:off x="3932766" y="2463226"/>
            <a:ext cx="3553884" cy="944034"/>
          </a:xfrm>
          <a:prstGeom prst="wedgeRoundRectCallout">
            <a:avLst>
              <a:gd name="adj1" fmla="val -57801"/>
              <a:gd name="adj2" fmla="val 12986"/>
              <a:gd name="adj3" fmla="val 16667"/>
            </a:avLst>
          </a:prstGeom>
          <a:noFill/>
          <a:ln w="19050">
            <a:solidFill>
              <a:schemeClr val="accent2"/>
            </a:solidFill>
            <a:miter lim="800000"/>
          </a:ln>
        </p:spPr>
        <p:txBody>
          <a:bodyPr/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我的体重有1.2吨，</a:t>
            </a:r>
          </a:p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身高是1.9米。</a:t>
            </a:r>
          </a:p>
        </p:txBody>
      </p:sp>
      <p:sp>
        <p:nvSpPr>
          <p:cNvPr id="15380" name="AutoShape 27"/>
          <p:cNvSpPr>
            <a:spLocks noChangeArrowheads="1"/>
          </p:cNvSpPr>
          <p:nvPr/>
        </p:nvSpPr>
        <p:spPr bwMode="auto">
          <a:xfrm>
            <a:off x="5041900" y="1417593"/>
            <a:ext cx="4889500" cy="882650"/>
          </a:xfrm>
          <a:prstGeom prst="wedgeRoundRectCallout">
            <a:avLst>
              <a:gd name="adj1" fmla="val 55866"/>
              <a:gd name="adj2" fmla="val 12949"/>
              <a:gd name="adj3" fmla="val 16667"/>
            </a:avLst>
          </a:prstGeom>
          <a:solidFill>
            <a:srgbClr val="FFFFFF"/>
          </a:solidFill>
          <a:ln w="19050">
            <a:solidFill>
              <a:schemeClr val="accent2"/>
            </a:solidFill>
            <a:miter lim="800000"/>
          </a:ln>
        </p:spPr>
        <p:txBody>
          <a:bodyPr/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我的身高是大象的2.4倍，体重是大象的0.65倍。</a:t>
            </a:r>
          </a:p>
        </p:txBody>
      </p:sp>
      <p:pic>
        <p:nvPicPr>
          <p:cNvPr id="15383" name="Picture 23" descr="长颈鹿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11230" y="1417593"/>
            <a:ext cx="1344083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4" name="Picture 24" descr="大象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825" y="1708072"/>
            <a:ext cx="3723216" cy="288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  <p:bldP spid="1538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21789" y="1046013"/>
            <a:ext cx="10897111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小客车的车身长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6.5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米，大客车的车身是小客车车身长的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2.5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倍，大客车的车身长多少米？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609057" y="3719514"/>
            <a:ext cx="40195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6.5×2.5=16.25（米）</a:t>
            </a: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3530345" y="4516759"/>
            <a:ext cx="58674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答：大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客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车的车身长16.25米。</a:t>
            </a:r>
          </a:p>
        </p:txBody>
      </p:sp>
      <p:pic>
        <p:nvPicPr>
          <p:cNvPr id="6" name="图片 5" descr="p22-中巴车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7395" y="2126517"/>
            <a:ext cx="1907117" cy="102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公交车侧面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4879" y="1897918"/>
            <a:ext cx="3805767" cy="165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87240" y="1140872"/>
            <a:ext cx="4605748" cy="46166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91440" tIns="45720" rIns="91440" bIns="45720">
            <a:spAutoFit/>
          </a:bodyPr>
          <a:lstStyle/>
          <a:p>
            <a:pPr defTabSz="1219200">
              <a:defRPr/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这节课你们都学会了哪些知识？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87240" y="1596379"/>
            <a:ext cx="2339102" cy="46166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91440" tIns="45720" rIns="91440" bIns="45720">
            <a:spAutoFit/>
          </a:bodyPr>
          <a:lstStyle/>
          <a:p>
            <a:pPr algn="ctr"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小数乘法的应用</a:t>
            </a:r>
          </a:p>
        </p:txBody>
      </p:sp>
      <p:sp>
        <p:nvSpPr>
          <p:cNvPr id="2" name="TextBox 22"/>
          <p:cNvSpPr txBox="1">
            <a:spLocks noChangeArrowheads="1"/>
          </p:cNvSpPr>
          <p:nvPr/>
        </p:nvSpPr>
        <p:spPr bwMode="auto">
          <a:xfrm>
            <a:off x="718146" y="2210444"/>
            <a:ext cx="3556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56×1.3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72.8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5876933" y="3228057"/>
            <a:ext cx="5283200" cy="156966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zh-CN" sz="2400" kern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小数乘法的验算方法：</a:t>
            </a:r>
            <a:endParaRPr lang="en-US" altLang="zh-CN" sz="2400" kern="0">
              <a:solidFill>
                <a:srgbClr val="0070C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A.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交换两个因数的位置，重新计算；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B.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用计算器计算；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C.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根据算式中的因数特点进行验算。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3748316" y="3606487"/>
            <a:ext cx="1930400" cy="812799"/>
            <a:chOff x="647701" y="3618769"/>
            <a:chExt cx="1447799" cy="609245"/>
          </a:xfrm>
        </p:grpSpPr>
        <p:sp>
          <p:nvSpPr>
            <p:cNvPr id="15" name="直角上箭头 14"/>
            <p:cNvSpPr/>
            <p:nvPr/>
          </p:nvSpPr>
          <p:spPr bwMode="auto">
            <a:xfrm rot="5400000">
              <a:off x="1066978" y="3199492"/>
              <a:ext cx="609245" cy="1447799"/>
            </a:xfrm>
            <a:prstGeom prst="bentUpArrow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03" name="TextBox 22"/>
            <p:cNvSpPr txBox="1">
              <a:spLocks noChangeArrowheads="1"/>
            </p:cNvSpPr>
            <p:nvPr/>
          </p:nvSpPr>
          <p:spPr bwMode="auto">
            <a:xfrm>
              <a:off x="978796" y="3693251"/>
              <a:ext cx="1116704" cy="3460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黑体" panose="02010609060101010101" charset="-122"/>
                  <a:sym typeface="Arial" panose="020B0604020202020204" pitchFamily="34" charset="0"/>
                </a:rPr>
                <a:t>验算：</a:t>
              </a: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1237950" y="2967193"/>
            <a:ext cx="2510367" cy="1938992"/>
            <a:chOff x="3016218" y="2133600"/>
            <a:chExt cx="1701057" cy="1453568"/>
          </a:xfrm>
        </p:grpSpPr>
        <p:sp>
          <p:nvSpPr>
            <p:cNvPr id="37899" name="矩形 3"/>
            <p:cNvSpPr>
              <a:spLocks noChangeArrowheads="1"/>
            </p:cNvSpPr>
            <p:nvPr/>
          </p:nvSpPr>
          <p:spPr bwMode="auto">
            <a:xfrm>
              <a:off x="3016218" y="2133600"/>
              <a:ext cx="1701057" cy="14535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黑体" panose="02010609060101010101" charset="-122"/>
                  <a:sym typeface="Arial" panose="020B0604020202020204" pitchFamily="34" charset="0"/>
                </a:rPr>
                <a:t>1.3</a:t>
              </a:r>
            </a:p>
            <a:p>
              <a:pPr defTabSz="1219200"/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黑体" panose="02010609060101010101" charset="-122"/>
                  <a:sym typeface="Arial" panose="020B0604020202020204" pitchFamily="34" charset="0"/>
                </a:rPr>
                <a:t>      ×  5 6</a:t>
              </a:r>
            </a:p>
            <a:p>
              <a:pPr defTabSz="1219200"/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黑体" panose="02010609060101010101" charset="-122"/>
                  <a:sym typeface="Arial" panose="020B0604020202020204" pitchFamily="34" charset="0"/>
                </a:rPr>
                <a:t>           7 8</a:t>
              </a:r>
            </a:p>
            <a:p>
              <a:pPr defTabSz="1219200"/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黑体" panose="02010609060101010101" charset="-122"/>
                  <a:sym typeface="Arial" panose="020B0604020202020204" pitchFamily="34" charset="0"/>
                </a:rPr>
                <a:t>        6 5</a:t>
              </a:r>
            </a:p>
            <a:p>
              <a:pPr defTabSz="1219200"/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黑体" panose="02010609060101010101" charset="-122"/>
                  <a:sym typeface="Arial" panose="020B0604020202020204" pitchFamily="34" charset="0"/>
                </a:rPr>
                <a:t>        7 2.8  </a:t>
              </a:r>
              <a:endPara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endParaRPr>
            </a:p>
          </p:txBody>
        </p:sp>
        <p:cxnSp>
          <p:nvCxnSpPr>
            <p:cNvPr id="37900" name="直接连接符 11"/>
            <p:cNvCxnSpPr>
              <a:cxnSpLocks noChangeShapeType="1"/>
            </p:cNvCxnSpPr>
            <p:nvPr/>
          </p:nvCxnSpPr>
          <p:spPr bwMode="auto">
            <a:xfrm>
              <a:off x="3178581" y="2697701"/>
              <a:ext cx="137633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</p:cxnSp>
        <p:cxnSp>
          <p:nvCxnSpPr>
            <p:cNvPr id="37901" name="直接连接符 11"/>
            <p:cNvCxnSpPr>
              <a:cxnSpLocks noChangeShapeType="1"/>
            </p:cNvCxnSpPr>
            <p:nvPr/>
          </p:nvCxnSpPr>
          <p:spPr bwMode="auto">
            <a:xfrm>
              <a:off x="3016218" y="3276119"/>
              <a:ext cx="137633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</p:cxnSp>
      </p:grp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" descr="C:\Documents and Settings\Administrator\桌面\1.jpg"/>
          <p:cNvPicPr>
            <a:picLocks noChangeAspect="1" noChangeArrowheads="1"/>
          </p:cNvPicPr>
          <p:nvPr/>
        </p:nvPicPr>
        <p:blipFill>
          <a:blip r:embed="rId2"/>
          <a:srcRect b="16637"/>
          <a:stretch>
            <a:fillRect/>
          </a:stretch>
        </p:blipFill>
        <p:spPr bwMode="auto">
          <a:xfrm>
            <a:off x="3537019" y="3302474"/>
            <a:ext cx="4278622" cy="214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组合 10"/>
          <p:cNvGrpSpPr/>
          <p:nvPr/>
        </p:nvGrpSpPr>
        <p:grpSpPr>
          <a:xfrm>
            <a:off x="3798144" y="1054100"/>
            <a:ext cx="5107220" cy="1950077"/>
            <a:chOff x="1430710" y="2548650"/>
            <a:chExt cx="4184550" cy="1527694"/>
          </a:xfrm>
          <a:solidFill>
            <a:schemeClr val="bg1"/>
          </a:solidFill>
        </p:grpSpPr>
        <p:sp>
          <p:nvSpPr>
            <p:cNvPr id="12" name="云形标注 7"/>
            <p:cNvSpPr/>
            <p:nvPr/>
          </p:nvSpPr>
          <p:spPr>
            <a:xfrm>
              <a:off x="1430710" y="2548650"/>
              <a:ext cx="4184550" cy="1527694"/>
            </a:xfrm>
            <a:prstGeom prst="cloudCallout">
              <a:avLst>
                <a:gd name="adj1" fmla="val 61982"/>
                <a:gd name="adj2" fmla="val 44348"/>
              </a:avLst>
            </a:prstGeom>
            <a:grp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558511" y="3024332"/>
              <a:ext cx="3928949" cy="6232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219200">
                <a:defRPr/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聪聪和明明来到非洲旅游，却遇上了一只非洲野狗。</a:t>
              </a:r>
            </a:p>
          </p:txBody>
        </p:sp>
      </p:grpSp>
      <p:pic>
        <p:nvPicPr>
          <p:cNvPr id="14" name="Picture 7" descr="C:\Documents and Settings\Administrator\桌面\2.jpg"/>
          <p:cNvPicPr>
            <a:picLocks noChangeAspect="1" noChangeArrowheads="1"/>
          </p:cNvPicPr>
          <p:nvPr/>
        </p:nvPicPr>
        <p:blipFill>
          <a:blip r:embed="rId3"/>
          <a:srcRect l="65013" t="46977" r="-2" b="27078"/>
          <a:stretch>
            <a:fillRect/>
          </a:stretch>
        </p:blipFill>
        <p:spPr bwMode="auto">
          <a:xfrm>
            <a:off x="6351754" y="4490607"/>
            <a:ext cx="1483993" cy="66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02721" y="2639029"/>
            <a:ext cx="1629678" cy="162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6" r="35813" b="80670"/>
          <a:stretch>
            <a:fillRect/>
          </a:stretch>
        </p:blipFill>
        <p:spPr>
          <a:xfrm>
            <a:off x="2502109" y="0"/>
            <a:ext cx="2483241" cy="1343393"/>
          </a:xfrm>
          <a:custGeom>
            <a:avLst/>
            <a:gdLst>
              <a:gd name="connsiteX0" fmla="*/ 1312476 w 2483241"/>
              <a:gd name="connsiteY0" fmla="*/ 0 h 1343393"/>
              <a:gd name="connsiteX1" fmla="*/ 2483241 w 2483241"/>
              <a:gd name="connsiteY1" fmla="*/ 0 h 1343393"/>
              <a:gd name="connsiteX2" fmla="*/ 928481 w 2483241"/>
              <a:gd name="connsiteY2" fmla="*/ 1343393 h 1343393"/>
              <a:gd name="connsiteX3" fmla="*/ 0 w 2483241"/>
              <a:gd name="connsiteY3" fmla="*/ 3469 h 134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241" h="1343393">
                <a:moveTo>
                  <a:pt x="1312476" y="0"/>
                </a:moveTo>
                <a:lnTo>
                  <a:pt x="2483241" y="0"/>
                </a:lnTo>
                <a:lnTo>
                  <a:pt x="928481" y="1343393"/>
                </a:lnTo>
                <a:lnTo>
                  <a:pt x="0" y="3469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1" t="68990" r="43703" b="1064"/>
          <a:stretch>
            <a:fillRect/>
          </a:stretch>
        </p:blipFill>
        <p:spPr>
          <a:xfrm>
            <a:off x="2523756" y="4794726"/>
            <a:ext cx="1629702" cy="2081214"/>
          </a:xfrm>
          <a:custGeom>
            <a:avLst/>
            <a:gdLst>
              <a:gd name="connsiteX0" fmla="*/ 1361223 w 1629702"/>
              <a:gd name="connsiteY0" fmla="*/ 0 h 2081214"/>
              <a:gd name="connsiteX1" fmla="*/ 1629702 w 1629702"/>
              <a:gd name="connsiteY1" fmla="*/ 2041918 h 2081214"/>
              <a:gd name="connsiteX2" fmla="*/ 0 w 1629702"/>
              <a:gd name="connsiteY2" fmla="*/ 2081214 h 208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9702" h="2081214">
                <a:moveTo>
                  <a:pt x="1361223" y="0"/>
                </a:moveTo>
                <a:lnTo>
                  <a:pt x="1629702" y="2041918"/>
                </a:lnTo>
                <a:lnTo>
                  <a:pt x="0" y="2081214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7" r="38676" b="1322"/>
          <a:stretch>
            <a:fillRect/>
          </a:stretch>
        </p:blipFill>
        <p:spPr>
          <a:xfrm>
            <a:off x="75065" y="0"/>
            <a:ext cx="4608467" cy="6858000"/>
          </a:xfrm>
          <a:custGeom>
            <a:avLst/>
            <a:gdLst>
              <a:gd name="connsiteX0" fmla="*/ 0 w 4608467"/>
              <a:gd name="connsiteY0" fmla="*/ 0 h 6858000"/>
              <a:gd name="connsiteX1" fmla="*/ 2304234 w 4608467"/>
              <a:gd name="connsiteY1" fmla="*/ 0 h 6858000"/>
              <a:gd name="connsiteX2" fmla="*/ 4608467 w 4608467"/>
              <a:gd name="connsiteY2" fmla="*/ 3429000 h 6858000"/>
              <a:gd name="connsiteX3" fmla="*/ 2304234 w 4608467"/>
              <a:gd name="connsiteY3" fmla="*/ 6858000 h 6858000"/>
              <a:gd name="connsiteX4" fmla="*/ 0 w 4608467"/>
              <a:gd name="connsiteY4" fmla="*/ 6858000 h 6858000"/>
              <a:gd name="connsiteX5" fmla="*/ 2304234 w 4608467"/>
              <a:gd name="connsiteY5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8467" h="6858000">
                <a:moveTo>
                  <a:pt x="0" y="0"/>
                </a:moveTo>
                <a:lnTo>
                  <a:pt x="2304234" y="0"/>
                </a:lnTo>
                <a:lnTo>
                  <a:pt x="4608467" y="3429000"/>
                </a:lnTo>
                <a:lnTo>
                  <a:pt x="2304234" y="6858000"/>
                </a:lnTo>
                <a:lnTo>
                  <a:pt x="0" y="6858000"/>
                </a:lnTo>
                <a:lnTo>
                  <a:pt x="2304234" y="342900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5" r="61762" b="1322"/>
          <a:stretch>
            <a:fillRect/>
          </a:stretch>
        </p:blipFill>
        <p:spPr>
          <a:xfrm>
            <a:off x="-1" y="0"/>
            <a:ext cx="2249348" cy="6858001"/>
          </a:xfrm>
          <a:custGeom>
            <a:avLst/>
            <a:gdLst>
              <a:gd name="connsiteX0" fmla="*/ 0 w 2249348"/>
              <a:gd name="connsiteY0" fmla="*/ 0 h 6858001"/>
              <a:gd name="connsiteX1" fmla="*/ 2249348 w 2249348"/>
              <a:gd name="connsiteY1" fmla="*/ 3420436 h 6858001"/>
              <a:gd name="connsiteX2" fmla="*/ 0 w 2249348"/>
              <a:gd name="connsiteY2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9348" h="6858001">
                <a:moveTo>
                  <a:pt x="0" y="0"/>
                </a:moveTo>
                <a:lnTo>
                  <a:pt x="2249348" y="3420436"/>
                </a:lnTo>
                <a:lnTo>
                  <a:pt x="0" y="6858001"/>
                </a:lnTo>
                <a:close/>
              </a:path>
            </a:pathLst>
          </a:custGeom>
        </p:spPr>
      </p:pic>
      <p:grpSp>
        <p:nvGrpSpPr>
          <p:cNvPr id="15" name="组合 14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16" name="组合 15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8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92B28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20" name="文本框 19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1" name="直接连接符 20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2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92B28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17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第一单元 小数乘法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92B282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人教版初中化学九年级上册</a:t>
            </a:r>
          </a:p>
        </p:txBody>
      </p:sp>
      <p:sp>
        <p:nvSpPr>
          <p:cNvPr id="25" name="直角三角形 18"/>
          <p:cNvSpPr/>
          <p:nvPr/>
        </p:nvSpPr>
        <p:spPr>
          <a:xfrm rot="2709085" flipV="1">
            <a:off x="9817684" y="5872202"/>
            <a:ext cx="2053634" cy="1758462"/>
          </a:xfrm>
          <a:custGeom>
            <a:avLst/>
            <a:gdLst>
              <a:gd name="connsiteX0" fmla="*/ 0 w 1758462"/>
              <a:gd name="connsiteY0" fmla="*/ 1758462 h 1758462"/>
              <a:gd name="connsiteX1" fmla="*/ 0 w 1758462"/>
              <a:gd name="connsiteY1" fmla="*/ 0 h 1758462"/>
              <a:gd name="connsiteX2" fmla="*/ 1758462 w 1758462"/>
              <a:gd name="connsiteY2" fmla="*/ 1758462 h 1758462"/>
              <a:gd name="connsiteX3" fmla="*/ 0 w 1758462"/>
              <a:gd name="connsiteY3" fmla="*/ 1758462 h 1758462"/>
              <a:gd name="connsiteX0-1" fmla="*/ 0 w 2053634"/>
              <a:gd name="connsiteY0-2" fmla="*/ 1603230 h 1758462"/>
              <a:gd name="connsiteX1-3" fmla="*/ 295172 w 2053634"/>
              <a:gd name="connsiteY1-4" fmla="*/ 0 h 1758462"/>
              <a:gd name="connsiteX2-5" fmla="*/ 2053634 w 2053634"/>
              <a:gd name="connsiteY2-6" fmla="*/ 1758462 h 1758462"/>
              <a:gd name="connsiteX3-7" fmla="*/ 0 w 2053634"/>
              <a:gd name="connsiteY3-8" fmla="*/ 1603230 h 17584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53634" h="1758462">
                <a:moveTo>
                  <a:pt x="0" y="1603230"/>
                </a:moveTo>
                <a:lnTo>
                  <a:pt x="295172" y="0"/>
                </a:lnTo>
                <a:lnTo>
                  <a:pt x="2053634" y="1758462"/>
                </a:lnTo>
                <a:lnTo>
                  <a:pt x="0" y="1603230"/>
                </a:lnTo>
                <a:close/>
              </a:path>
            </a:pathLst>
          </a:custGeom>
          <a:solidFill>
            <a:srgbClr val="92B282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Documents and Settings\Administrator\桌面\2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 b="16476"/>
          <a:stretch>
            <a:fillRect/>
          </a:stretch>
        </p:blipFill>
        <p:spPr bwMode="auto">
          <a:xfrm>
            <a:off x="2484966" y="1343643"/>
            <a:ext cx="679873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27"/>
          <p:cNvSpPr>
            <a:spLocks noChangeArrowheads="1"/>
          </p:cNvSpPr>
          <p:nvPr/>
        </p:nvSpPr>
        <p:spPr bwMode="auto">
          <a:xfrm>
            <a:off x="4332198" y="1860341"/>
            <a:ext cx="2722652" cy="521642"/>
          </a:xfrm>
          <a:prstGeom prst="wedgeRoundRectCallout">
            <a:avLst>
              <a:gd name="adj1" fmla="val -51315"/>
              <a:gd name="adj2" fmla="val 132407"/>
              <a:gd name="adj3" fmla="val 16667"/>
            </a:avLst>
          </a:prstGeom>
          <a:solidFill>
            <a:schemeClr val="bg1"/>
          </a:solidFill>
          <a:ln w="19050">
            <a:solidFill>
              <a:srgbClr val="FF5983"/>
            </a:solidFill>
            <a:miter lim="800000"/>
          </a:ln>
        </p:spPr>
        <p:txBody>
          <a:bodyPr/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哎呀，它追上来了！</a:t>
            </a: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7416800" y="1398676"/>
            <a:ext cx="41021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8" name="AutoShape 27"/>
          <p:cNvSpPr>
            <a:spLocks noChangeArrowheads="1"/>
          </p:cNvSpPr>
          <p:nvPr/>
        </p:nvSpPr>
        <p:spPr bwMode="auto">
          <a:xfrm>
            <a:off x="958851" y="1965151"/>
            <a:ext cx="3175002" cy="594249"/>
          </a:xfrm>
          <a:prstGeom prst="wedgeRoundRectCallout">
            <a:avLst>
              <a:gd name="adj1" fmla="val 33708"/>
              <a:gd name="adj2" fmla="val 66843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别担心，它追不上我！</a:t>
            </a:r>
          </a:p>
        </p:txBody>
      </p:sp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660400" y="5042530"/>
            <a:ext cx="10316633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鸵鸟的最高速度是非洲野狗的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1.3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倍，鸵鸟的最高速度是多少千米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/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时？</a:t>
            </a: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7470772" y="2103653"/>
            <a:ext cx="2927351" cy="911493"/>
          </a:xfrm>
          <a:prstGeom prst="wedgeRoundRectCallout">
            <a:avLst>
              <a:gd name="adj1" fmla="val -43395"/>
              <a:gd name="adj2" fmla="val 75045"/>
              <a:gd name="adj3" fmla="val 16667"/>
            </a:avLst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非洲野狗的最高速度是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56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千米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时。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  <p:bldP spid="7" grpId="0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86154" y="850389"/>
            <a:ext cx="10932746" cy="14632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>
              <a:lnSpc>
                <a:spcPct val="200000"/>
              </a:lnSpc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非洲野狗的最高速度是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56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千米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/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时。鸵鸟的最高速度是非洲野狗的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1.3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倍，鸵鸟的最高速度是多少千米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/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时？</a:t>
            </a: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3901506" y="2313675"/>
            <a:ext cx="5643033" cy="2182282"/>
            <a:chOff x="1517954" y="2860838"/>
            <a:chExt cx="4623731" cy="1637079"/>
          </a:xfrm>
        </p:grpSpPr>
        <p:sp>
          <p:nvSpPr>
            <p:cNvPr id="9" name="云形标注 7"/>
            <p:cNvSpPr/>
            <p:nvPr/>
          </p:nvSpPr>
          <p:spPr>
            <a:xfrm>
              <a:off x="1517954" y="2860838"/>
              <a:ext cx="4623731" cy="1637079"/>
            </a:xfrm>
            <a:prstGeom prst="cloudCallout">
              <a:avLst>
                <a:gd name="adj1" fmla="val -57813"/>
                <a:gd name="adj2" fmla="val 49646"/>
              </a:avLst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57" name="矩形 9"/>
            <p:cNvSpPr>
              <a:spLocks noChangeArrowheads="1"/>
            </p:cNvSpPr>
            <p:nvPr/>
          </p:nvSpPr>
          <p:spPr bwMode="auto">
            <a:xfrm>
              <a:off x="1941031" y="3367683"/>
              <a:ext cx="3620254" cy="6233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defTabSz="1219200"/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黑体" panose="02010609060101010101" charset="-122"/>
                  <a:sym typeface="Arial" panose="020B0604020202020204" pitchFamily="34" charset="0"/>
                </a:rPr>
                <a:t>说一说：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黑体" panose="02010609060101010101" charset="-122"/>
                  <a:sym typeface="Arial" panose="020B0604020202020204" pitchFamily="34" charset="0"/>
                </a:rPr>
                <a:t>你知道了哪些数学信息？要解决的问题是什么？</a:t>
              </a:r>
            </a:p>
          </p:txBody>
        </p:sp>
      </p:grpSp>
      <p:pic>
        <p:nvPicPr>
          <p:cNvPr id="23555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7145" y="4005653"/>
            <a:ext cx="1359568" cy="193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783929" y="1452406"/>
            <a:ext cx="6299200" cy="830997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数学信息：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非洲野狗的最高速度是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56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千米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/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时，鸵鸟的最高速度是非洲野狗的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1.3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倍。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757243" y="3298789"/>
            <a:ext cx="6299200" cy="461665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解决问题：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鸵鸟的最高速度是多少千米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/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时？</a:t>
            </a:r>
          </a:p>
        </p:txBody>
      </p:sp>
      <p:pic>
        <p:nvPicPr>
          <p:cNvPr id="24579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7105" y="3553428"/>
            <a:ext cx="2042235" cy="204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235" y="1021553"/>
            <a:ext cx="1597228" cy="227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60400" y="1628967"/>
            <a:ext cx="47794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画线段图如下：</a:t>
            </a:r>
          </a:p>
        </p:txBody>
      </p:sp>
      <p:sp>
        <p:nvSpPr>
          <p:cNvPr id="25602" name="AutoShape 3"/>
          <p:cNvSpPr>
            <a:spLocks noChangeAspect="1" noChangeArrowheads="1" noTextEdit="1"/>
          </p:cNvSpPr>
          <p:nvPr/>
        </p:nvSpPr>
        <p:spPr bwMode="auto">
          <a:xfrm>
            <a:off x="3224196" y="3176768"/>
            <a:ext cx="6578600" cy="22521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Line 4"/>
          <p:cNvCxnSpPr>
            <a:cxnSpLocks noChangeShapeType="1"/>
          </p:cNvCxnSpPr>
          <p:nvPr/>
        </p:nvCxnSpPr>
        <p:spPr bwMode="auto">
          <a:xfrm>
            <a:off x="5150362" y="3117618"/>
            <a:ext cx="3481917" cy="211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</p:spPr>
      </p:cxnSp>
      <p:cxnSp>
        <p:nvCxnSpPr>
          <p:cNvPr id="9" name="Line 5"/>
          <p:cNvCxnSpPr>
            <a:cxnSpLocks noChangeShapeType="1"/>
          </p:cNvCxnSpPr>
          <p:nvPr/>
        </p:nvCxnSpPr>
        <p:spPr bwMode="auto">
          <a:xfrm flipV="1">
            <a:off x="5150362" y="2954633"/>
            <a:ext cx="2117" cy="16298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</p:spPr>
      </p:cxnSp>
      <p:cxnSp>
        <p:nvCxnSpPr>
          <p:cNvPr id="10" name="Line 6"/>
          <p:cNvCxnSpPr>
            <a:cxnSpLocks noChangeShapeType="1"/>
          </p:cNvCxnSpPr>
          <p:nvPr/>
        </p:nvCxnSpPr>
        <p:spPr bwMode="auto">
          <a:xfrm flipV="1">
            <a:off x="8632280" y="2954633"/>
            <a:ext cx="2116" cy="16298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</p:spPr>
      </p:cxnSp>
      <p:cxnSp>
        <p:nvCxnSpPr>
          <p:cNvPr id="11" name="Line 7"/>
          <p:cNvCxnSpPr>
            <a:cxnSpLocks noChangeShapeType="1"/>
          </p:cNvCxnSpPr>
          <p:nvPr/>
        </p:nvCxnSpPr>
        <p:spPr bwMode="auto">
          <a:xfrm>
            <a:off x="4843097" y="4265948"/>
            <a:ext cx="4631267" cy="211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</p:spPr>
      </p:cxnSp>
      <p:cxnSp>
        <p:nvCxnSpPr>
          <p:cNvPr id="12" name="Line 8"/>
          <p:cNvCxnSpPr>
            <a:cxnSpLocks noChangeShapeType="1"/>
          </p:cNvCxnSpPr>
          <p:nvPr/>
        </p:nvCxnSpPr>
        <p:spPr bwMode="auto">
          <a:xfrm flipV="1">
            <a:off x="4843097" y="4102963"/>
            <a:ext cx="2116" cy="16298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</p:spPr>
      </p:cxnSp>
      <p:cxnSp>
        <p:nvCxnSpPr>
          <p:cNvPr id="13" name="Line 9"/>
          <p:cNvCxnSpPr>
            <a:cxnSpLocks noChangeShapeType="1"/>
          </p:cNvCxnSpPr>
          <p:nvPr/>
        </p:nvCxnSpPr>
        <p:spPr bwMode="auto">
          <a:xfrm flipV="1">
            <a:off x="8322897" y="4102963"/>
            <a:ext cx="2116" cy="16298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</p:spPr>
      </p:cxnSp>
      <p:cxnSp>
        <p:nvCxnSpPr>
          <p:cNvPr id="14" name="Line 10"/>
          <p:cNvCxnSpPr>
            <a:cxnSpLocks noChangeShapeType="1"/>
          </p:cNvCxnSpPr>
          <p:nvPr/>
        </p:nvCxnSpPr>
        <p:spPr bwMode="auto">
          <a:xfrm flipV="1">
            <a:off x="9484946" y="4105081"/>
            <a:ext cx="2117" cy="16298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</p:spPr>
      </p:cxnSp>
      <p:sp>
        <p:nvSpPr>
          <p:cNvPr id="15" name="AutoShape 11"/>
          <p:cNvSpPr/>
          <p:nvPr/>
        </p:nvSpPr>
        <p:spPr bwMode="auto">
          <a:xfrm rot="5400000">
            <a:off x="6753737" y="1067627"/>
            <a:ext cx="266700" cy="3486149"/>
          </a:xfrm>
          <a:prstGeom prst="leftBrace">
            <a:avLst>
              <a:gd name="adj1" fmla="val 108565"/>
              <a:gd name="adj2" fmla="val 50000"/>
            </a:avLst>
          </a:prstGeom>
          <a:noFill/>
          <a:ln w="28575">
            <a:solidFill>
              <a:srgbClr val="000000"/>
            </a:solidFill>
            <a:round/>
          </a:ln>
        </p:spPr>
        <p:txBody>
          <a:bodyPr lIns="0" tIns="0" rIns="0" bIns="0"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6" name="AutoShape 12"/>
          <p:cNvSpPr/>
          <p:nvPr/>
        </p:nvSpPr>
        <p:spPr bwMode="auto">
          <a:xfrm rot="-5400000">
            <a:off x="6996805" y="2158806"/>
            <a:ext cx="315383" cy="4631267"/>
          </a:xfrm>
          <a:prstGeom prst="leftBrace">
            <a:avLst>
              <a:gd name="adj1" fmla="val 143175"/>
              <a:gd name="adj2" fmla="val 50000"/>
            </a:avLst>
          </a:prstGeom>
          <a:noFill/>
          <a:ln w="28575">
            <a:solidFill>
              <a:srgbClr val="000000"/>
            </a:solidFill>
            <a:round/>
          </a:ln>
        </p:spPr>
        <p:txBody>
          <a:bodyPr lIns="0" tIns="0" rIns="0" bIns="0"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7" name="AutoShape 13"/>
          <p:cNvSpPr/>
          <p:nvPr/>
        </p:nvSpPr>
        <p:spPr bwMode="auto">
          <a:xfrm rot="5400000">
            <a:off x="7010563" y="1662447"/>
            <a:ext cx="287867" cy="4631267"/>
          </a:xfrm>
          <a:prstGeom prst="leftBrace">
            <a:avLst>
              <a:gd name="adj1" fmla="val 144049"/>
              <a:gd name="adj2" fmla="val 50000"/>
            </a:avLst>
          </a:prstGeom>
          <a:noFill/>
          <a:ln w="28575">
            <a:solidFill>
              <a:srgbClr val="000000"/>
            </a:solidFill>
            <a:round/>
          </a:ln>
        </p:spPr>
        <p:txBody>
          <a:bodyPr lIns="0" tIns="0" rIns="0" bIns="0"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531362" y="2160884"/>
            <a:ext cx="2709333" cy="317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algn="ctr"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56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千米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/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时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2468616" y="4871766"/>
            <a:ext cx="4265083" cy="3175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upright="1"/>
          <a:lstStyle/>
          <a:p>
            <a:pPr algn="ctr" defTabSz="1219200">
              <a:defRPr/>
            </a:pPr>
            <a:r>
              <a:rPr lang="zh-CN" altLang="en-US" sz="24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是非洲野狗的</a:t>
            </a:r>
            <a:r>
              <a:rPr lang="en-US" sz="24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1.3</a:t>
            </a:r>
            <a:r>
              <a:rPr lang="zh-CN" altLang="en-US" sz="24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倍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5778664" y="3370597"/>
            <a:ext cx="2709333" cy="317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algn="ctr"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？千米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/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时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2737362" y="2706984"/>
            <a:ext cx="2192867" cy="6011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algn="ctr"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非洲野狗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3029113" y="3950564"/>
            <a:ext cx="1219200" cy="7133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algn="ctr"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鸵鸟</a:t>
            </a:r>
          </a:p>
        </p:txBody>
      </p:sp>
      <p:sp>
        <p:nvSpPr>
          <p:cNvPr id="23" name="矩形 22"/>
          <p:cNvSpPr/>
          <p:nvPr/>
        </p:nvSpPr>
        <p:spPr>
          <a:xfrm>
            <a:off x="6546548" y="5089210"/>
            <a:ext cx="253788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56×1.3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0400" y="1048771"/>
            <a:ext cx="105706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讨论：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该如何解决这个问题呢？想一想，说一说。</a:t>
            </a:r>
          </a:p>
        </p:txBody>
      </p:sp>
      <p:sp>
        <p:nvSpPr>
          <p:cNvPr id="2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/>
      <p:bldP spid="22" grpId="0" bldLvl="0"/>
      <p:bldP spid="23" grpId="0" bldLvl="0" animBg="1"/>
      <p:bldP spid="2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2"/>
          <p:cNvSpPr txBox="1">
            <a:spLocks noChangeArrowheads="1"/>
          </p:cNvSpPr>
          <p:nvPr/>
        </p:nvSpPr>
        <p:spPr bwMode="auto">
          <a:xfrm>
            <a:off x="4288345" y="1896831"/>
            <a:ext cx="456988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56×1.3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17417" name="矩形 3"/>
          <p:cNvSpPr>
            <a:spLocks noChangeArrowheads="1"/>
          </p:cNvSpPr>
          <p:nvPr/>
        </p:nvSpPr>
        <p:spPr bwMode="auto">
          <a:xfrm>
            <a:off x="1955527" y="2429313"/>
            <a:ext cx="6750049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5 6</a:t>
            </a:r>
          </a:p>
          <a:p>
            <a:pPr algn="ctr"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× 1.3</a:t>
            </a:r>
          </a:p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 </a:t>
            </a:r>
          </a:p>
        </p:txBody>
      </p:sp>
      <p:cxnSp>
        <p:nvCxnSpPr>
          <p:cNvPr id="17418" name="直接连接符 11"/>
          <p:cNvCxnSpPr>
            <a:cxnSpLocks noChangeShapeType="1"/>
          </p:cNvCxnSpPr>
          <p:nvPr/>
        </p:nvCxnSpPr>
        <p:spPr bwMode="auto">
          <a:xfrm>
            <a:off x="4180393" y="3318287"/>
            <a:ext cx="2355849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</p:spPr>
      </p:cxnSp>
      <p:cxnSp>
        <p:nvCxnSpPr>
          <p:cNvPr id="17419" name="直接连接符 11"/>
          <p:cNvCxnSpPr>
            <a:cxnSpLocks noChangeShapeType="1"/>
          </p:cNvCxnSpPr>
          <p:nvPr/>
        </p:nvCxnSpPr>
        <p:spPr bwMode="auto">
          <a:xfrm>
            <a:off x="4132767" y="4170530"/>
            <a:ext cx="24511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</p:spPr>
      </p:cxn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5650418" y="1865732"/>
            <a:ext cx="198755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7.28 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8" name="矩形 3"/>
          <p:cNvSpPr>
            <a:spLocks noChangeArrowheads="1"/>
          </p:cNvSpPr>
          <p:nvPr/>
        </p:nvSpPr>
        <p:spPr bwMode="auto">
          <a:xfrm>
            <a:off x="2153698" y="3318287"/>
            <a:ext cx="6559549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1 6 8</a:t>
            </a:r>
          </a:p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     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5395764" y="4170529"/>
            <a:ext cx="26962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.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30" name="矩形 3"/>
          <p:cNvSpPr>
            <a:spLocks noChangeArrowheads="1"/>
          </p:cNvSpPr>
          <p:nvPr/>
        </p:nvSpPr>
        <p:spPr bwMode="auto">
          <a:xfrm>
            <a:off x="1955525" y="3685581"/>
            <a:ext cx="675005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5 6</a:t>
            </a:r>
          </a:p>
        </p:txBody>
      </p:sp>
      <p:sp>
        <p:nvSpPr>
          <p:cNvPr id="31" name="矩形 3"/>
          <p:cNvSpPr>
            <a:spLocks noChangeArrowheads="1"/>
          </p:cNvSpPr>
          <p:nvPr/>
        </p:nvSpPr>
        <p:spPr bwMode="auto">
          <a:xfrm>
            <a:off x="2043618" y="4170530"/>
            <a:ext cx="675005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7 2 8  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2679" y="1042576"/>
            <a:ext cx="1057063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交流：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看看谁算的对，算一算并展示你的答案。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7" grpId="0"/>
      <p:bldP spid="41" grpId="0"/>
      <p:bldP spid="28" grpId="0"/>
      <p:bldP spid="29" grpId="0"/>
      <p:bldP spid="30" grpId="0"/>
      <p:bldP spid="31" grpId="0"/>
      <p:bldP spid="12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6952267" y="2166129"/>
            <a:ext cx="157126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1.3×56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24" name="矩形 3"/>
          <p:cNvSpPr>
            <a:spLocks noChangeArrowheads="1"/>
          </p:cNvSpPr>
          <p:nvPr/>
        </p:nvSpPr>
        <p:spPr bwMode="auto">
          <a:xfrm>
            <a:off x="4976423" y="2826599"/>
            <a:ext cx="6096000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defTabSz="1219200"/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1.3</a:t>
            </a:r>
          </a:p>
          <a:p>
            <a:pPr algn="ctr" defTabSz="1219200"/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× 5 6</a:t>
            </a:r>
          </a:p>
          <a:p>
            <a:pPr defTabSz="1219200"/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                              7 8</a:t>
            </a:r>
          </a:p>
          <a:p>
            <a:pPr defTabSz="1219200"/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                           6 5</a:t>
            </a:r>
          </a:p>
          <a:p>
            <a:pPr defTabSz="1219200"/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                           7 2 8  </a:t>
            </a:r>
            <a:endParaRPr lang="zh-CN" altLang="en-US" sz="2400" kern="0" dirty="0">
              <a:solidFill>
                <a:srgbClr val="0070C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cxnSp>
        <p:nvCxnSpPr>
          <p:cNvPr id="25" name="直接连接符 11"/>
          <p:cNvCxnSpPr>
            <a:cxnSpLocks noChangeShapeType="1"/>
          </p:cNvCxnSpPr>
          <p:nvPr/>
        </p:nvCxnSpPr>
        <p:spPr bwMode="auto">
          <a:xfrm>
            <a:off x="7090392" y="3600264"/>
            <a:ext cx="2423583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</a:ln>
        </p:spPr>
      </p:cxnSp>
      <p:cxnSp>
        <p:nvCxnSpPr>
          <p:cNvPr id="26" name="直接连接符 11"/>
          <p:cNvCxnSpPr>
            <a:cxnSpLocks noChangeShapeType="1"/>
          </p:cNvCxnSpPr>
          <p:nvPr/>
        </p:nvCxnSpPr>
        <p:spPr bwMode="auto">
          <a:xfrm>
            <a:off x="7090391" y="4326584"/>
            <a:ext cx="2423583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</a:ln>
        </p:spPr>
      </p:cxnSp>
      <p:sp>
        <p:nvSpPr>
          <p:cNvPr id="23" name="矩形 31"/>
          <p:cNvSpPr>
            <a:spLocks noChangeArrowheads="1"/>
          </p:cNvSpPr>
          <p:nvPr/>
        </p:nvSpPr>
        <p:spPr bwMode="auto">
          <a:xfrm>
            <a:off x="8418134" y="2166128"/>
            <a:ext cx="8691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72.8 </a:t>
            </a:r>
            <a:endParaRPr lang="zh-CN" altLang="en-US" sz="2400" kern="0">
              <a:solidFill>
                <a:srgbClr val="0070C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1372193" y="1858932"/>
            <a:ext cx="4361286" cy="2076449"/>
            <a:chOff x="1256578" y="2844042"/>
            <a:chExt cx="4618406" cy="1952161"/>
          </a:xfrm>
        </p:grpSpPr>
        <p:sp>
          <p:nvSpPr>
            <p:cNvPr id="28" name="云形标注 7"/>
            <p:cNvSpPr/>
            <p:nvPr/>
          </p:nvSpPr>
          <p:spPr>
            <a:xfrm>
              <a:off x="1256578" y="2844042"/>
              <a:ext cx="4618406" cy="1952161"/>
            </a:xfrm>
            <a:prstGeom prst="cloudCallout">
              <a:avLst>
                <a:gd name="adj1" fmla="val -37242"/>
                <a:gd name="adj2" fmla="val 64165"/>
              </a:avLst>
            </a:prstGeom>
            <a:noFill/>
            <a:ln w="19050">
              <a:solidFill>
                <a:srgbClr val="FF59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59" name="矩形 28"/>
            <p:cNvSpPr>
              <a:spLocks noChangeArrowheads="1"/>
            </p:cNvSpPr>
            <p:nvPr/>
          </p:nvSpPr>
          <p:spPr bwMode="auto">
            <a:xfrm>
              <a:off x="1433348" y="3429495"/>
              <a:ext cx="4264866" cy="7812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黑体" panose="02010609060101010101" charset="-122"/>
                  <a:sym typeface="Arial" panose="020B0604020202020204" pitchFamily="34" charset="0"/>
                </a:rPr>
                <a:t>把因数的位置交换一下，乘一遍，看对不对。</a:t>
              </a:r>
            </a:p>
          </p:txBody>
        </p:sp>
      </p:grp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8583083" y="5894126"/>
            <a:ext cx="26962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.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pic>
        <p:nvPicPr>
          <p:cNvPr id="27656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656" y="3840046"/>
            <a:ext cx="1524317" cy="2173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60400" y="1133120"/>
            <a:ext cx="664797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思考：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计算正确吗？该怎么验证我们的答案呢？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4759152" y="1429600"/>
            <a:ext cx="4356175" cy="1792605"/>
            <a:chOff x="1224282" y="3071189"/>
            <a:chExt cx="3142133" cy="1344454"/>
          </a:xfrm>
          <a:noFill/>
        </p:grpSpPr>
        <p:sp>
          <p:nvSpPr>
            <p:cNvPr id="21" name="云形标注 7"/>
            <p:cNvSpPr/>
            <p:nvPr/>
          </p:nvSpPr>
          <p:spPr>
            <a:xfrm>
              <a:off x="1224282" y="3071189"/>
              <a:ext cx="3142133" cy="1344454"/>
            </a:xfrm>
            <a:prstGeom prst="cloudCallout">
              <a:avLst>
                <a:gd name="adj1" fmla="val 59587"/>
                <a:gd name="adj2" fmla="val 1771"/>
              </a:avLst>
            </a:prstGeom>
            <a:grpFill/>
            <a:ln w="19050">
              <a:solidFill>
                <a:srgbClr val="FF59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492461" y="3469021"/>
              <a:ext cx="2605774" cy="34624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defTabSz="1219200">
                <a:defRPr/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也可以用计算器来验算。</a:t>
              </a: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4354101" y="3816782"/>
            <a:ext cx="6324600" cy="1792816"/>
            <a:chOff x="1415236" y="3071189"/>
            <a:chExt cx="3108375" cy="1344454"/>
          </a:xfrm>
        </p:grpSpPr>
        <p:sp>
          <p:nvSpPr>
            <p:cNvPr id="24" name="云形标注 7"/>
            <p:cNvSpPr/>
            <p:nvPr/>
          </p:nvSpPr>
          <p:spPr>
            <a:xfrm>
              <a:off x="1415236" y="3071189"/>
              <a:ext cx="2951292" cy="1344454"/>
            </a:xfrm>
            <a:prstGeom prst="cloudCallout">
              <a:avLst>
                <a:gd name="adj1" fmla="val -60155"/>
                <a:gd name="adj2" fmla="val -2899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rgbClr val="21AC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0" name="矩形 24"/>
            <p:cNvSpPr>
              <a:spLocks noChangeArrowheads="1"/>
            </p:cNvSpPr>
            <p:nvPr/>
          </p:nvSpPr>
          <p:spPr bwMode="auto">
            <a:xfrm>
              <a:off x="1465216" y="3398330"/>
              <a:ext cx="3058395" cy="6231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黑体" panose="02010609060101010101" charset="-122"/>
                  <a:sym typeface="Arial" panose="020B0604020202020204" pitchFamily="34" charset="0"/>
                </a:rPr>
                <a:t>56×1.3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黑体" panose="02010609060101010101" charset="-122"/>
                  <a:sym typeface="Arial" panose="020B0604020202020204" pitchFamily="34" charset="0"/>
                </a:rPr>
                <a:t>，积应该比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黑体" panose="02010609060101010101" charset="-122"/>
                  <a:sym typeface="Arial" panose="020B0604020202020204" pitchFamily="34" charset="0"/>
                </a:rPr>
                <a:t>56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黑体" panose="02010609060101010101" charset="-122"/>
                  <a:sym typeface="Arial" panose="020B0604020202020204" pitchFamily="34" charset="0"/>
                </a:rPr>
                <a:t>大，</a:t>
              </a:r>
              <a:endPara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endParaRPr>
            </a:p>
            <a:p>
              <a:pPr algn="ctr"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黑体" panose="02010609060101010101" charset="-122"/>
                  <a:sym typeface="Arial" panose="020B0604020202020204" pitchFamily="34" charset="0"/>
                </a:rPr>
                <a:t>所以肯定计算错了。</a:t>
              </a:r>
              <a:endPara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16774" t="6943" r="16808" b="6943"/>
          <a:stretch>
            <a:fillRect/>
          </a:stretch>
        </p:blipFill>
        <p:spPr bwMode="auto">
          <a:xfrm>
            <a:off x="537710" y="3222205"/>
            <a:ext cx="3185583" cy="206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19984" y="1960043"/>
            <a:ext cx="1462403" cy="146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文本框 4"/>
          <p:cNvSpPr txBox="1">
            <a:spLocks noChangeArrowheads="1"/>
          </p:cNvSpPr>
          <p:nvPr/>
        </p:nvSpPr>
        <p:spPr bwMode="auto">
          <a:xfrm>
            <a:off x="-828848" y="1155291"/>
            <a:ext cx="63288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思考：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还可以怎样验算？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92.1181102362207,&quot;width&quot;:9338.1716535433061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1072</Words>
  <Application>Microsoft Office PowerPoint</Application>
  <PresentationFormat>宽屏</PresentationFormat>
  <Paragraphs>181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27</cp:revision>
  <dcterms:created xsi:type="dcterms:W3CDTF">2020-06-25T13:11:00Z</dcterms:created>
  <dcterms:modified xsi:type="dcterms:W3CDTF">2021-01-08T23:12:46Z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