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7" r:id="rId14"/>
    <p:sldId id="270" r:id="rId15"/>
    <p:sldId id="272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6" y="114"/>
      </p:cViewPr>
      <p:guideLst>
        <p:guide pos="416"/>
        <p:guide pos="7256"/>
        <p:guide orient="horz" pos="600"/>
        <p:guide orient="horz" pos="664"/>
        <p:guide orient="horz" pos="3928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b="1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D4A962-B9F8-4542-AEAB-EC07EEA48AE9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4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b="1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CC68B3-FB78-4673-8C6E-E281F750562C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5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1B4808-78B3-4B03-B5BB-BCDF9C7E5AB4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7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59035A-FF05-4778-A9F2-D240EACDAB22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8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3FCBEB-74DC-4975-A66F-8976FF77B9EF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9</a:t>
            </a:fld>
            <a:endParaRPr kumimoji="0" lang="en-US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636F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636F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7" t="565" r="39127" b="52081"/>
          <a:stretch>
            <a:fillRect/>
          </a:stretch>
        </p:blipFill>
        <p:spPr>
          <a:xfrm>
            <a:off x="9013273" y="81026"/>
            <a:ext cx="3099633" cy="3099634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t="26606" r="56893" b="26040"/>
          <a:stretch>
            <a:fillRect/>
          </a:stretch>
        </p:blipFill>
        <p:spPr>
          <a:xfrm>
            <a:off x="7131490" y="1850944"/>
            <a:ext cx="3152173" cy="3152174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2" t="52646" r="39211"/>
          <a:stretch>
            <a:fillRect/>
          </a:stretch>
        </p:blipFill>
        <p:spPr>
          <a:xfrm>
            <a:off x="8994048" y="3691911"/>
            <a:ext cx="3104274" cy="3104275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7" t="565" r="39127"/>
          <a:stretch>
            <a:fillRect/>
          </a:stretch>
        </p:blipFill>
        <p:spPr>
          <a:xfrm>
            <a:off x="8926008" y="0"/>
            <a:ext cx="3265993" cy="6858000"/>
          </a:xfrm>
          <a:custGeom>
            <a:avLst/>
            <a:gdLst>
              <a:gd name="connsiteX0" fmla="*/ 0 w 3265993"/>
              <a:gd name="connsiteY0" fmla="*/ 5229863 h 6858000"/>
              <a:gd name="connsiteX1" fmla="*/ 1620683 w 3265993"/>
              <a:gd name="connsiteY1" fmla="*/ 6858000 h 6858000"/>
              <a:gd name="connsiteX2" fmla="*/ 0 w 3265993"/>
              <a:gd name="connsiteY2" fmla="*/ 6858000 h 6858000"/>
              <a:gd name="connsiteX3" fmla="*/ 0 w 3265993"/>
              <a:gd name="connsiteY3" fmla="*/ 0 h 6858000"/>
              <a:gd name="connsiteX4" fmla="*/ 3265993 w 3265993"/>
              <a:gd name="connsiteY4" fmla="*/ 0 h 6858000"/>
              <a:gd name="connsiteX5" fmla="*/ 3265993 w 3265993"/>
              <a:gd name="connsiteY5" fmla="*/ 1636744 h 6858000"/>
              <a:gd name="connsiteX6" fmla="*/ 1636744 w 3265993"/>
              <a:gd name="connsiteY6" fmla="*/ 1 h 6858000"/>
              <a:gd name="connsiteX7" fmla="*/ 2 w 3265993"/>
              <a:gd name="connsiteY7" fmla="*/ 1629250 h 6858000"/>
              <a:gd name="connsiteX8" fmla="*/ 1629251 w 3265993"/>
              <a:gd name="connsiteY8" fmla="*/ 3265993 h 6858000"/>
              <a:gd name="connsiteX9" fmla="*/ 3265993 w 3265993"/>
              <a:gd name="connsiteY9" fmla="*/ 1636744 h 6858000"/>
              <a:gd name="connsiteX10" fmla="*/ 3265993 w 3265993"/>
              <a:gd name="connsiteY10" fmla="*/ 6858000 h 6858000"/>
              <a:gd name="connsiteX11" fmla="*/ 1620683 w 3265993"/>
              <a:gd name="connsiteY11" fmla="*/ 6858000 h 6858000"/>
              <a:gd name="connsiteX12" fmla="*/ 3257425 w 3265993"/>
              <a:gd name="connsiteY12" fmla="*/ 5228751 h 6858000"/>
              <a:gd name="connsiteX13" fmla="*/ 1628176 w 3265993"/>
              <a:gd name="connsiteY13" fmla="*/ 3592008 h 6858000"/>
              <a:gd name="connsiteX14" fmla="*/ 0 w 3265993"/>
              <a:gd name="connsiteY14" fmla="*/ 5212730 h 6858000"/>
              <a:gd name="connsiteX15" fmla="*/ 0 w 3265993"/>
              <a:gd name="connsiteY15" fmla="*/ 4885967 h 6858000"/>
              <a:gd name="connsiteX16" fmla="*/ 1459901 w 3265993"/>
              <a:gd name="connsiteY16" fmla="*/ 3432749 h 6858000"/>
              <a:gd name="connsiteX17" fmla="*/ 0 w 3265993"/>
              <a:gd name="connsiteY17" fmla="*/ 1966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65993" h="6858000">
                <a:moveTo>
                  <a:pt x="0" y="5229863"/>
                </a:moveTo>
                <a:lnTo>
                  <a:pt x="1620683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265993" y="0"/>
                </a:lnTo>
                <a:lnTo>
                  <a:pt x="3265993" y="1636744"/>
                </a:lnTo>
                <a:lnTo>
                  <a:pt x="1636744" y="1"/>
                </a:lnTo>
                <a:lnTo>
                  <a:pt x="2" y="1629250"/>
                </a:lnTo>
                <a:lnTo>
                  <a:pt x="1629251" y="3265993"/>
                </a:lnTo>
                <a:lnTo>
                  <a:pt x="3265993" y="1636744"/>
                </a:lnTo>
                <a:lnTo>
                  <a:pt x="3265993" y="6858000"/>
                </a:lnTo>
                <a:lnTo>
                  <a:pt x="1620683" y="6858000"/>
                </a:lnTo>
                <a:lnTo>
                  <a:pt x="3257425" y="5228751"/>
                </a:lnTo>
                <a:lnTo>
                  <a:pt x="1628176" y="3592008"/>
                </a:lnTo>
                <a:lnTo>
                  <a:pt x="0" y="5212730"/>
                </a:lnTo>
                <a:lnTo>
                  <a:pt x="0" y="4885967"/>
                </a:lnTo>
                <a:lnTo>
                  <a:pt x="1459901" y="3432749"/>
                </a:lnTo>
                <a:lnTo>
                  <a:pt x="0" y="1966133"/>
                </a:lnTo>
                <a:close/>
              </a:path>
            </a:pathLst>
          </a:custGeom>
        </p:spPr>
      </p:pic>
      <p:sp>
        <p:nvSpPr>
          <p:cNvPr id="20" name="矩形 19"/>
          <p:cNvSpPr/>
          <p:nvPr/>
        </p:nvSpPr>
        <p:spPr>
          <a:xfrm>
            <a:off x="0" y="1371600"/>
            <a:ext cx="7111349" cy="4587240"/>
          </a:xfrm>
          <a:prstGeom prst="rect">
            <a:avLst/>
          </a:prstGeom>
          <a:solidFill>
            <a:srgbClr val="636F5A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44142" y="2314916"/>
            <a:ext cx="6038012" cy="2641902"/>
            <a:chOff x="6147269" y="2844265"/>
            <a:chExt cx="5198507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198507" cy="1589115"/>
              <a:chOff x="-4714868" y="2110674"/>
              <a:chExt cx="5198507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36F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198507" cy="944353"/>
                <a:chOff x="-4714868" y="2110674"/>
                <a:chExt cx="5198507" cy="944353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192395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3600" b="1" dirty="0">
                      <a:solidFill>
                        <a:srgbClr val="636F5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3</a:t>
                  </a:r>
                  <a:r>
                    <a:rPr kumimoji="0" lang="en-US" altLang="zh-CN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36F5A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.1</a:t>
                  </a:r>
                  <a:r>
                    <a:rPr lang="zh-CN" altLang="en-US" sz="3600" b="1" dirty="0">
                      <a:solidFill>
                        <a:srgbClr val="636F5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除数是整数的小数除法</a:t>
                  </a:r>
                  <a:endParaRPr kumimoji="0" lang="zh-C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36F5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第三单元  小数除法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636F5A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60"/>
          <p:cNvSpPr txBox="1">
            <a:spLocks noChangeArrowheads="1"/>
          </p:cNvSpPr>
          <p:nvPr/>
        </p:nvSpPr>
        <p:spPr bwMode="auto">
          <a:xfrm>
            <a:off x="585788" y="1133733"/>
            <a:ext cx="10610850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2.《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新编童话集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一套共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本，总价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26.8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元。平均每本售价多少钱？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P26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练习六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8675" name="图片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979" y="2506459"/>
            <a:ext cx="35623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1613901" y="2331278"/>
            <a:ext cx="7569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  26.8÷4=</a:t>
            </a: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1613901" y="5627570"/>
            <a:ext cx="7569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答：平均每本售价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6.7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元。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5" name="Group 35"/>
          <p:cNvGrpSpPr/>
          <p:nvPr/>
        </p:nvGrpSpPr>
        <p:grpSpPr bwMode="auto">
          <a:xfrm>
            <a:off x="2931671" y="3425126"/>
            <a:ext cx="1350962" cy="382587"/>
            <a:chOff x="-644" y="2744"/>
            <a:chExt cx="1682" cy="349"/>
          </a:xfrm>
        </p:grpSpPr>
        <p:sp>
          <p:nvSpPr>
            <p:cNvPr id="36" name="Line 4"/>
            <p:cNvSpPr>
              <a:spLocks noChangeShapeType="1"/>
            </p:cNvSpPr>
            <p:nvPr/>
          </p:nvSpPr>
          <p:spPr bwMode="auto">
            <a:xfrm>
              <a:off x="-480" y="2744"/>
              <a:ext cx="151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Arc 5"/>
            <p:cNvSpPr>
              <a:spLocks noChangeArrowheads="1"/>
            </p:cNvSpPr>
            <p:nvPr/>
          </p:nvSpPr>
          <p:spPr bwMode="auto">
            <a:xfrm rot="9276134" flipH="1">
              <a:off x="-644" y="2774"/>
              <a:ext cx="265" cy="319"/>
            </a:xfrm>
            <a:custGeom>
              <a:avLst/>
              <a:gdLst>
                <a:gd name="T0" fmla="*/ -1 w 21600"/>
                <a:gd name="T1" fmla="*/ 0 h 21600"/>
                <a:gd name="T2" fmla="*/ 21600 w 21600"/>
                <a:gd name="T3" fmla="*/ 21600 h 21600"/>
                <a:gd name="T4" fmla="*/ -1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-1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3133283" y="3387026"/>
            <a:ext cx="103906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2 6 . 8</a:t>
            </a: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2709421" y="3385438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3417446" y="2921888"/>
            <a:ext cx="44114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</a:t>
            </a: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3122171" y="3823588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2 4</a:t>
            </a:r>
          </a:p>
        </p:txBody>
      </p:sp>
      <p:sp>
        <p:nvSpPr>
          <p:cNvPr id="42" name="直接连接符 41"/>
          <p:cNvSpPr>
            <a:spLocks noChangeShapeType="1"/>
          </p:cNvSpPr>
          <p:nvPr/>
        </p:nvSpPr>
        <p:spPr bwMode="auto">
          <a:xfrm>
            <a:off x="3082483" y="4306188"/>
            <a:ext cx="123825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3390458" y="4228401"/>
            <a:ext cx="44114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3858771" y="4226813"/>
            <a:ext cx="44114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</a:t>
            </a:r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3817496" y="2921888"/>
            <a:ext cx="44114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 </a:t>
            </a:r>
          </a:p>
        </p:txBody>
      </p: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3388871" y="4547488"/>
            <a:ext cx="95250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2   8  </a:t>
            </a:r>
          </a:p>
        </p:txBody>
      </p:sp>
      <p:sp>
        <p:nvSpPr>
          <p:cNvPr id="47" name="直接连接符 46"/>
          <p:cNvSpPr>
            <a:spLocks noChangeShapeType="1"/>
          </p:cNvSpPr>
          <p:nvPr/>
        </p:nvSpPr>
        <p:spPr bwMode="auto">
          <a:xfrm>
            <a:off x="3109471" y="4999926"/>
            <a:ext cx="1223962" cy="142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3809558" y="4993576"/>
            <a:ext cx="44114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 </a:t>
            </a:r>
          </a:p>
        </p:txBody>
      </p: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3647633" y="2875851"/>
            <a:ext cx="26962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EE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3398838" y="2343135"/>
            <a:ext cx="7569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6.7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（元）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6"/>
          <p:cNvSpPr/>
          <p:nvPr/>
        </p:nvSpPr>
        <p:spPr>
          <a:xfrm>
            <a:off x="1245990" y="4112306"/>
            <a:ext cx="4464050" cy="924648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小数除以整数的计算方法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9700" name="组合 23"/>
          <p:cNvGrpSpPr/>
          <p:nvPr/>
        </p:nvGrpSpPr>
        <p:grpSpPr bwMode="auto">
          <a:xfrm>
            <a:off x="4181704" y="1062786"/>
            <a:ext cx="4851400" cy="616914"/>
            <a:chOff x="4597400" y="1428750"/>
            <a:chExt cx="4851400" cy="616914"/>
          </a:xfrm>
        </p:grpSpPr>
        <p:sp>
          <p:nvSpPr>
            <p:cNvPr id="7" name="文本框 6"/>
            <p:cNvSpPr txBox="1"/>
            <p:nvPr/>
          </p:nvSpPr>
          <p:spPr>
            <a:xfrm>
              <a:off x="4597400" y="1473200"/>
              <a:ext cx="2352675" cy="5724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22.4÷4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045200" y="1466850"/>
              <a:ext cx="3213100" cy="5724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__________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375400" y="1428750"/>
              <a:ext cx="3073400" cy="5724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5.6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km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</p:grp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771754" y="1987836"/>
            <a:ext cx="34004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22.4km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22400m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14604" y="2587911"/>
            <a:ext cx="383381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22400÷4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5600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781279" y="3208623"/>
            <a:ext cx="34004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5600m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5.6km</a:t>
            </a: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4766583" y="2296540"/>
            <a:ext cx="1666875" cy="1677538"/>
            <a:chOff x="2466" y="902"/>
            <a:chExt cx="706" cy="538"/>
          </a:xfrm>
        </p:grpSpPr>
        <p:sp>
          <p:nvSpPr>
            <p:cNvPr id="14" name="文本框 4127"/>
            <p:cNvSpPr txBox="1">
              <a:spLocks noChangeArrowheads="1"/>
            </p:cNvSpPr>
            <p:nvPr/>
          </p:nvSpPr>
          <p:spPr bwMode="auto">
            <a:xfrm>
              <a:off x="2854" y="902"/>
              <a:ext cx="259" cy="1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5</a:t>
              </a:r>
            </a:p>
          </p:txBody>
        </p:sp>
        <p:grpSp>
          <p:nvGrpSpPr>
            <p:cNvPr id="29711" name="组合 4143"/>
            <p:cNvGrpSpPr/>
            <p:nvPr/>
          </p:nvGrpSpPr>
          <p:grpSpPr bwMode="auto">
            <a:xfrm>
              <a:off x="2466" y="1039"/>
              <a:ext cx="706" cy="401"/>
              <a:chOff x="2466" y="1039"/>
              <a:chExt cx="706" cy="401"/>
            </a:xfrm>
          </p:grpSpPr>
          <p:grpSp>
            <p:nvGrpSpPr>
              <p:cNvPr id="29712" name="Group 35"/>
              <p:cNvGrpSpPr/>
              <p:nvPr/>
            </p:nvGrpSpPr>
            <p:grpSpPr bwMode="auto">
              <a:xfrm>
                <a:off x="2622" y="1050"/>
                <a:ext cx="550" cy="115"/>
                <a:chOff x="-668" y="2744"/>
                <a:chExt cx="1348" cy="349"/>
              </a:xfrm>
            </p:grpSpPr>
            <p:sp>
              <p:nvSpPr>
                <p:cNvPr id="22" name="Line 4"/>
                <p:cNvSpPr>
                  <a:spLocks noChangeShapeType="1"/>
                </p:cNvSpPr>
                <p:nvPr/>
              </p:nvSpPr>
              <p:spPr bwMode="auto">
                <a:xfrm>
                  <a:off x="-480" y="2744"/>
                  <a:ext cx="1160" cy="0"/>
                </a:xfrm>
                <a:prstGeom prst="line">
                  <a:avLst/>
                </a:prstGeom>
                <a:noFill/>
                <a:ln w="31750">
                  <a:solidFill>
                    <a:srgbClr val="00B0F0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Arc 5"/>
                <p:cNvSpPr>
                  <a:spLocks noChangeArrowheads="1"/>
                </p:cNvSpPr>
                <p:nvPr/>
              </p:nvSpPr>
              <p:spPr bwMode="auto">
                <a:xfrm rot="9276134" flipH="1">
                  <a:off x="-668" y="2775"/>
                  <a:ext cx="265" cy="318"/>
                </a:xfrm>
                <a:custGeom>
                  <a:avLst/>
                  <a:gdLst>
                    <a:gd name="T0" fmla="*/ -1 w 21600"/>
                    <a:gd name="T1" fmla="*/ 0 h 21600"/>
                    <a:gd name="T2" fmla="*/ 21600 w 21600"/>
                    <a:gd name="T3" fmla="*/ 21600 h 21600"/>
                    <a:gd name="T4" fmla="*/ -1 w 21600"/>
                    <a:gd name="T5" fmla="*/ 0 h 21600"/>
                    <a:gd name="T6" fmla="*/ 21600 w 21600"/>
                    <a:gd name="T7" fmla="*/ 21600 h 21600"/>
                    <a:gd name="T8" fmla="*/ 0 w 21600"/>
                    <a:gd name="T9" fmla="*/ 21600 h 21600"/>
                    <a:gd name="T10" fmla="*/ -1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B0F0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文本框 4132"/>
              <p:cNvSpPr txBox="1">
                <a:spLocks noChangeArrowheads="1"/>
              </p:cNvSpPr>
              <p:nvPr/>
            </p:nvSpPr>
            <p:spPr bwMode="auto">
              <a:xfrm>
                <a:off x="2719" y="1045"/>
                <a:ext cx="368" cy="1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2 2 4</a:t>
                </a:r>
              </a:p>
            </p:txBody>
          </p:sp>
          <p:sp>
            <p:nvSpPr>
              <p:cNvPr id="18" name="文本框 4133"/>
              <p:cNvSpPr txBox="1">
                <a:spLocks noChangeArrowheads="1"/>
              </p:cNvSpPr>
              <p:nvPr/>
            </p:nvSpPr>
            <p:spPr bwMode="auto">
              <a:xfrm>
                <a:off x="2466" y="1039"/>
                <a:ext cx="224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19" name="文本框 4134"/>
              <p:cNvSpPr txBox="1">
                <a:spLocks noChangeArrowheads="1"/>
              </p:cNvSpPr>
              <p:nvPr/>
            </p:nvSpPr>
            <p:spPr bwMode="auto">
              <a:xfrm>
                <a:off x="2712" y="1164"/>
                <a:ext cx="435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2 0 0</a:t>
                </a:r>
              </a:p>
            </p:txBody>
          </p:sp>
          <p:sp>
            <p:nvSpPr>
              <p:cNvPr id="20" name="直接连接符 4135"/>
              <p:cNvSpPr>
                <a:spLocks noChangeShapeType="1"/>
              </p:cNvSpPr>
              <p:nvPr/>
            </p:nvSpPr>
            <p:spPr bwMode="auto">
              <a:xfrm flipV="1">
                <a:off x="2657" y="1318"/>
                <a:ext cx="432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文本框 4136"/>
              <p:cNvSpPr txBox="1">
                <a:spLocks noChangeArrowheads="1"/>
              </p:cNvSpPr>
              <p:nvPr/>
            </p:nvSpPr>
            <p:spPr bwMode="auto">
              <a:xfrm>
                <a:off x="2808" y="1292"/>
                <a:ext cx="345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2 4</a:t>
                </a:r>
              </a:p>
            </p:txBody>
          </p:sp>
        </p:grpSp>
      </p:grpSp>
      <p:sp>
        <p:nvSpPr>
          <p:cNvPr id="25" name="文本框 24"/>
          <p:cNvSpPr txBox="1"/>
          <p:nvPr/>
        </p:nvSpPr>
        <p:spPr>
          <a:xfrm>
            <a:off x="716175" y="5074186"/>
            <a:ext cx="5859186" cy="10525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按照整数除法的方法去除；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②商的小数点要和被除数的小数点对齐。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60400" y="1211328"/>
            <a:ext cx="383381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想法一：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4360995" y="1835457"/>
            <a:ext cx="383381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想法二：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6775851" y="1811000"/>
            <a:ext cx="383381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方法探讨：</a:t>
            </a: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85" y="1849100"/>
            <a:ext cx="47879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25" grpId="0" animBg="1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660400" y="1133733"/>
            <a:ext cx="10610850" cy="10525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四一、一只大熊猫一周（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天）能吃掉竹叶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21.14kg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，这只大熊猫平均每天吃掉竹叶多少千克？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49700" y="2080114"/>
            <a:ext cx="7569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21.14÷7=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417257" y="2080113"/>
            <a:ext cx="7569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3.02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（千克）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9" name="Group 35"/>
          <p:cNvGrpSpPr/>
          <p:nvPr/>
        </p:nvGrpSpPr>
        <p:grpSpPr bwMode="auto">
          <a:xfrm>
            <a:off x="5118019" y="3039114"/>
            <a:ext cx="1765300" cy="382588"/>
            <a:chOff x="-644" y="2744"/>
            <a:chExt cx="2197" cy="349"/>
          </a:xfrm>
        </p:grpSpPr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-480" y="2744"/>
              <a:ext cx="2033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Arc 5"/>
            <p:cNvSpPr>
              <a:spLocks noChangeArrowheads="1"/>
            </p:cNvSpPr>
            <p:nvPr/>
          </p:nvSpPr>
          <p:spPr bwMode="auto">
            <a:xfrm rot="9276134" flipH="1">
              <a:off x="-644" y="2774"/>
              <a:ext cx="265" cy="319"/>
            </a:xfrm>
            <a:custGeom>
              <a:avLst/>
              <a:gdLst>
                <a:gd name="T0" fmla="*/ -1 w 21600"/>
                <a:gd name="T1" fmla="*/ 0 h 21600"/>
                <a:gd name="T2" fmla="*/ 21600 w 21600"/>
                <a:gd name="T3" fmla="*/ 21600 h 21600"/>
                <a:gd name="T4" fmla="*/ -1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-1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 fill="none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318044" y="3001014"/>
            <a:ext cx="129554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2 1 . 1 4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895769" y="2999427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603794" y="2535877"/>
            <a:ext cx="44114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308519" y="3437577"/>
            <a:ext cx="61266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2 1</a:t>
            </a:r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5268832" y="3920177"/>
            <a:ext cx="16097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026069" y="3842389"/>
            <a:ext cx="44114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295944" y="3840802"/>
            <a:ext cx="44114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003844" y="2535877"/>
            <a:ext cx="44114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 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6024482" y="4169414"/>
            <a:ext cx="78258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1 4  </a:t>
            </a:r>
          </a:p>
        </p:txBody>
      </p:sp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5684757" y="4613914"/>
            <a:ext cx="1223962" cy="142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283244" y="4607564"/>
            <a:ext cx="44114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 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5833982" y="2489839"/>
            <a:ext cx="26962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EE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6303882" y="2535877"/>
            <a:ext cx="44114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3072516" y="5379089"/>
            <a:ext cx="891222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答：这只大熊猫平均每天吃掉竹叶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3.02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千克。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660400" y="1054100"/>
            <a:ext cx="10995306" cy="10525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二、同样品质的苹果，李阿姨在甲超市买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6kg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用了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58.8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元，王阿姨在乙超市买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3kg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用了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34.5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元。哪个超市卖的便宜些？</a:t>
            </a:r>
            <a:endParaRPr kumimoji="0" lang="en-US" altLang="zh-CN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87172" y="2579484"/>
            <a:ext cx="7569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甲超市：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58.8÷6=9.8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（元）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87172" y="3252584"/>
            <a:ext cx="7569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乙超市：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34.5÷3=11.5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（元）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87172" y="3925684"/>
            <a:ext cx="7569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0" marR="0" lvl="0" indent="355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11.5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＞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9.8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，甲超市卖得便宜些。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7" t="565" r="39127" b="52081"/>
          <a:stretch>
            <a:fillRect/>
          </a:stretch>
        </p:blipFill>
        <p:spPr>
          <a:xfrm>
            <a:off x="9013273" y="81026"/>
            <a:ext cx="3099633" cy="3099634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t="26606" r="56893" b="26040"/>
          <a:stretch>
            <a:fillRect/>
          </a:stretch>
        </p:blipFill>
        <p:spPr>
          <a:xfrm>
            <a:off x="7131490" y="1850944"/>
            <a:ext cx="3152173" cy="3152174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2" t="52646" r="39211"/>
          <a:stretch>
            <a:fillRect/>
          </a:stretch>
        </p:blipFill>
        <p:spPr>
          <a:xfrm>
            <a:off x="8994048" y="3691911"/>
            <a:ext cx="3104274" cy="3104275"/>
          </a:xfrm>
          <a:custGeom>
            <a:avLst/>
            <a:gdLst>
              <a:gd name="connsiteX0" fmla="*/ 1636742 w 3265991"/>
              <a:gd name="connsiteY0" fmla="*/ 0 h 3265992"/>
              <a:gd name="connsiteX1" fmla="*/ 3265991 w 3265991"/>
              <a:gd name="connsiteY1" fmla="*/ 1636743 h 3265992"/>
              <a:gd name="connsiteX2" fmla="*/ 1629249 w 3265991"/>
              <a:gd name="connsiteY2" fmla="*/ 3265992 h 3265992"/>
              <a:gd name="connsiteX3" fmla="*/ 0 w 3265991"/>
              <a:gd name="connsiteY3" fmla="*/ 1629249 h 3265992"/>
              <a:gd name="connsiteX4" fmla="*/ 1636742 w 3265991"/>
              <a:gd name="connsiteY4" fmla="*/ 0 h 326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5991" h="3265992">
                <a:moveTo>
                  <a:pt x="1636742" y="0"/>
                </a:moveTo>
                <a:lnTo>
                  <a:pt x="3265991" y="1636743"/>
                </a:lnTo>
                <a:lnTo>
                  <a:pt x="1629249" y="3265992"/>
                </a:lnTo>
                <a:lnTo>
                  <a:pt x="0" y="1629249"/>
                </a:lnTo>
                <a:lnTo>
                  <a:pt x="1636742" y="0"/>
                </a:ln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7" t="565" r="39127"/>
          <a:stretch>
            <a:fillRect/>
          </a:stretch>
        </p:blipFill>
        <p:spPr>
          <a:xfrm>
            <a:off x="8926008" y="0"/>
            <a:ext cx="3265993" cy="6858000"/>
          </a:xfrm>
          <a:custGeom>
            <a:avLst/>
            <a:gdLst>
              <a:gd name="connsiteX0" fmla="*/ 0 w 3265993"/>
              <a:gd name="connsiteY0" fmla="*/ 5229863 h 6858000"/>
              <a:gd name="connsiteX1" fmla="*/ 1620683 w 3265993"/>
              <a:gd name="connsiteY1" fmla="*/ 6858000 h 6858000"/>
              <a:gd name="connsiteX2" fmla="*/ 0 w 3265993"/>
              <a:gd name="connsiteY2" fmla="*/ 6858000 h 6858000"/>
              <a:gd name="connsiteX3" fmla="*/ 0 w 3265993"/>
              <a:gd name="connsiteY3" fmla="*/ 0 h 6858000"/>
              <a:gd name="connsiteX4" fmla="*/ 3265993 w 3265993"/>
              <a:gd name="connsiteY4" fmla="*/ 0 h 6858000"/>
              <a:gd name="connsiteX5" fmla="*/ 3265993 w 3265993"/>
              <a:gd name="connsiteY5" fmla="*/ 1636744 h 6858000"/>
              <a:gd name="connsiteX6" fmla="*/ 1636744 w 3265993"/>
              <a:gd name="connsiteY6" fmla="*/ 1 h 6858000"/>
              <a:gd name="connsiteX7" fmla="*/ 2 w 3265993"/>
              <a:gd name="connsiteY7" fmla="*/ 1629250 h 6858000"/>
              <a:gd name="connsiteX8" fmla="*/ 1629251 w 3265993"/>
              <a:gd name="connsiteY8" fmla="*/ 3265993 h 6858000"/>
              <a:gd name="connsiteX9" fmla="*/ 3265993 w 3265993"/>
              <a:gd name="connsiteY9" fmla="*/ 1636744 h 6858000"/>
              <a:gd name="connsiteX10" fmla="*/ 3265993 w 3265993"/>
              <a:gd name="connsiteY10" fmla="*/ 6858000 h 6858000"/>
              <a:gd name="connsiteX11" fmla="*/ 1620683 w 3265993"/>
              <a:gd name="connsiteY11" fmla="*/ 6858000 h 6858000"/>
              <a:gd name="connsiteX12" fmla="*/ 3257425 w 3265993"/>
              <a:gd name="connsiteY12" fmla="*/ 5228751 h 6858000"/>
              <a:gd name="connsiteX13" fmla="*/ 1628176 w 3265993"/>
              <a:gd name="connsiteY13" fmla="*/ 3592008 h 6858000"/>
              <a:gd name="connsiteX14" fmla="*/ 0 w 3265993"/>
              <a:gd name="connsiteY14" fmla="*/ 5212730 h 6858000"/>
              <a:gd name="connsiteX15" fmla="*/ 0 w 3265993"/>
              <a:gd name="connsiteY15" fmla="*/ 4885967 h 6858000"/>
              <a:gd name="connsiteX16" fmla="*/ 1459901 w 3265993"/>
              <a:gd name="connsiteY16" fmla="*/ 3432749 h 6858000"/>
              <a:gd name="connsiteX17" fmla="*/ 0 w 3265993"/>
              <a:gd name="connsiteY17" fmla="*/ 19661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65993" h="6858000">
                <a:moveTo>
                  <a:pt x="0" y="5229863"/>
                </a:moveTo>
                <a:lnTo>
                  <a:pt x="1620683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265993" y="0"/>
                </a:lnTo>
                <a:lnTo>
                  <a:pt x="3265993" y="1636744"/>
                </a:lnTo>
                <a:lnTo>
                  <a:pt x="1636744" y="1"/>
                </a:lnTo>
                <a:lnTo>
                  <a:pt x="2" y="1629250"/>
                </a:lnTo>
                <a:lnTo>
                  <a:pt x="1629251" y="3265993"/>
                </a:lnTo>
                <a:lnTo>
                  <a:pt x="3265993" y="1636744"/>
                </a:lnTo>
                <a:lnTo>
                  <a:pt x="3265993" y="6858000"/>
                </a:lnTo>
                <a:lnTo>
                  <a:pt x="1620683" y="6858000"/>
                </a:lnTo>
                <a:lnTo>
                  <a:pt x="3257425" y="5228751"/>
                </a:lnTo>
                <a:lnTo>
                  <a:pt x="1628176" y="3592008"/>
                </a:lnTo>
                <a:lnTo>
                  <a:pt x="0" y="5212730"/>
                </a:lnTo>
                <a:lnTo>
                  <a:pt x="0" y="4885967"/>
                </a:lnTo>
                <a:lnTo>
                  <a:pt x="1459901" y="3432749"/>
                </a:lnTo>
                <a:lnTo>
                  <a:pt x="0" y="1966133"/>
                </a:lnTo>
                <a:close/>
              </a:path>
            </a:pathLst>
          </a:custGeom>
        </p:spPr>
      </p:pic>
      <p:sp>
        <p:nvSpPr>
          <p:cNvPr id="20" name="矩形 19"/>
          <p:cNvSpPr/>
          <p:nvPr/>
        </p:nvSpPr>
        <p:spPr>
          <a:xfrm>
            <a:off x="0" y="1371600"/>
            <a:ext cx="7111349" cy="4587240"/>
          </a:xfrm>
          <a:prstGeom prst="rect">
            <a:avLst/>
          </a:prstGeom>
          <a:solidFill>
            <a:srgbClr val="636F5A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36F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4400" b="1" dirty="0">
                      <a:solidFill>
                        <a:srgbClr val="636F5A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36F5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第三单元  小数除法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636F5A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564172" y="1064412"/>
            <a:ext cx="10753725" cy="14219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笔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算下面各题，并说一说整数除法的计算方法。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232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2=                      224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4=                   156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÷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07169" y="1576521"/>
            <a:ext cx="104616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116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457366" y="1592454"/>
            <a:ext cx="9334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56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8270731" y="1575584"/>
            <a:ext cx="941388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5158" y="5279467"/>
            <a:ext cx="9858375" cy="1052596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也可以表示为（       ）个十分之一，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也就是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个（        ）分之一，合起来是（        ）个十分之一。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288613" y="5344889"/>
            <a:ext cx="10668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EE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20    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307169" y="5842066"/>
            <a:ext cx="7080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EE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493821" y="5344889"/>
            <a:ext cx="7080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EE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1204679" y="2082974"/>
            <a:ext cx="2500312" cy="3261915"/>
            <a:chOff x="1035" y="1088"/>
            <a:chExt cx="1059" cy="1047"/>
          </a:xfrm>
        </p:grpSpPr>
        <p:sp>
          <p:nvSpPr>
            <p:cNvPr id="12" name="文本框 4114"/>
            <p:cNvSpPr txBox="1">
              <a:spLocks noChangeArrowheads="1"/>
            </p:cNvSpPr>
            <p:nvPr/>
          </p:nvSpPr>
          <p:spPr bwMode="auto">
            <a:xfrm>
              <a:off x="1232" y="1088"/>
              <a:ext cx="856" cy="14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1 1 6</a:t>
              </a:r>
            </a:p>
          </p:txBody>
        </p:sp>
        <p:grpSp>
          <p:nvGrpSpPr>
            <p:cNvPr id="15401" name="组合 4124"/>
            <p:cNvGrpSpPr/>
            <p:nvPr/>
          </p:nvGrpSpPr>
          <p:grpSpPr bwMode="auto">
            <a:xfrm>
              <a:off x="1035" y="1232"/>
              <a:ext cx="1059" cy="775"/>
              <a:chOff x="1035" y="1238"/>
              <a:chExt cx="1059" cy="775"/>
            </a:xfrm>
          </p:grpSpPr>
          <p:grpSp>
            <p:nvGrpSpPr>
              <p:cNvPr id="15403" name="Group 35"/>
              <p:cNvGrpSpPr/>
              <p:nvPr/>
            </p:nvGrpSpPr>
            <p:grpSpPr bwMode="auto">
              <a:xfrm>
                <a:off x="1129" y="1249"/>
                <a:ext cx="550" cy="115"/>
                <a:chOff x="-668" y="2744"/>
                <a:chExt cx="1348" cy="349"/>
              </a:xfrm>
            </p:grpSpPr>
            <p:sp>
              <p:nvSpPr>
                <p:cNvPr id="26" name="Line 4"/>
                <p:cNvSpPr>
                  <a:spLocks noChangeShapeType="1"/>
                </p:cNvSpPr>
                <p:nvPr/>
              </p:nvSpPr>
              <p:spPr bwMode="auto">
                <a:xfrm>
                  <a:off x="-480" y="2747"/>
                  <a:ext cx="1160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Arc 5"/>
                <p:cNvSpPr>
                  <a:spLocks noChangeArrowheads="1"/>
                </p:cNvSpPr>
                <p:nvPr/>
              </p:nvSpPr>
              <p:spPr bwMode="auto">
                <a:xfrm rot="9276134" flipH="1">
                  <a:off x="-668" y="2778"/>
                  <a:ext cx="265" cy="315"/>
                </a:xfrm>
                <a:custGeom>
                  <a:avLst/>
                  <a:gdLst>
                    <a:gd name="T0" fmla="*/ -1 w 21600"/>
                    <a:gd name="T1" fmla="*/ 0 h 21600"/>
                    <a:gd name="T2" fmla="*/ 21600 w 21600"/>
                    <a:gd name="T3" fmla="*/ 21600 h 21600"/>
                    <a:gd name="T4" fmla="*/ -1 w 21600"/>
                    <a:gd name="T5" fmla="*/ 0 h 21600"/>
                    <a:gd name="T6" fmla="*/ 21600 w 21600"/>
                    <a:gd name="T7" fmla="*/ 21600 h 21600"/>
                    <a:gd name="T8" fmla="*/ 0 w 21600"/>
                    <a:gd name="T9" fmla="*/ 21600 h 21600"/>
                    <a:gd name="T10" fmla="*/ -1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" name="文本框 4112"/>
              <p:cNvSpPr txBox="1">
                <a:spLocks noChangeArrowheads="1"/>
              </p:cNvSpPr>
              <p:nvPr/>
            </p:nvSpPr>
            <p:spPr bwMode="auto">
              <a:xfrm>
                <a:off x="1226" y="1244"/>
                <a:ext cx="825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2 3 2</a:t>
                </a:r>
              </a:p>
            </p:txBody>
          </p:sp>
          <p:sp>
            <p:nvSpPr>
              <p:cNvPr id="17" name="文本框 4113"/>
              <p:cNvSpPr txBox="1">
                <a:spLocks noChangeArrowheads="1"/>
              </p:cNvSpPr>
              <p:nvPr/>
            </p:nvSpPr>
            <p:spPr bwMode="auto">
              <a:xfrm>
                <a:off x="1035" y="1238"/>
                <a:ext cx="151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8" name="文本框 4115"/>
              <p:cNvSpPr txBox="1">
                <a:spLocks noChangeArrowheads="1"/>
              </p:cNvSpPr>
              <p:nvPr/>
            </p:nvSpPr>
            <p:spPr bwMode="auto">
              <a:xfrm>
                <a:off x="1219" y="1363"/>
                <a:ext cx="574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9" name="直接连接符 4116"/>
              <p:cNvSpPr>
                <a:spLocks noChangeShapeType="1"/>
              </p:cNvSpPr>
              <p:nvPr/>
            </p:nvSpPr>
            <p:spPr bwMode="auto">
              <a:xfrm flipV="1">
                <a:off x="1164" y="1512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4117"/>
              <p:cNvSpPr txBox="1">
                <a:spLocks noChangeArrowheads="1"/>
              </p:cNvSpPr>
              <p:nvPr/>
            </p:nvSpPr>
            <p:spPr bwMode="auto">
              <a:xfrm>
                <a:off x="1315" y="1495"/>
                <a:ext cx="699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1" name="文本框 4118"/>
              <p:cNvSpPr txBox="1">
                <a:spLocks noChangeArrowheads="1"/>
              </p:cNvSpPr>
              <p:nvPr/>
            </p:nvSpPr>
            <p:spPr bwMode="auto">
              <a:xfrm>
                <a:off x="1315" y="1615"/>
                <a:ext cx="404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2" name="直接连接符 4119"/>
              <p:cNvSpPr>
                <a:spLocks noChangeShapeType="1"/>
              </p:cNvSpPr>
              <p:nvPr/>
            </p:nvSpPr>
            <p:spPr bwMode="auto">
              <a:xfrm flipV="1">
                <a:off x="1224" y="1763"/>
                <a:ext cx="3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文本框 4120"/>
              <p:cNvSpPr txBox="1">
                <a:spLocks noChangeArrowheads="1"/>
              </p:cNvSpPr>
              <p:nvPr/>
            </p:nvSpPr>
            <p:spPr bwMode="auto">
              <a:xfrm>
                <a:off x="1303" y="1731"/>
                <a:ext cx="570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1 2</a:t>
                </a:r>
              </a:p>
            </p:txBody>
          </p:sp>
          <p:sp>
            <p:nvSpPr>
              <p:cNvPr id="24" name="文本框 4121"/>
              <p:cNvSpPr txBox="1">
                <a:spLocks noChangeArrowheads="1"/>
              </p:cNvSpPr>
              <p:nvPr/>
            </p:nvSpPr>
            <p:spPr bwMode="auto">
              <a:xfrm>
                <a:off x="1308" y="1862"/>
                <a:ext cx="786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1 2</a:t>
                </a:r>
              </a:p>
            </p:txBody>
          </p:sp>
          <p:sp>
            <p:nvSpPr>
              <p:cNvPr id="25" name="直接连接符 4122"/>
              <p:cNvSpPr>
                <a:spLocks noChangeShapeType="1"/>
              </p:cNvSpPr>
              <p:nvPr/>
            </p:nvSpPr>
            <p:spPr bwMode="auto">
              <a:xfrm flipV="1">
                <a:off x="1253" y="2013"/>
                <a:ext cx="3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文本框 4123"/>
            <p:cNvSpPr txBox="1">
              <a:spLocks noChangeArrowheads="1"/>
            </p:cNvSpPr>
            <p:nvPr/>
          </p:nvSpPr>
          <p:spPr bwMode="auto">
            <a:xfrm>
              <a:off x="1411" y="1987"/>
              <a:ext cx="468" cy="14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4134885" y="2139802"/>
            <a:ext cx="1544638" cy="2471322"/>
            <a:chOff x="2518" y="902"/>
            <a:chExt cx="654" cy="793"/>
          </a:xfrm>
        </p:grpSpPr>
        <p:sp>
          <p:nvSpPr>
            <p:cNvPr id="29" name="文本框 4127"/>
            <p:cNvSpPr txBox="1">
              <a:spLocks noChangeArrowheads="1"/>
            </p:cNvSpPr>
            <p:nvPr/>
          </p:nvSpPr>
          <p:spPr bwMode="auto">
            <a:xfrm>
              <a:off x="2725" y="902"/>
              <a:ext cx="367" cy="1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5 6</a:t>
              </a:r>
            </a:p>
          </p:txBody>
        </p:sp>
        <p:grpSp>
          <p:nvGrpSpPr>
            <p:cNvPr id="15388" name="组合 4143"/>
            <p:cNvGrpSpPr/>
            <p:nvPr/>
          </p:nvGrpSpPr>
          <p:grpSpPr bwMode="auto">
            <a:xfrm>
              <a:off x="2518" y="1039"/>
              <a:ext cx="654" cy="522"/>
              <a:chOff x="2518" y="1039"/>
              <a:chExt cx="654" cy="522"/>
            </a:xfrm>
          </p:grpSpPr>
          <p:grpSp>
            <p:nvGrpSpPr>
              <p:cNvPr id="15390" name="Group 35"/>
              <p:cNvGrpSpPr/>
              <p:nvPr/>
            </p:nvGrpSpPr>
            <p:grpSpPr bwMode="auto">
              <a:xfrm>
                <a:off x="2622" y="1050"/>
                <a:ext cx="550" cy="115"/>
                <a:chOff x="-668" y="2744"/>
                <a:chExt cx="1348" cy="349"/>
              </a:xfrm>
            </p:grpSpPr>
            <p:sp>
              <p:nvSpPr>
                <p:cNvPr id="40" name="Line 4"/>
                <p:cNvSpPr>
                  <a:spLocks noChangeShapeType="1"/>
                </p:cNvSpPr>
                <p:nvPr/>
              </p:nvSpPr>
              <p:spPr bwMode="auto">
                <a:xfrm>
                  <a:off x="-480" y="2746"/>
                  <a:ext cx="1160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Arc 5"/>
                <p:cNvSpPr>
                  <a:spLocks noChangeArrowheads="1"/>
                </p:cNvSpPr>
                <p:nvPr/>
              </p:nvSpPr>
              <p:spPr bwMode="auto">
                <a:xfrm rot="9276134" flipH="1">
                  <a:off x="-668" y="2777"/>
                  <a:ext cx="265" cy="315"/>
                </a:xfrm>
                <a:custGeom>
                  <a:avLst/>
                  <a:gdLst>
                    <a:gd name="T0" fmla="*/ -1 w 21600"/>
                    <a:gd name="T1" fmla="*/ 0 h 21600"/>
                    <a:gd name="T2" fmla="*/ 21600 w 21600"/>
                    <a:gd name="T3" fmla="*/ 21600 h 21600"/>
                    <a:gd name="T4" fmla="*/ -1 w 21600"/>
                    <a:gd name="T5" fmla="*/ 0 h 21600"/>
                    <a:gd name="T6" fmla="*/ 21600 w 21600"/>
                    <a:gd name="T7" fmla="*/ 21600 h 21600"/>
                    <a:gd name="T8" fmla="*/ 0 w 21600"/>
                    <a:gd name="T9" fmla="*/ 21600 h 21600"/>
                    <a:gd name="T10" fmla="*/ -1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3" name="文本框 4132"/>
              <p:cNvSpPr txBox="1">
                <a:spLocks noChangeArrowheads="1"/>
              </p:cNvSpPr>
              <p:nvPr/>
            </p:nvSpPr>
            <p:spPr bwMode="auto">
              <a:xfrm>
                <a:off x="2719" y="1045"/>
                <a:ext cx="368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2 2 4</a:t>
                </a:r>
              </a:p>
            </p:txBody>
          </p:sp>
          <p:sp>
            <p:nvSpPr>
              <p:cNvPr id="34" name="文本框 4133"/>
              <p:cNvSpPr txBox="1">
                <a:spLocks noChangeArrowheads="1"/>
              </p:cNvSpPr>
              <p:nvPr/>
            </p:nvSpPr>
            <p:spPr bwMode="auto">
              <a:xfrm>
                <a:off x="2518" y="1039"/>
                <a:ext cx="151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5" name="文本框 4134"/>
              <p:cNvSpPr txBox="1">
                <a:spLocks noChangeArrowheads="1"/>
              </p:cNvSpPr>
              <p:nvPr/>
            </p:nvSpPr>
            <p:spPr bwMode="auto">
              <a:xfrm>
                <a:off x="2712" y="1164"/>
                <a:ext cx="259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2 0</a:t>
                </a:r>
              </a:p>
            </p:txBody>
          </p:sp>
          <p:sp>
            <p:nvSpPr>
              <p:cNvPr id="36" name="直接连接符 4135"/>
              <p:cNvSpPr>
                <a:spLocks noChangeShapeType="1"/>
              </p:cNvSpPr>
              <p:nvPr/>
            </p:nvSpPr>
            <p:spPr bwMode="auto">
              <a:xfrm flipV="1">
                <a:off x="2657" y="1318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文本框 4136"/>
              <p:cNvSpPr txBox="1">
                <a:spLocks noChangeArrowheads="1"/>
              </p:cNvSpPr>
              <p:nvPr/>
            </p:nvSpPr>
            <p:spPr bwMode="auto">
              <a:xfrm>
                <a:off x="2808" y="1292"/>
                <a:ext cx="345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2  4</a:t>
                </a:r>
              </a:p>
            </p:txBody>
          </p:sp>
          <p:sp>
            <p:nvSpPr>
              <p:cNvPr id="38" name="文本框 4137"/>
              <p:cNvSpPr txBox="1">
                <a:spLocks noChangeArrowheads="1"/>
              </p:cNvSpPr>
              <p:nvPr/>
            </p:nvSpPr>
            <p:spPr bwMode="auto">
              <a:xfrm>
                <a:off x="2808" y="1412"/>
                <a:ext cx="345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2  4</a:t>
                </a:r>
              </a:p>
            </p:txBody>
          </p:sp>
          <p:sp>
            <p:nvSpPr>
              <p:cNvPr id="39" name="直接连接符 4138"/>
              <p:cNvSpPr>
                <a:spLocks noChangeShapeType="1"/>
              </p:cNvSpPr>
              <p:nvPr/>
            </p:nvSpPr>
            <p:spPr bwMode="auto">
              <a:xfrm flipV="1">
                <a:off x="2717" y="1561"/>
                <a:ext cx="3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" name="文本框 4142"/>
            <p:cNvSpPr txBox="1">
              <a:spLocks noChangeArrowheads="1"/>
            </p:cNvSpPr>
            <p:nvPr/>
          </p:nvSpPr>
          <p:spPr bwMode="auto">
            <a:xfrm>
              <a:off x="2968" y="1547"/>
              <a:ext cx="151" cy="1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6691324" y="2112018"/>
            <a:ext cx="1712912" cy="2611034"/>
            <a:chOff x="2447" y="898"/>
            <a:chExt cx="725" cy="838"/>
          </a:xfrm>
        </p:grpSpPr>
        <p:sp>
          <p:nvSpPr>
            <p:cNvPr id="43" name="文本框 4146"/>
            <p:cNvSpPr txBox="1">
              <a:spLocks noChangeArrowheads="1"/>
            </p:cNvSpPr>
            <p:nvPr/>
          </p:nvSpPr>
          <p:spPr bwMode="auto">
            <a:xfrm>
              <a:off x="2725" y="898"/>
              <a:ext cx="367" cy="1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1 3</a:t>
              </a:r>
            </a:p>
          </p:txBody>
        </p:sp>
        <p:grpSp>
          <p:nvGrpSpPr>
            <p:cNvPr id="15375" name="组合 4147"/>
            <p:cNvGrpSpPr/>
            <p:nvPr/>
          </p:nvGrpSpPr>
          <p:grpSpPr bwMode="auto">
            <a:xfrm>
              <a:off x="2447" y="1039"/>
              <a:ext cx="725" cy="559"/>
              <a:chOff x="2447" y="1039"/>
              <a:chExt cx="725" cy="559"/>
            </a:xfrm>
          </p:grpSpPr>
          <p:grpSp>
            <p:nvGrpSpPr>
              <p:cNvPr id="15377" name="Group 35"/>
              <p:cNvGrpSpPr/>
              <p:nvPr/>
            </p:nvGrpSpPr>
            <p:grpSpPr bwMode="auto">
              <a:xfrm>
                <a:off x="2622" y="1050"/>
                <a:ext cx="550" cy="115"/>
                <a:chOff x="-668" y="2744"/>
                <a:chExt cx="1348" cy="349"/>
              </a:xfrm>
            </p:grpSpPr>
            <p:sp>
              <p:nvSpPr>
                <p:cNvPr id="54" name="Line 4"/>
                <p:cNvSpPr>
                  <a:spLocks noChangeShapeType="1"/>
                </p:cNvSpPr>
                <p:nvPr/>
              </p:nvSpPr>
              <p:spPr bwMode="auto">
                <a:xfrm>
                  <a:off x="-481" y="2747"/>
                  <a:ext cx="1161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Arc 5"/>
                <p:cNvSpPr>
                  <a:spLocks noChangeArrowheads="1"/>
                </p:cNvSpPr>
                <p:nvPr/>
              </p:nvSpPr>
              <p:spPr bwMode="auto">
                <a:xfrm rot="9276134" flipH="1">
                  <a:off x="-670" y="2778"/>
                  <a:ext cx="265" cy="315"/>
                </a:xfrm>
                <a:custGeom>
                  <a:avLst/>
                  <a:gdLst>
                    <a:gd name="T0" fmla="*/ -1 w 21600"/>
                    <a:gd name="T1" fmla="*/ 0 h 21600"/>
                    <a:gd name="T2" fmla="*/ 21600 w 21600"/>
                    <a:gd name="T3" fmla="*/ 21600 h 21600"/>
                    <a:gd name="T4" fmla="*/ -1 w 21600"/>
                    <a:gd name="T5" fmla="*/ 0 h 21600"/>
                    <a:gd name="T6" fmla="*/ 21600 w 21600"/>
                    <a:gd name="T7" fmla="*/ 21600 h 21600"/>
                    <a:gd name="T8" fmla="*/ 0 w 21600"/>
                    <a:gd name="T9" fmla="*/ 21600 h 21600"/>
                    <a:gd name="T10" fmla="*/ -1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7" name="文本框 4151"/>
              <p:cNvSpPr txBox="1">
                <a:spLocks noChangeArrowheads="1"/>
              </p:cNvSpPr>
              <p:nvPr/>
            </p:nvSpPr>
            <p:spPr bwMode="auto">
              <a:xfrm>
                <a:off x="2719" y="1045"/>
                <a:ext cx="368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1 5 6</a:t>
                </a:r>
              </a:p>
            </p:txBody>
          </p:sp>
          <p:sp>
            <p:nvSpPr>
              <p:cNvPr id="48" name="文本框 4152"/>
              <p:cNvSpPr txBox="1">
                <a:spLocks noChangeArrowheads="1"/>
              </p:cNvSpPr>
              <p:nvPr/>
            </p:nvSpPr>
            <p:spPr bwMode="auto">
              <a:xfrm>
                <a:off x="2447" y="1039"/>
                <a:ext cx="223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49" name="文本框 4153"/>
              <p:cNvSpPr txBox="1">
                <a:spLocks noChangeArrowheads="1"/>
              </p:cNvSpPr>
              <p:nvPr/>
            </p:nvSpPr>
            <p:spPr bwMode="auto">
              <a:xfrm>
                <a:off x="2712" y="1164"/>
                <a:ext cx="259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1 2</a:t>
                </a:r>
              </a:p>
            </p:txBody>
          </p:sp>
          <p:sp>
            <p:nvSpPr>
              <p:cNvPr id="50" name="直接连接符 4154"/>
              <p:cNvSpPr>
                <a:spLocks noChangeShapeType="1"/>
              </p:cNvSpPr>
              <p:nvPr/>
            </p:nvSpPr>
            <p:spPr bwMode="auto">
              <a:xfrm flipV="1">
                <a:off x="2699" y="1309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文本框 4155"/>
              <p:cNvSpPr txBox="1">
                <a:spLocks noChangeArrowheads="1"/>
              </p:cNvSpPr>
              <p:nvPr/>
            </p:nvSpPr>
            <p:spPr bwMode="auto">
              <a:xfrm>
                <a:off x="2808" y="1302"/>
                <a:ext cx="295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3  6</a:t>
                </a:r>
              </a:p>
            </p:txBody>
          </p:sp>
          <p:sp>
            <p:nvSpPr>
              <p:cNvPr id="52" name="文本框 4156"/>
              <p:cNvSpPr txBox="1">
                <a:spLocks noChangeArrowheads="1"/>
              </p:cNvSpPr>
              <p:nvPr/>
            </p:nvSpPr>
            <p:spPr bwMode="auto">
              <a:xfrm>
                <a:off x="2808" y="1434"/>
                <a:ext cx="295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3  6</a:t>
                </a:r>
              </a:p>
            </p:txBody>
          </p:sp>
          <p:sp>
            <p:nvSpPr>
              <p:cNvPr id="53" name="直接连接符 4157"/>
              <p:cNvSpPr>
                <a:spLocks noChangeShapeType="1"/>
              </p:cNvSpPr>
              <p:nvPr/>
            </p:nvSpPr>
            <p:spPr bwMode="auto">
              <a:xfrm flipV="1">
                <a:off x="2717" y="1598"/>
                <a:ext cx="37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文本框 4158"/>
            <p:cNvSpPr txBox="1">
              <a:spLocks noChangeArrowheads="1"/>
            </p:cNvSpPr>
            <p:nvPr/>
          </p:nvSpPr>
          <p:spPr bwMode="auto">
            <a:xfrm>
              <a:off x="2965" y="1588"/>
              <a:ext cx="151" cy="1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5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一、复习导入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0" y="2189579"/>
            <a:ext cx="4824413" cy="248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AutoShape 27"/>
          <p:cNvSpPr>
            <a:spLocks noChangeArrowheads="1"/>
          </p:cNvSpPr>
          <p:nvPr/>
        </p:nvSpPr>
        <p:spPr bwMode="auto">
          <a:xfrm>
            <a:off x="4994116" y="1749672"/>
            <a:ext cx="4117975" cy="723900"/>
          </a:xfrm>
          <a:prstGeom prst="wedgeRoundRectCallout">
            <a:avLst>
              <a:gd name="adj1" fmla="val -46301"/>
              <a:gd name="adj2" fmla="val 84306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我计划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周跑步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22.4km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6267" y="1109180"/>
            <a:ext cx="821055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王鹏坚持晨练。他平均每周应跑多少千米？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0400" y="4916390"/>
            <a:ext cx="23526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列式：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521150" y="4910204"/>
            <a:ext cx="2352675" cy="5307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22.4÷4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616267" y="5739710"/>
            <a:ext cx="7677150" cy="53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想一想：被除数是小数该怎么除呢？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073041" y="1863858"/>
            <a:ext cx="23526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列式：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74106" y="1833755"/>
            <a:ext cx="23526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22.4÷4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2" name="文本框 10"/>
          <p:cNvSpPr txBox="1">
            <a:spLocks noChangeArrowheads="1"/>
          </p:cNvSpPr>
          <p:nvPr/>
        </p:nvSpPr>
        <p:spPr bwMode="auto">
          <a:xfrm>
            <a:off x="643573" y="1130759"/>
            <a:ext cx="767715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想一想：被除数是小数该怎么除呢？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264619" y="3588755"/>
            <a:ext cx="34004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22.4km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22400m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207469" y="4187243"/>
            <a:ext cx="383381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22400÷4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5600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274144" y="4809543"/>
            <a:ext cx="34004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5600m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5.6km</a:t>
            </a:r>
          </a:p>
        </p:txBody>
      </p:sp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7948" y="3782274"/>
            <a:ext cx="1535113" cy="20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4727091" y="2885759"/>
            <a:ext cx="3804285" cy="2570161"/>
          </a:xfrm>
          <a:prstGeom prst="wedgeRoundRectCallout">
            <a:avLst>
              <a:gd name="adj1" fmla="val -57759"/>
              <a:gd name="adj2" fmla="val -20583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我是这样思考的：</a:t>
            </a:r>
            <a:endParaRPr kumimoji="0" lang="zh-CN" altLang="zh-CN" sz="240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4034813" y="1798010"/>
            <a:ext cx="23526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列式：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02517" y="1780218"/>
            <a:ext cx="23526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22.4÷4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0" name="文本框 10"/>
          <p:cNvSpPr txBox="1">
            <a:spLocks noChangeArrowheads="1"/>
          </p:cNvSpPr>
          <p:nvPr/>
        </p:nvSpPr>
        <p:spPr bwMode="auto">
          <a:xfrm>
            <a:off x="616353" y="1066296"/>
            <a:ext cx="767715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想一想：被除数是小数该怎么除呢？</a:t>
            </a:r>
          </a:p>
        </p:txBody>
      </p:sp>
      <p:sp>
        <p:nvSpPr>
          <p:cNvPr id="5" name="对话气泡: 圆角矩形 4"/>
          <p:cNvSpPr>
            <a:spLocks noChangeArrowheads="1"/>
          </p:cNvSpPr>
          <p:nvPr/>
        </p:nvSpPr>
        <p:spPr bwMode="auto">
          <a:xfrm>
            <a:off x="7569846" y="2647614"/>
            <a:ext cx="3200400" cy="1219200"/>
          </a:xfrm>
          <a:prstGeom prst="wedgeRoundRectCallout">
            <a:avLst>
              <a:gd name="adj1" fmla="val 36597"/>
              <a:gd name="adj2" fmla="val 75213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还可以列竖式计算。你能试一试吗？</a:t>
            </a: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6206" y="4059750"/>
            <a:ext cx="162808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组合 24"/>
          <p:cNvGrpSpPr/>
          <p:nvPr/>
        </p:nvGrpSpPr>
        <p:grpSpPr bwMode="auto">
          <a:xfrm>
            <a:off x="3793966" y="3403141"/>
            <a:ext cx="1666875" cy="1676008"/>
            <a:chOff x="2466" y="902"/>
            <a:chExt cx="706" cy="538"/>
          </a:xfrm>
        </p:grpSpPr>
        <p:sp>
          <p:nvSpPr>
            <p:cNvPr id="26" name="文本框 4127"/>
            <p:cNvSpPr txBox="1">
              <a:spLocks noChangeArrowheads="1"/>
            </p:cNvSpPr>
            <p:nvPr/>
          </p:nvSpPr>
          <p:spPr bwMode="auto">
            <a:xfrm>
              <a:off x="2854" y="902"/>
              <a:ext cx="259" cy="1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5</a:t>
              </a:r>
            </a:p>
          </p:txBody>
        </p:sp>
        <p:grpSp>
          <p:nvGrpSpPr>
            <p:cNvPr id="19469" name="组合 4143"/>
            <p:cNvGrpSpPr/>
            <p:nvPr/>
          </p:nvGrpSpPr>
          <p:grpSpPr bwMode="auto">
            <a:xfrm>
              <a:off x="2466" y="1039"/>
              <a:ext cx="706" cy="401"/>
              <a:chOff x="2466" y="1039"/>
              <a:chExt cx="706" cy="401"/>
            </a:xfrm>
          </p:grpSpPr>
          <p:grpSp>
            <p:nvGrpSpPr>
              <p:cNvPr id="19470" name="Group 35"/>
              <p:cNvGrpSpPr/>
              <p:nvPr/>
            </p:nvGrpSpPr>
            <p:grpSpPr bwMode="auto">
              <a:xfrm>
                <a:off x="2622" y="1050"/>
                <a:ext cx="550" cy="115"/>
                <a:chOff x="-668" y="2744"/>
                <a:chExt cx="1348" cy="349"/>
              </a:xfrm>
            </p:grpSpPr>
            <p:sp>
              <p:nvSpPr>
                <p:cNvPr id="37" name="Line 4"/>
                <p:cNvSpPr>
                  <a:spLocks noChangeShapeType="1"/>
                </p:cNvSpPr>
                <p:nvPr/>
              </p:nvSpPr>
              <p:spPr bwMode="auto">
                <a:xfrm>
                  <a:off x="-480" y="2746"/>
                  <a:ext cx="1160" cy="0"/>
                </a:xfrm>
                <a:prstGeom prst="line">
                  <a:avLst/>
                </a:prstGeom>
                <a:noFill/>
                <a:ln w="31750">
                  <a:solidFill>
                    <a:srgbClr val="00B0F0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Arc 5"/>
                <p:cNvSpPr>
                  <a:spLocks noChangeArrowheads="1"/>
                </p:cNvSpPr>
                <p:nvPr/>
              </p:nvSpPr>
              <p:spPr bwMode="auto">
                <a:xfrm rot="9276134" flipH="1">
                  <a:off x="-668" y="2777"/>
                  <a:ext cx="265" cy="315"/>
                </a:xfrm>
                <a:custGeom>
                  <a:avLst/>
                  <a:gdLst>
                    <a:gd name="T0" fmla="*/ -1 w 21600"/>
                    <a:gd name="T1" fmla="*/ 0 h 21600"/>
                    <a:gd name="T2" fmla="*/ 21600 w 21600"/>
                    <a:gd name="T3" fmla="*/ 21600 h 21600"/>
                    <a:gd name="T4" fmla="*/ -1 w 21600"/>
                    <a:gd name="T5" fmla="*/ 0 h 21600"/>
                    <a:gd name="T6" fmla="*/ 21600 w 21600"/>
                    <a:gd name="T7" fmla="*/ 21600 h 21600"/>
                    <a:gd name="T8" fmla="*/ 0 w 21600"/>
                    <a:gd name="T9" fmla="*/ 21600 h 21600"/>
                    <a:gd name="T10" fmla="*/ -1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1750">
                  <a:solidFill>
                    <a:srgbClr val="00B0F0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0" name="文本框 4132"/>
              <p:cNvSpPr txBox="1">
                <a:spLocks noChangeArrowheads="1"/>
              </p:cNvSpPr>
              <p:nvPr/>
            </p:nvSpPr>
            <p:spPr bwMode="auto">
              <a:xfrm>
                <a:off x="2719" y="1045"/>
                <a:ext cx="368" cy="1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2 2 4</a:t>
                </a:r>
              </a:p>
            </p:txBody>
          </p:sp>
          <p:sp>
            <p:nvSpPr>
              <p:cNvPr id="31" name="文本框 4133"/>
              <p:cNvSpPr txBox="1">
                <a:spLocks noChangeArrowheads="1"/>
              </p:cNvSpPr>
              <p:nvPr/>
            </p:nvSpPr>
            <p:spPr bwMode="auto">
              <a:xfrm>
                <a:off x="2466" y="1039"/>
                <a:ext cx="224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32" name="文本框 4134"/>
              <p:cNvSpPr txBox="1">
                <a:spLocks noChangeArrowheads="1"/>
              </p:cNvSpPr>
              <p:nvPr/>
            </p:nvSpPr>
            <p:spPr bwMode="auto">
              <a:xfrm>
                <a:off x="2712" y="1164"/>
                <a:ext cx="435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2 0 0</a:t>
                </a:r>
              </a:p>
            </p:txBody>
          </p:sp>
          <p:sp>
            <p:nvSpPr>
              <p:cNvPr id="33" name="直接连接符 4135"/>
              <p:cNvSpPr>
                <a:spLocks noChangeShapeType="1"/>
              </p:cNvSpPr>
              <p:nvPr/>
            </p:nvSpPr>
            <p:spPr bwMode="auto">
              <a:xfrm flipV="1">
                <a:off x="2657" y="1318"/>
                <a:ext cx="432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文本框 4136"/>
              <p:cNvSpPr txBox="1">
                <a:spLocks noChangeArrowheads="1"/>
              </p:cNvSpPr>
              <p:nvPr/>
            </p:nvSpPr>
            <p:spPr bwMode="auto">
              <a:xfrm>
                <a:off x="2808" y="1292"/>
                <a:ext cx="345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2 4</a:t>
                </a:r>
              </a:p>
            </p:txBody>
          </p:sp>
        </p:grpSp>
      </p:grpSp>
      <p:sp>
        <p:nvSpPr>
          <p:cNvPr id="21" name="文本框 20"/>
          <p:cNvSpPr txBox="1"/>
          <p:nvPr/>
        </p:nvSpPr>
        <p:spPr>
          <a:xfrm>
            <a:off x="4402455" y="5937250"/>
            <a:ext cx="100012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···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8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289" y="3695700"/>
            <a:ext cx="152179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27"/>
          <p:cNvSpPr>
            <a:spLocks noChangeArrowheads="1"/>
          </p:cNvSpPr>
          <p:nvPr/>
        </p:nvSpPr>
        <p:spPr bwMode="auto">
          <a:xfrm>
            <a:off x="2551113" y="2647614"/>
            <a:ext cx="4521200" cy="2881312"/>
          </a:xfrm>
          <a:prstGeom prst="wedgeRoundRectCallout">
            <a:avLst>
              <a:gd name="adj1" fmla="val -57759"/>
              <a:gd name="adj2" fmla="val -20583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把被除数和除数都扩大到原来的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倍。</a:t>
            </a:r>
            <a:endParaRPr kumimoji="0" lang="zh-CN" altLang="zh-CN" sz="240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80175" y="1681741"/>
            <a:ext cx="23526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列式：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51234" y="1713482"/>
            <a:ext cx="2352675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22.4÷4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08" name="文本框 3"/>
          <p:cNvSpPr txBox="1">
            <a:spLocks noChangeArrowheads="1"/>
          </p:cNvSpPr>
          <p:nvPr/>
        </p:nvSpPr>
        <p:spPr bwMode="auto">
          <a:xfrm>
            <a:off x="601028" y="1133896"/>
            <a:ext cx="767715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想一想：被除数是小数该怎么除呢？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68622" y="3274959"/>
            <a:ext cx="29781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2  2 . 4</a:t>
            </a: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4898065" y="3278134"/>
            <a:ext cx="41116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54247" y="3274959"/>
            <a:ext cx="11525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643272" y="2751084"/>
            <a:ext cx="7651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56590" y="3770218"/>
            <a:ext cx="191928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2  0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4167022" y="4378271"/>
            <a:ext cx="164941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183022" y="2755846"/>
            <a:ext cx="7651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4582947" y="4978346"/>
            <a:ext cx="19272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2   4</a:t>
            </a: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4179722" y="5560959"/>
            <a:ext cx="1684337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5081422" y="5675259"/>
            <a:ext cx="16319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0</a:t>
            </a:r>
          </a:p>
        </p:txBody>
      </p:sp>
      <p:sp>
        <p:nvSpPr>
          <p:cNvPr id="16" name="Oval 24"/>
          <p:cNvSpPr>
            <a:spLocks noChangeArrowheads="1"/>
          </p:cNvSpPr>
          <p:nvPr/>
        </p:nvSpPr>
        <p:spPr bwMode="auto">
          <a:xfrm>
            <a:off x="4909302" y="2854279"/>
            <a:ext cx="260225" cy="848306"/>
          </a:xfrm>
          <a:prstGeom prst="ellipse">
            <a:avLst/>
          </a:prstGeom>
          <a:noFill/>
          <a:ln w="2857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5997409" y="4448121"/>
            <a:ext cx="5378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595647" y="4451296"/>
            <a:ext cx="9620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2   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103647" y="4451296"/>
            <a:ext cx="9620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4   </a:t>
            </a:r>
          </a:p>
        </p:txBody>
      </p:sp>
      <p:grpSp>
        <p:nvGrpSpPr>
          <p:cNvPr id="20" name="Group 43"/>
          <p:cNvGrpSpPr/>
          <p:nvPr/>
        </p:nvGrpSpPr>
        <p:grpSpPr bwMode="auto">
          <a:xfrm>
            <a:off x="5681497" y="3349727"/>
            <a:ext cx="5837273" cy="400247"/>
            <a:chOff x="1910" y="1766"/>
            <a:chExt cx="2711" cy="189"/>
          </a:xfrm>
        </p:grpSpPr>
        <p:sp>
          <p:nvSpPr>
            <p:cNvPr id="21541" name="Line 38"/>
            <p:cNvSpPr>
              <a:spLocks noChangeShapeType="1"/>
            </p:cNvSpPr>
            <p:nvPr/>
          </p:nvSpPr>
          <p:spPr bwMode="auto">
            <a:xfrm flipH="1">
              <a:off x="1910" y="1869"/>
              <a:ext cx="56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2" name="Text Box 39"/>
            <p:cNvSpPr txBox="1">
              <a:spLocks noChangeArrowheads="1"/>
            </p:cNvSpPr>
            <p:nvPr/>
          </p:nvSpPr>
          <p:spPr bwMode="auto">
            <a:xfrm>
              <a:off x="2489" y="1766"/>
              <a:ext cx="2132" cy="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商的小数点要和被除数的小数点对齐。</a:t>
              </a:r>
            </a:p>
          </p:txBody>
        </p:sp>
      </p:grpSp>
      <p:grpSp>
        <p:nvGrpSpPr>
          <p:cNvPr id="23" name="Group 35"/>
          <p:cNvGrpSpPr/>
          <p:nvPr/>
        </p:nvGrpSpPr>
        <p:grpSpPr bwMode="auto">
          <a:xfrm>
            <a:off x="3792372" y="3292421"/>
            <a:ext cx="2073275" cy="441325"/>
            <a:chOff x="-577" y="2744"/>
            <a:chExt cx="979" cy="233"/>
          </a:xfrm>
        </p:grpSpPr>
        <p:sp>
          <p:nvSpPr>
            <p:cNvPr id="21539" name="Line 4"/>
            <p:cNvSpPr>
              <a:spLocks noChangeShapeType="1"/>
            </p:cNvSpPr>
            <p:nvPr/>
          </p:nvSpPr>
          <p:spPr bwMode="auto">
            <a:xfrm>
              <a:off x="-480" y="2744"/>
              <a:ext cx="88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0" name="Arc 5"/>
            <p:cNvSpPr/>
            <p:nvPr/>
          </p:nvSpPr>
          <p:spPr bwMode="auto">
            <a:xfrm rot="9276134" flipH="1">
              <a:off x="-577" y="2767"/>
              <a:ext cx="148" cy="2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矩形 25"/>
          <p:cNvSpPr/>
          <p:nvPr/>
        </p:nvSpPr>
        <p:spPr bwMode="auto">
          <a:xfrm>
            <a:off x="5646571" y="3843125"/>
            <a:ext cx="7620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  <a:miter lim="800000"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5984709" y="4448121"/>
            <a:ext cx="5378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任意多边形: 形状 27"/>
          <p:cNvSpPr/>
          <p:nvPr/>
        </p:nvSpPr>
        <p:spPr bwMode="auto">
          <a:xfrm>
            <a:off x="5406859" y="2590746"/>
            <a:ext cx="1466850" cy="228600"/>
          </a:xfrm>
          <a:custGeom>
            <a:avLst/>
            <a:gdLst>
              <a:gd name="T0" fmla="*/ 0 w 1397000"/>
              <a:gd name="T1" fmla="*/ 228600 h 228600"/>
              <a:gd name="T2" fmla="*/ 0 w 1397000"/>
              <a:gd name="T3" fmla="*/ 0 h 228600"/>
              <a:gd name="T4" fmla="*/ 1540193 w 1397000"/>
              <a:gd name="T5" fmla="*/ 0 h 228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97000" h="228600">
                <a:moveTo>
                  <a:pt x="0" y="228600"/>
                </a:moveTo>
                <a:lnTo>
                  <a:pt x="0" y="0"/>
                </a:lnTo>
                <a:lnTo>
                  <a:pt x="1397000" y="0"/>
                </a:lnTo>
              </a:path>
            </a:pathLst>
          </a:custGeom>
          <a:noFill/>
          <a:ln w="28575">
            <a:solidFill>
              <a:schemeClr val="tx1"/>
            </a:solidFill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Box 33"/>
          <p:cNvSpPr txBox="1">
            <a:spLocks noChangeArrowheads="1"/>
          </p:cNvSpPr>
          <p:nvPr/>
        </p:nvSpPr>
        <p:spPr bwMode="auto">
          <a:xfrm>
            <a:off x="7003084" y="2379782"/>
            <a:ext cx="53784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个十分之一</a:t>
            </a:r>
          </a:p>
        </p:txBody>
      </p:sp>
      <p:sp>
        <p:nvSpPr>
          <p:cNvPr id="31" name="Text Box 33"/>
          <p:cNvSpPr txBox="1">
            <a:spLocks noChangeArrowheads="1"/>
          </p:cNvSpPr>
          <p:nvPr/>
        </p:nvSpPr>
        <p:spPr bwMode="auto">
          <a:xfrm>
            <a:off x="7064209" y="4559811"/>
            <a:ext cx="53784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个一</a:t>
            </a: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7034364" y="4580058"/>
            <a:ext cx="53784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个十分之一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145531" y="1740170"/>
            <a:ext cx="32131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__________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629234" y="1669032"/>
            <a:ext cx="3073400" cy="5724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6510172" y="5583183"/>
            <a:ext cx="7874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答：他平均每周应跑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5.6km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7051509" y="4566017"/>
            <a:ext cx="53784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个十分之一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87000" y="2742971"/>
            <a:ext cx="34004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20÷4=5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（千米）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717150" y="3341459"/>
            <a:ext cx="3833812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2.4÷4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0.6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（千米）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796525" y="3963759"/>
            <a:ext cx="34004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5+0.6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5.6km</a:t>
            </a:r>
          </a:p>
        </p:txBody>
      </p:sp>
      <p:sp>
        <p:nvSpPr>
          <p:cNvPr id="4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00052 -0.0713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  <p:bldP spid="10" grpId="0"/>
      <p:bldP spid="12" grpId="0"/>
      <p:bldP spid="13" grpId="0"/>
      <p:bldP spid="15" grpId="0"/>
      <p:bldP spid="16" grpId="0" animBg="1"/>
      <p:bldP spid="17" grpId="0"/>
      <p:bldP spid="18" grpId="0"/>
      <p:bldP spid="19" grpId="0"/>
      <p:bldP spid="26" grpId="0" animBg="1"/>
      <p:bldP spid="26" grpId="1" animBg="1"/>
      <p:bldP spid="27" grpId="0"/>
      <p:bldP spid="27" grpId="1"/>
      <p:bldP spid="29" grpId="0"/>
      <p:bldP spid="31" grpId="0"/>
      <p:bldP spid="31" grpId="1"/>
      <p:bldP spid="32" grpId="0"/>
      <p:bldP spid="33" grpId="0"/>
      <p:bldP spid="34" grpId="0"/>
      <p:bldP spid="35" grpId="0"/>
      <p:bldP spid="36" grpId="0"/>
      <p:bldP spid="36" grpId="1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31"/>
          <p:cNvSpPr txBox="1">
            <a:spLocks noChangeArrowheads="1"/>
          </p:cNvSpPr>
          <p:nvPr/>
        </p:nvSpPr>
        <p:spPr bwMode="auto">
          <a:xfrm>
            <a:off x="656590" y="1062479"/>
            <a:ext cx="767715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想一想：被除数是小数该怎么除呢？</a:t>
            </a:r>
          </a:p>
        </p:txBody>
      </p:sp>
      <p:grpSp>
        <p:nvGrpSpPr>
          <p:cNvPr id="63" name="组合 62"/>
          <p:cNvGrpSpPr/>
          <p:nvPr/>
        </p:nvGrpSpPr>
        <p:grpSpPr bwMode="auto">
          <a:xfrm>
            <a:off x="2659966" y="3559948"/>
            <a:ext cx="1566863" cy="2697557"/>
            <a:chOff x="2518" y="885"/>
            <a:chExt cx="664" cy="866"/>
          </a:xfrm>
        </p:grpSpPr>
        <p:sp>
          <p:nvSpPr>
            <p:cNvPr id="64" name="文本框 4127"/>
            <p:cNvSpPr txBox="1">
              <a:spLocks noChangeArrowheads="1"/>
            </p:cNvSpPr>
            <p:nvPr/>
          </p:nvSpPr>
          <p:spPr bwMode="auto">
            <a:xfrm>
              <a:off x="2725" y="885"/>
              <a:ext cx="368" cy="1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5 6</a:t>
              </a:r>
            </a:p>
          </p:txBody>
        </p:sp>
        <p:grpSp>
          <p:nvGrpSpPr>
            <p:cNvPr id="22562" name="组合 4143"/>
            <p:cNvGrpSpPr/>
            <p:nvPr/>
          </p:nvGrpSpPr>
          <p:grpSpPr bwMode="auto">
            <a:xfrm>
              <a:off x="2518" y="1039"/>
              <a:ext cx="664" cy="573"/>
              <a:chOff x="2518" y="1039"/>
              <a:chExt cx="664" cy="573"/>
            </a:xfrm>
          </p:grpSpPr>
          <p:grpSp>
            <p:nvGrpSpPr>
              <p:cNvPr id="22564" name="Group 35"/>
              <p:cNvGrpSpPr/>
              <p:nvPr/>
            </p:nvGrpSpPr>
            <p:grpSpPr bwMode="auto">
              <a:xfrm>
                <a:off x="2622" y="1050"/>
                <a:ext cx="550" cy="115"/>
                <a:chOff x="-668" y="2744"/>
                <a:chExt cx="1348" cy="349"/>
              </a:xfrm>
            </p:grpSpPr>
            <p:sp>
              <p:nvSpPr>
                <p:cNvPr id="75" name="Line 4"/>
                <p:cNvSpPr>
                  <a:spLocks noChangeShapeType="1"/>
                </p:cNvSpPr>
                <p:nvPr/>
              </p:nvSpPr>
              <p:spPr bwMode="auto">
                <a:xfrm>
                  <a:off x="-478" y="2744"/>
                  <a:ext cx="1157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6" name="Arc 5"/>
                <p:cNvSpPr>
                  <a:spLocks noChangeArrowheads="1"/>
                </p:cNvSpPr>
                <p:nvPr/>
              </p:nvSpPr>
              <p:spPr bwMode="auto">
                <a:xfrm rot="9276134" flipH="1">
                  <a:off x="-666" y="2775"/>
                  <a:ext cx="264" cy="316"/>
                </a:xfrm>
                <a:custGeom>
                  <a:avLst/>
                  <a:gdLst>
                    <a:gd name="T0" fmla="*/ -1 w 21600"/>
                    <a:gd name="T1" fmla="*/ 0 h 21600"/>
                    <a:gd name="T2" fmla="*/ 21600 w 21600"/>
                    <a:gd name="T3" fmla="*/ 21600 h 21600"/>
                    <a:gd name="T4" fmla="*/ -1 w 21600"/>
                    <a:gd name="T5" fmla="*/ 0 h 21600"/>
                    <a:gd name="T6" fmla="*/ 21600 w 21600"/>
                    <a:gd name="T7" fmla="*/ 21600 h 21600"/>
                    <a:gd name="T8" fmla="*/ 0 w 21600"/>
                    <a:gd name="T9" fmla="*/ 21600 h 21600"/>
                    <a:gd name="T10" fmla="*/ -1 w 21600"/>
                    <a:gd name="T11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600" h="21600" fill="none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8" name="文本框 4132"/>
              <p:cNvSpPr txBox="1">
                <a:spLocks noChangeArrowheads="1"/>
              </p:cNvSpPr>
              <p:nvPr/>
            </p:nvSpPr>
            <p:spPr bwMode="auto">
              <a:xfrm>
                <a:off x="2719" y="1045"/>
                <a:ext cx="368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2 2 4</a:t>
                </a:r>
              </a:p>
            </p:txBody>
          </p:sp>
          <p:sp>
            <p:nvSpPr>
              <p:cNvPr id="69" name="文本框 4133"/>
              <p:cNvSpPr txBox="1">
                <a:spLocks noChangeArrowheads="1"/>
              </p:cNvSpPr>
              <p:nvPr/>
            </p:nvSpPr>
            <p:spPr bwMode="auto">
              <a:xfrm>
                <a:off x="2518" y="1039"/>
                <a:ext cx="151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70" name="文本框 4134"/>
              <p:cNvSpPr txBox="1">
                <a:spLocks noChangeArrowheads="1"/>
              </p:cNvSpPr>
              <p:nvPr/>
            </p:nvSpPr>
            <p:spPr bwMode="auto">
              <a:xfrm>
                <a:off x="2712" y="1164"/>
                <a:ext cx="260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2 0</a:t>
                </a:r>
              </a:p>
            </p:txBody>
          </p:sp>
          <p:sp>
            <p:nvSpPr>
              <p:cNvPr id="71" name="直接连接符 4135"/>
              <p:cNvSpPr>
                <a:spLocks noChangeShapeType="1"/>
              </p:cNvSpPr>
              <p:nvPr/>
            </p:nvSpPr>
            <p:spPr bwMode="auto">
              <a:xfrm flipV="1">
                <a:off x="2657" y="1338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4136"/>
              <p:cNvSpPr txBox="1">
                <a:spLocks noChangeArrowheads="1"/>
              </p:cNvSpPr>
              <p:nvPr/>
            </p:nvSpPr>
            <p:spPr bwMode="auto">
              <a:xfrm>
                <a:off x="2837" y="1319"/>
                <a:ext cx="345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2 4</a:t>
                </a:r>
              </a:p>
            </p:txBody>
          </p:sp>
          <p:sp>
            <p:nvSpPr>
              <p:cNvPr id="73" name="文本框 4137"/>
              <p:cNvSpPr txBox="1">
                <a:spLocks noChangeArrowheads="1"/>
              </p:cNvSpPr>
              <p:nvPr/>
            </p:nvSpPr>
            <p:spPr bwMode="auto">
              <a:xfrm>
                <a:off x="2827" y="1439"/>
                <a:ext cx="345" cy="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2 4</a:t>
                </a:r>
              </a:p>
            </p:txBody>
          </p:sp>
          <p:sp>
            <p:nvSpPr>
              <p:cNvPr id="74" name="直接连接符 4138"/>
              <p:cNvSpPr>
                <a:spLocks noChangeShapeType="1"/>
              </p:cNvSpPr>
              <p:nvPr/>
            </p:nvSpPr>
            <p:spPr bwMode="auto">
              <a:xfrm flipV="1">
                <a:off x="2717" y="1612"/>
                <a:ext cx="3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6" name="文本框 4142"/>
            <p:cNvSpPr txBox="1">
              <a:spLocks noChangeArrowheads="1"/>
            </p:cNvSpPr>
            <p:nvPr/>
          </p:nvSpPr>
          <p:spPr bwMode="auto">
            <a:xfrm>
              <a:off x="2934" y="1603"/>
              <a:ext cx="151" cy="14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2390091" y="2846966"/>
            <a:ext cx="3631369" cy="580593"/>
            <a:chOff x="2457450" y="2992630"/>
            <a:chExt cx="3631575" cy="580653"/>
          </a:xfrm>
        </p:grpSpPr>
        <p:sp>
          <p:nvSpPr>
            <p:cNvPr id="77" name="文本框 76"/>
            <p:cNvSpPr txBox="1"/>
            <p:nvPr/>
          </p:nvSpPr>
          <p:spPr>
            <a:xfrm>
              <a:off x="2457450" y="3000760"/>
              <a:ext cx="2352809" cy="5725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224÷4=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3736216" y="2992630"/>
              <a:ext cx="2352809" cy="5725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56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6276340" y="2829554"/>
            <a:ext cx="8127054" cy="3471207"/>
            <a:chOff x="6096000" y="2990009"/>
            <a:chExt cx="8126537" cy="3470333"/>
          </a:xfrm>
        </p:grpSpPr>
        <p:grpSp>
          <p:nvGrpSpPr>
            <p:cNvPr id="22536" name="组合 19"/>
            <p:cNvGrpSpPr/>
            <p:nvPr/>
          </p:nvGrpSpPr>
          <p:grpSpPr bwMode="auto">
            <a:xfrm>
              <a:off x="6096000" y="3348780"/>
              <a:ext cx="8126537" cy="3111562"/>
              <a:chOff x="4948766" y="2447080"/>
              <a:chExt cx="8126537" cy="3111562"/>
            </a:xfrm>
          </p:grpSpPr>
          <p:grpSp>
            <p:nvGrpSpPr>
              <p:cNvPr id="22539" name="组合 3"/>
              <p:cNvGrpSpPr/>
              <p:nvPr/>
            </p:nvGrpSpPr>
            <p:grpSpPr bwMode="auto">
              <a:xfrm>
                <a:off x="4948766" y="2447080"/>
                <a:ext cx="8126537" cy="3111562"/>
                <a:chOff x="4948766" y="2447080"/>
                <a:chExt cx="8126537" cy="3111562"/>
              </a:xfrm>
            </p:grpSpPr>
            <p:sp>
              <p:nvSpPr>
                <p:cNvPr id="79" name="Rectangle 7"/>
                <p:cNvSpPr>
                  <a:spLocks noChangeArrowheads="1"/>
                </p:cNvSpPr>
                <p:nvPr/>
              </p:nvSpPr>
              <p:spPr bwMode="auto">
                <a:xfrm>
                  <a:off x="5661509" y="3332237"/>
                  <a:ext cx="2977961" cy="4615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2  2 . 4</a:t>
                  </a:r>
                </a:p>
              </p:txBody>
            </p:sp>
            <p:sp>
              <p:nvSpPr>
                <p:cNvPr id="8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6232052" y="2826536"/>
                  <a:ext cx="409549" cy="4615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.</a:t>
                  </a:r>
                </a:p>
              </p:txBody>
            </p:sp>
            <p:sp>
              <p:nvSpPr>
                <p:cNvPr id="8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948766" y="3332237"/>
                  <a:ext cx="1150865" cy="4615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8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990570" y="2877569"/>
                  <a:ext cx="383357" cy="4615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8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667858" y="3765515"/>
                  <a:ext cx="1920753" cy="4615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2  0</a:t>
                  </a:r>
                </a:p>
              </p:txBody>
            </p:sp>
            <p:sp>
              <p:nvSpPr>
                <p:cNvPr id="22546" name="Line 12"/>
                <p:cNvSpPr>
                  <a:spLocks noChangeShapeType="1"/>
                </p:cNvSpPr>
                <p:nvPr/>
              </p:nvSpPr>
              <p:spPr bwMode="auto">
                <a:xfrm>
                  <a:off x="5560484" y="4283756"/>
                  <a:ext cx="1356782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460764" y="2904718"/>
                  <a:ext cx="766713" cy="4615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6</a:t>
                  </a:r>
                </a:p>
              </p:txBody>
            </p:sp>
            <p:sp>
              <p:nvSpPr>
                <p:cNvPr id="8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932953" y="4590807"/>
                  <a:ext cx="1925515" cy="4615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 2   4</a:t>
                  </a:r>
                </a:p>
              </p:txBody>
            </p:sp>
            <p:sp>
              <p:nvSpPr>
                <p:cNvPr id="22549" name="Line 19"/>
                <p:cNvSpPr>
                  <a:spLocks noChangeShapeType="1"/>
                </p:cNvSpPr>
                <p:nvPr/>
              </p:nvSpPr>
              <p:spPr bwMode="auto">
                <a:xfrm>
                  <a:off x="5574241" y="5094440"/>
                  <a:ext cx="1330325" cy="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380600" y="5097093"/>
                  <a:ext cx="1631846" cy="4615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 0</a:t>
                  </a:r>
                </a:p>
              </p:txBody>
            </p:sp>
            <p:sp>
              <p:nvSpPr>
                <p:cNvPr id="9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932953" y="4241645"/>
                  <a:ext cx="960377" cy="4615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 2   </a:t>
                  </a:r>
                </a:p>
              </p:txBody>
            </p:sp>
            <p:sp>
              <p:nvSpPr>
                <p:cNvPr id="9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393299" y="4251168"/>
                  <a:ext cx="960377" cy="4615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 4   </a:t>
                  </a:r>
                </a:p>
              </p:txBody>
            </p:sp>
            <p:grpSp>
              <p:nvGrpSpPr>
                <p:cNvPr id="22553" name="Group 35"/>
                <p:cNvGrpSpPr/>
                <p:nvPr/>
              </p:nvGrpSpPr>
              <p:grpSpPr bwMode="auto">
                <a:xfrm>
                  <a:off x="5186891" y="3349245"/>
                  <a:ext cx="1754717" cy="441148"/>
                  <a:chOff x="-577" y="2744"/>
                  <a:chExt cx="829" cy="233"/>
                </a:xfrm>
              </p:grpSpPr>
              <p:sp>
                <p:nvSpPr>
                  <p:cNvPr id="22557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-480" y="2744"/>
                    <a:ext cx="732" cy="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2558" name="Arc 5"/>
                  <p:cNvSpPr/>
                  <p:nvPr/>
                </p:nvSpPr>
                <p:spPr bwMode="auto">
                  <a:xfrm rot="9276134" flipH="1">
                    <a:off x="-577" y="2767"/>
                    <a:ext cx="148" cy="2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3175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10800000"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40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255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6950074" y="4203323"/>
                  <a:ext cx="5378451" cy="4615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……</a:t>
                  </a: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555" name="任意多边形: 形状 97"/>
                <p:cNvSpPr/>
                <p:nvPr/>
              </p:nvSpPr>
              <p:spPr bwMode="auto">
                <a:xfrm>
                  <a:off x="6634779" y="2658891"/>
                  <a:ext cx="1101460" cy="228600"/>
                </a:xfrm>
                <a:custGeom>
                  <a:avLst/>
                  <a:gdLst>
                    <a:gd name="T0" fmla="*/ 0 w 1397000"/>
                    <a:gd name="T1" fmla="*/ 228600 h 228600"/>
                    <a:gd name="T2" fmla="*/ 0 w 1397000"/>
                    <a:gd name="T3" fmla="*/ 0 h 228600"/>
                    <a:gd name="T4" fmla="*/ 868442 w 1397000"/>
                    <a:gd name="T5" fmla="*/ 0 h 228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97000" h="228600">
                      <a:moveTo>
                        <a:pt x="0" y="228600"/>
                      </a:moveTo>
                      <a:lnTo>
                        <a:pt x="0" y="0"/>
                      </a:lnTo>
                      <a:lnTo>
                        <a:pt x="1397000" y="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miter lim="800000"/>
                  <a:headEnd type="triangl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7697195" y="2447080"/>
                  <a:ext cx="5378108" cy="4615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6</a:t>
                  </a:r>
                  <a:r>
                    <a:rPr kumimoji="0" lang="zh-CN" altLang="en-US" sz="240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个十分之一</a:t>
                  </a:r>
                </a:p>
              </p:txBody>
            </p:sp>
          </p:grpSp>
          <p:sp>
            <p:nvSpPr>
              <p:cNvPr id="100" name="Text Box 33"/>
              <p:cNvSpPr txBox="1">
                <a:spLocks noChangeArrowheads="1"/>
              </p:cNvSpPr>
              <p:nvPr/>
            </p:nvSpPr>
            <p:spPr bwMode="auto">
              <a:xfrm>
                <a:off x="7697195" y="4283756"/>
                <a:ext cx="5378108" cy="4615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24</a:t>
                </a:r>
                <a:r>
                  <a:rPr kumimoji="0" lang="zh-CN" altLang="en-US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个十分之一</a:t>
                </a:r>
              </a:p>
            </p:txBody>
          </p:sp>
        </p:grpSp>
        <p:sp>
          <p:nvSpPr>
            <p:cNvPr id="103" name="文本框 102"/>
            <p:cNvSpPr txBox="1"/>
            <p:nvPr/>
          </p:nvSpPr>
          <p:spPr>
            <a:xfrm>
              <a:off x="6096000" y="3000760"/>
              <a:ext cx="2352525" cy="5723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22.4÷4=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7386109" y="2990009"/>
              <a:ext cx="2352525" cy="5723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5.6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650331" y="1677038"/>
            <a:ext cx="5700713" cy="10525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按照整数除法的方法去除；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②商的小数点要和被除数的小数点对齐。</a:t>
            </a:r>
          </a:p>
        </p:txBody>
      </p:sp>
      <p:sp>
        <p:nvSpPr>
          <p:cNvPr id="4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1618456" y="1941811"/>
            <a:ext cx="988853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9.6÷4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           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25.2÷6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      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34.5÷15=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060700" y="1918000"/>
            <a:ext cx="12477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2.4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7431" y="1912304"/>
            <a:ext cx="1246188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4.2</a:t>
            </a:r>
          </a:p>
        </p:txBody>
      </p:sp>
      <p:pic>
        <p:nvPicPr>
          <p:cNvPr id="36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577" y="3243138"/>
            <a:ext cx="14859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2239327" y="3265660"/>
            <a:ext cx="116205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9 .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1475740" y="3112963"/>
            <a:ext cx="66992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" name="矩形 1"/>
          <p:cNvSpPr/>
          <p:nvPr/>
        </p:nvSpPr>
        <p:spPr>
          <a:xfrm>
            <a:off x="2239327" y="270656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 Box 51"/>
          <p:cNvSpPr txBox="1">
            <a:spLocks noChangeArrowheads="1"/>
          </p:cNvSpPr>
          <p:nvPr/>
        </p:nvSpPr>
        <p:spPr bwMode="auto">
          <a:xfrm>
            <a:off x="2282190" y="3693988"/>
            <a:ext cx="5746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40" name="Line 52"/>
          <p:cNvSpPr>
            <a:spLocks noChangeShapeType="1"/>
          </p:cNvSpPr>
          <p:nvPr/>
        </p:nvSpPr>
        <p:spPr bwMode="auto">
          <a:xfrm>
            <a:off x="2048827" y="4249613"/>
            <a:ext cx="1390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261552" y="426072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2472690" y="2697038"/>
            <a:ext cx="5794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45" name="矩形 44"/>
          <p:cNvSpPr/>
          <p:nvPr/>
        </p:nvSpPr>
        <p:spPr>
          <a:xfrm>
            <a:off x="2706052" y="427342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696527" y="269227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261552" y="475602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704465" y="476872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Line 54"/>
          <p:cNvSpPr>
            <a:spLocks noChangeShapeType="1"/>
          </p:cNvSpPr>
          <p:nvPr/>
        </p:nvSpPr>
        <p:spPr bwMode="auto">
          <a:xfrm>
            <a:off x="2105977" y="5367213"/>
            <a:ext cx="1390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Box 55"/>
          <p:cNvSpPr txBox="1">
            <a:spLocks noChangeArrowheads="1"/>
          </p:cNvSpPr>
          <p:nvPr/>
        </p:nvSpPr>
        <p:spPr bwMode="auto">
          <a:xfrm>
            <a:off x="2690177" y="5365625"/>
            <a:ext cx="57626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pic>
        <p:nvPicPr>
          <p:cNvPr id="51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16" y="3381250"/>
            <a:ext cx="14859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5022359" y="3377953"/>
            <a:ext cx="143668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25.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4494516" y="3354263"/>
            <a:ext cx="7953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54" name="矩形 53"/>
          <p:cNvSpPr/>
          <p:nvPr/>
        </p:nvSpPr>
        <p:spPr>
          <a:xfrm>
            <a:off x="5207303" y="287166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Box 64"/>
          <p:cNvSpPr txBox="1">
            <a:spLocks noChangeArrowheads="1"/>
          </p:cNvSpPr>
          <p:nvPr/>
        </p:nvSpPr>
        <p:spPr bwMode="auto">
          <a:xfrm>
            <a:off x="4985053" y="3840928"/>
            <a:ext cx="115093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</a:p>
        </p:txBody>
      </p:sp>
      <p:sp>
        <p:nvSpPr>
          <p:cNvPr id="56" name="Line 65"/>
          <p:cNvSpPr>
            <a:spLocks noChangeShapeType="1"/>
          </p:cNvSpPr>
          <p:nvPr/>
        </p:nvSpPr>
        <p:spPr bwMode="auto">
          <a:xfrm>
            <a:off x="4927903" y="4379788"/>
            <a:ext cx="1390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177141" y="430993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5378753" y="2876425"/>
            <a:ext cx="58261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59" name="矩形 58"/>
          <p:cNvSpPr/>
          <p:nvPr/>
        </p:nvSpPr>
        <p:spPr>
          <a:xfrm>
            <a:off x="5624816" y="43020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5554966" y="285578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177141" y="477983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5624816" y="47719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Line 67"/>
          <p:cNvSpPr>
            <a:spLocks noChangeShapeType="1"/>
          </p:cNvSpPr>
          <p:nvPr/>
        </p:nvSpPr>
        <p:spPr bwMode="auto">
          <a:xfrm>
            <a:off x="5045378" y="5346575"/>
            <a:ext cx="1390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 Box 68"/>
          <p:cNvSpPr txBox="1">
            <a:spLocks noChangeArrowheads="1"/>
          </p:cNvSpPr>
          <p:nvPr/>
        </p:nvSpPr>
        <p:spPr bwMode="auto">
          <a:xfrm>
            <a:off x="5627991" y="5365625"/>
            <a:ext cx="11509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638175" y="1157396"/>
            <a:ext cx="989012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列竖式计算。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P24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做一做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6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819" y="3409825"/>
            <a:ext cx="14859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8245694" y="3443163"/>
            <a:ext cx="143668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34.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7433219" y="3365375"/>
            <a:ext cx="79692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</a:p>
        </p:txBody>
      </p:sp>
      <p:sp>
        <p:nvSpPr>
          <p:cNvPr id="69" name="矩形 68"/>
          <p:cNvSpPr/>
          <p:nvPr/>
        </p:nvSpPr>
        <p:spPr>
          <a:xfrm>
            <a:off x="8417469" y="290023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 Box 64"/>
          <p:cNvSpPr txBox="1">
            <a:spLocks noChangeArrowheads="1"/>
          </p:cNvSpPr>
          <p:nvPr/>
        </p:nvSpPr>
        <p:spPr bwMode="auto">
          <a:xfrm>
            <a:off x="8217444" y="3862263"/>
            <a:ext cx="11509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71" name="Line 65"/>
          <p:cNvSpPr>
            <a:spLocks noChangeShapeType="1"/>
          </p:cNvSpPr>
          <p:nvPr/>
        </p:nvSpPr>
        <p:spPr bwMode="auto">
          <a:xfrm>
            <a:off x="8147594" y="4427413"/>
            <a:ext cx="1390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8414294" y="436708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 Box 30"/>
          <p:cNvSpPr txBox="1">
            <a:spLocks noChangeArrowheads="1"/>
          </p:cNvSpPr>
          <p:nvPr/>
        </p:nvSpPr>
        <p:spPr bwMode="auto">
          <a:xfrm>
            <a:off x="8646069" y="2905000"/>
            <a:ext cx="58261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74" name="矩形 73"/>
          <p:cNvSpPr/>
          <p:nvPr/>
        </p:nvSpPr>
        <p:spPr>
          <a:xfrm>
            <a:off x="8842919" y="434962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8807994" y="291293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8414294" y="482746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8861969" y="48338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" name="Line 67"/>
          <p:cNvSpPr>
            <a:spLocks noChangeShapeType="1"/>
          </p:cNvSpPr>
          <p:nvPr/>
        </p:nvSpPr>
        <p:spPr bwMode="auto">
          <a:xfrm>
            <a:off x="8214269" y="5375150"/>
            <a:ext cx="1390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 Box 68"/>
          <p:cNvSpPr txBox="1">
            <a:spLocks noChangeArrowheads="1"/>
          </p:cNvSpPr>
          <p:nvPr/>
        </p:nvSpPr>
        <p:spPr bwMode="auto">
          <a:xfrm>
            <a:off x="8893719" y="5365625"/>
            <a:ext cx="115252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0" name="Text Box 18"/>
          <p:cNvSpPr txBox="1">
            <a:spLocks noChangeArrowheads="1"/>
          </p:cNvSpPr>
          <p:nvPr/>
        </p:nvSpPr>
        <p:spPr bwMode="auto">
          <a:xfrm>
            <a:off x="9060156" y="1933873"/>
            <a:ext cx="1247775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2.3</a:t>
            </a:r>
          </a:p>
        </p:txBody>
      </p:sp>
      <p:sp>
        <p:nvSpPr>
          <p:cNvPr id="8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7" grpId="0"/>
      <p:bldP spid="38" grpId="0"/>
      <p:bldP spid="2" grpId="0"/>
      <p:bldP spid="39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1" grpId="0"/>
      <p:bldP spid="62" grpId="0"/>
      <p:bldP spid="64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6" grpId="0"/>
      <p:bldP spid="77" grpId="0"/>
      <p:bldP spid="79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0"/>
          <p:cNvSpPr txBox="1">
            <a:spLocks noChangeArrowheads="1"/>
          </p:cNvSpPr>
          <p:nvPr/>
        </p:nvSpPr>
        <p:spPr bwMode="auto">
          <a:xfrm>
            <a:off x="593202" y="1084541"/>
            <a:ext cx="814705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算一算，比一比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[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教材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P26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练习六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第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]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1" name="Text Box 49"/>
          <p:cNvSpPr txBox="1">
            <a:spLocks noChangeArrowheads="1"/>
          </p:cNvSpPr>
          <p:nvPr/>
        </p:nvSpPr>
        <p:spPr bwMode="auto">
          <a:xfrm>
            <a:off x="1134068" y="1693174"/>
            <a:ext cx="5595938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42÷3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 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4.2÷3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320724" y="1641890"/>
            <a:ext cx="84931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14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501949" y="1671040"/>
            <a:ext cx="1149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1.4</a:t>
            </a:r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3881119" y="5423186"/>
            <a:ext cx="6102350" cy="614362"/>
          </a:xfrm>
          <a:prstGeom prst="wedgeRoundRectCallout">
            <a:avLst>
              <a:gd name="adj1" fmla="val 54329"/>
              <a:gd name="adj2" fmla="val 4565"/>
              <a:gd name="adj3" fmla="val 16667"/>
            </a:avLst>
          </a:prstGeom>
          <a:solidFill>
            <a:srgbClr val="FFFFFF"/>
          </a:solidFill>
          <a:ln w="28575">
            <a:solidFill>
              <a:srgbClr val="00B0F0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两组算式有什么相同点和不同点呢？</a:t>
            </a:r>
            <a:endParaRPr kumimoji="0" lang="en-US" altLang="zh-CN" sz="2400" i="0" u="none" strike="noStrike" kern="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1" name="Picture 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261" y="4928446"/>
            <a:ext cx="1256064" cy="155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98" y="4925698"/>
            <a:ext cx="1118810" cy="146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27"/>
          <p:cNvSpPr>
            <a:spLocks noChangeArrowheads="1"/>
          </p:cNvSpPr>
          <p:nvPr/>
        </p:nvSpPr>
        <p:spPr bwMode="auto">
          <a:xfrm>
            <a:off x="2115838" y="5241058"/>
            <a:ext cx="6241427" cy="769883"/>
          </a:xfrm>
          <a:prstGeom prst="wedgeRoundRectCallout">
            <a:avLst>
              <a:gd name="adj1" fmla="val -57616"/>
              <a:gd name="adj2" fmla="val -28269"/>
              <a:gd name="adj3" fmla="val 16667"/>
            </a:avLst>
          </a:prstGeom>
          <a:solidFill>
            <a:srgbClr val="CCEC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相同点：整数除以整数与整数除以小数计算方法相同。</a:t>
            </a:r>
          </a:p>
        </p:txBody>
      </p:sp>
      <p:pic>
        <p:nvPicPr>
          <p:cNvPr id="34" name="Picture 8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7173" y="4904331"/>
            <a:ext cx="1092203" cy="165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utoShape 27"/>
          <p:cNvSpPr>
            <a:spLocks noChangeArrowheads="1"/>
          </p:cNvSpPr>
          <p:nvPr/>
        </p:nvSpPr>
        <p:spPr bwMode="auto">
          <a:xfrm>
            <a:off x="3089948" y="5145659"/>
            <a:ext cx="7141171" cy="777445"/>
          </a:xfrm>
          <a:prstGeom prst="wedgeRoundRectCallout">
            <a:avLst>
              <a:gd name="adj1" fmla="val 53287"/>
              <a:gd name="adj2" fmla="val -11019"/>
              <a:gd name="adj3" fmla="val 16667"/>
            </a:avLst>
          </a:prstGeom>
          <a:solidFill>
            <a:srgbClr val="FFE1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不同点：小数除以整数要把商的小数点与被除数的小数点对齐。</a:t>
            </a:r>
          </a:p>
        </p:txBody>
      </p:sp>
      <p:pic>
        <p:nvPicPr>
          <p:cNvPr id="36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63" y="2651025"/>
            <a:ext cx="14859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1399875" y="2625625"/>
            <a:ext cx="111601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4  2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941088" y="2601813"/>
            <a:ext cx="67151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9" name="Text Box 61"/>
          <p:cNvSpPr txBox="1">
            <a:spLocks noChangeArrowheads="1"/>
          </p:cNvSpPr>
          <p:nvPr/>
        </p:nvSpPr>
        <p:spPr bwMode="auto">
          <a:xfrm>
            <a:off x="1437975" y="2131913"/>
            <a:ext cx="6858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  </a:t>
            </a:r>
          </a:p>
        </p:txBody>
      </p:sp>
      <p:sp>
        <p:nvSpPr>
          <p:cNvPr id="40" name="Text Box 62"/>
          <p:cNvSpPr txBox="1">
            <a:spLocks noChangeArrowheads="1"/>
          </p:cNvSpPr>
          <p:nvPr/>
        </p:nvSpPr>
        <p:spPr bwMode="auto">
          <a:xfrm>
            <a:off x="1399875" y="3086000"/>
            <a:ext cx="71596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41" name="Line 63"/>
          <p:cNvSpPr>
            <a:spLocks noChangeShapeType="1"/>
          </p:cNvSpPr>
          <p:nvPr/>
        </p:nvSpPr>
        <p:spPr bwMode="auto">
          <a:xfrm>
            <a:off x="1369713" y="3644800"/>
            <a:ext cx="1257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Box 64"/>
          <p:cNvSpPr txBox="1">
            <a:spLocks noChangeArrowheads="1"/>
          </p:cNvSpPr>
          <p:nvPr/>
        </p:nvSpPr>
        <p:spPr bwMode="auto">
          <a:xfrm>
            <a:off x="1420513" y="3609875"/>
            <a:ext cx="71755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  </a:t>
            </a:r>
          </a:p>
        </p:txBody>
      </p:sp>
      <p:sp>
        <p:nvSpPr>
          <p:cNvPr id="2" name="矩形 1"/>
          <p:cNvSpPr/>
          <p:nvPr/>
        </p:nvSpPr>
        <p:spPr>
          <a:xfrm>
            <a:off x="1811038" y="360987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" name="矩形 2"/>
          <p:cNvSpPr/>
          <p:nvPr/>
        </p:nvSpPr>
        <p:spPr>
          <a:xfrm>
            <a:off x="1817388" y="21398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Box 68"/>
          <p:cNvSpPr txBox="1">
            <a:spLocks noChangeArrowheads="1"/>
          </p:cNvSpPr>
          <p:nvPr/>
        </p:nvSpPr>
        <p:spPr bwMode="auto">
          <a:xfrm>
            <a:off x="1406225" y="4035325"/>
            <a:ext cx="56991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  </a:t>
            </a:r>
          </a:p>
        </p:txBody>
      </p:sp>
      <p:sp>
        <p:nvSpPr>
          <p:cNvPr id="47" name="矩形 46"/>
          <p:cNvSpPr/>
          <p:nvPr/>
        </p:nvSpPr>
        <p:spPr>
          <a:xfrm>
            <a:off x="1811038" y="40575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48" name="Line 66"/>
          <p:cNvSpPr>
            <a:spLocks noChangeShapeType="1"/>
          </p:cNvSpPr>
          <p:nvPr/>
        </p:nvSpPr>
        <p:spPr bwMode="auto">
          <a:xfrm>
            <a:off x="1358600" y="4649688"/>
            <a:ext cx="12493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Box 67"/>
          <p:cNvSpPr txBox="1">
            <a:spLocks noChangeArrowheads="1"/>
          </p:cNvSpPr>
          <p:nvPr/>
        </p:nvSpPr>
        <p:spPr bwMode="auto">
          <a:xfrm>
            <a:off x="1809450" y="4606825"/>
            <a:ext cx="58896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pic>
        <p:nvPicPr>
          <p:cNvPr id="50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88" y="2665313"/>
            <a:ext cx="14859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4003375" y="2630388"/>
            <a:ext cx="14509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3485850" y="2611338"/>
            <a:ext cx="67151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3" name="Text Box 61"/>
          <p:cNvSpPr txBox="1">
            <a:spLocks noChangeArrowheads="1"/>
          </p:cNvSpPr>
          <p:nvPr/>
        </p:nvSpPr>
        <p:spPr bwMode="auto">
          <a:xfrm>
            <a:off x="4041475" y="2150963"/>
            <a:ext cx="6858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  </a:t>
            </a:r>
          </a:p>
        </p:txBody>
      </p:sp>
      <p:sp>
        <p:nvSpPr>
          <p:cNvPr id="54" name="Text Box 62"/>
          <p:cNvSpPr txBox="1">
            <a:spLocks noChangeArrowheads="1"/>
          </p:cNvSpPr>
          <p:nvPr/>
        </p:nvSpPr>
        <p:spPr bwMode="auto">
          <a:xfrm>
            <a:off x="4016075" y="3059013"/>
            <a:ext cx="71596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5" name="Line 63"/>
          <p:cNvSpPr>
            <a:spLocks noChangeShapeType="1"/>
          </p:cNvSpPr>
          <p:nvPr/>
        </p:nvSpPr>
        <p:spPr bwMode="auto">
          <a:xfrm>
            <a:off x="3949400" y="3597175"/>
            <a:ext cx="1254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Box 64"/>
          <p:cNvSpPr txBox="1">
            <a:spLocks noChangeArrowheads="1"/>
          </p:cNvSpPr>
          <p:nvPr/>
        </p:nvSpPr>
        <p:spPr bwMode="auto">
          <a:xfrm>
            <a:off x="4022425" y="3571775"/>
            <a:ext cx="71596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  </a:t>
            </a:r>
          </a:p>
        </p:txBody>
      </p:sp>
      <p:sp>
        <p:nvSpPr>
          <p:cNvPr id="8" name="矩形 7"/>
          <p:cNvSpPr/>
          <p:nvPr/>
        </p:nvSpPr>
        <p:spPr>
          <a:xfrm>
            <a:off x="4263725" y="216048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447875" y="358606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9" name="矩形 58"/>
          <p:cNvSpPr/>
          <p:nvPr/>
        </p:nvSpPr>
        <p:spPr>
          <a:xfrm>
            <a:off x="4387550" y="215572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Box 68"/>
          <p:cNvSpPr txBox="1">
            <a:spLocks noChangeArrowheads="1"/>
          </p:cNvSpPr>
          <p:nvPr/>
        </p:nvSpPr>
        <p:spPr bwMode="auto">
          <a:xfrm>
            <a:off x="4006550" y="4046438"/>
            <a:ext cx="56832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  </a:t>
            </a:r>
          </a:p>
        </p:txBody>
      </p:sp>
      <p:sp>
        <p:nvSpPr>
          <p:cNvPr id="61" name="矩形 60"/>
          <p:cNvSpPr/>
          <p:nvPr/>
        </p:nvSpPr>
        <p:spPr>
          <a:xfrm>
            <a:off x="4430413" y="405596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62" name="Line 66"/>
          <p:cNvSpPr>
            <a:spLocks noChangeShapeType="1"/>
          </p:cNvSpPr>
          <p:nvPr/>
        </p:nvSpPr>
        <p:spPr bwMode="auto">
          <a:xfrm>
            <a:off x="3971625" y="4617938"/>
            <a:ext cx="1231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Box 67"/>
          <p:cNvSpPr txBox="1">
            <a:spLocks noChangeArrowheads="1"/>
          </p:cNvSpPr>
          <p:nvPr/>
        </p:nvSpPr>
        <p:spPr bwMode="auto">
          <a:xfrm>
            <a:off x="4425650" y="4611588"/>
            <a:ext cx="58896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44" name="Text Box 49"/>
          <p:cNvSpPr txBox="1">
            <a:spLocks noChangeArrowheads="1"/>
          </p:cNvSpPr>
          <p:nvPr/>
        </p:nvSpPr>
        <p:spPr bwMode="auto">
          <a:xfrm>
            <a:off x="6665792" y="1677448"/>
            <a:ext cx="80645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84÷4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          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8.4÷4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7877180" y="1660890"/>
            <a:ext cx="1149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21</a:t>
            </a: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10041023" y="1663061"/>
            <a:ext cx="114935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2.1</a:t>
            </a:r>
          </a:p>
        </p:txBody>
      </p:sp>
      <p:pic>
        <p:nvPicPr>
          <p:cNvPr id="6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19" y="2562671"/>
            <a:ext cx="14859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 Box 30"/>
          <p:cNvSpPr txBox="1">
            <a:spLocks noChangeArrowheads="1"/>
          </p:cNvSpPr>
          <p:nvPr/>
        </p:nvSpPr>
        <p:spPr bwMode="auto">
          <a:xfrm>
            <a:off x="6940232" y="2537271"/>
            <a:ext cx="111442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8  4</a:t>
            </a:r>
          </a:p>
        </p:txBody>
      </p:sp>
      <p:sp>
        <p:nvSpPr>
          <p:cNvPr id="66" name="Text Box 29"/>
          <p:cNvSpPr txBox="1">
            <a:spLocks noChangeArrowheads="1"/>
          </p:cNvSpPr>
          <p:nvPr/>
        </p:nvSpPr>
        <p:spPr bwMode="auto">
          <a:xfrm>
            <a:off x="6435407" y="2503933"/>
            <a:ext cx="66992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67" name="Text Box 61"/>
          <p:cNvSpPr txBox="1">
            <a:spLocks noChangeArrowheads="1"/>
          </p:cNvSpPr>
          <p:nvPr/>
        </p:nvSpPr>
        <p:spPr bwMode="auto">
          <a:xfrm>
            <a:off x="6932294" y="2075308"/>
            <a:ext cx="6858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  </a:t>
            </a:r>
          </a:p>
        </p:txBody>
      </p:sp>
      <p:sp>
        <p:nvSpPr>
          <p:cNvPr id="68" name="Text Box 62"/>
          <p:cNvSpPr txBox="1">
            <a:spLocks noChangeArrowheads="1"/>
          </p:cNvSpPr>
          <p:nvPr/>
        </p:nvSpPr>
        <p:spPr bwMode="auto">
          <a:xfrm>
            <a:off x="6940232" y="2981771"/>
            <a:ext cx="7143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69" name="Line 63"/>
          <p:cNvSpPr>
            <a:spLocks noChangeShapeType="1"/>
          </p:cNvSpPr>
          <p:nvPr/>
        </p:nvSpPr>
        <p:spPr bwMode="auto">
          <a:xfrm>
            <a:off x="6919594" y="3508821"/>
            <a:ext cx="1238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381557" y="351834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71" name="矩形 70"/>
          <p:cNvSpPr/>
          <p:nvPr/>
        </p:nvSpPr>
        <p:spPr>
          <a:xfrm>
            <a:off x="7360919" y="208324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7400607" y="394855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73" name="Line 66"/>
          <p:cNvSpPr>
            <a:spLocks noChangeShapeType="1"/>
          </p:cNvSpPr>
          <p:nvPr/>
        </p:nvSpPr>
        <p:spPr bwMode="auto">
          <a:xfrm>
            <a:off x="6998969" y="4535933"/>
            <a:ext cx="12239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 Box 67"/>
          <p:cNvSpPr txBox="1">
            <a:spLocks noChangeArrowheads="1"/>
          </p:cNvSpPr>
          <p:nvPr/>
        </p:nvSpPr>
        <p:spPr bwMode="auto">
          <a:xfrm>
            <a:off x="7491094" y="4559746"/>
            <a:ext cx="58896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pic>
        <p:nvPicPr>
          <p:cNvPr id="75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382" y="2530921"/>
            <a:ext cx="14859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9553257" y="2497583"/>
            <a:ext cx="144938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77" name="Text Box 29"/>
          <p:cNvSpPr txBox="1">
            <a:spLocks noChangeArrowheads="1"/>
          </p:cNvSpPr>
          <p:nvPr/>
        </p:nvSpPr>
        <p:spPr bwMode="auto">
          <a:xfrm>
            <a:off x="9043669" y="2478533"/>
            <a:ext cx="67151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78" name="Text Box 61"/>
          <p:cNvSpPr txBox="1">
            <a:spLocks noChangeArrowheads="1"/>
          </p:cNvSpPr>
          <p:nvPr/>
        </p:nvSpPr>
        <p:spPr bwMode="auto">
          <a:xfrm>
            <a:off x="9545319" y="2086421"/>
            <a:ext cx="6858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  </a:t>
            </a:r>
          </a:p>
        </p:txBody>
      </p:sp>
      <p:sp>
        <p:nvSpPr>
          <p:cNvPr id="79" name="Text Box 62"/>
          <p:cNvSpPr txBox="1">
            <a:spLocks noChangeArrowheads="1"/>
          </p:cNvSpPr>
          <p:nvPr/>
        </p:nvSpPr>
        <p:spPr bwMode="auto">
          <a:xfrm>
            <a:off x="9565957" y="2964308"/>
            <a:ext cx="714375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80" name="Line 63"/>
          <p:cNvSpPr>
            <a:spLocks noChangeShapeType="1"/>
          </p:cNvSpPr>
          <p:nvPr/>
        </p:nvSpPr>
        <p:spPr bwMode="auto">
          <a:xfrm>
            <a:off x="9526269" y="3526283"/>
            <a:ext cx="1273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9759632" y="209435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9989819" y="351834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83" name="矩形 82"/>
          <p:cNvSpPr/>
          <p:nvPr/>
        </p:nvSpPr>
        <p:spPr>
          <a:xfrm>
            <a:off x="9988232" y="209118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9991407" y="399459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85" name="Line 66"/>
          <p:cNvSpPr>
            <a:spLocks noChangeShapeType="1"/>
          </p:cNvSpPr>
          <p:nvPr/>
        </p:nvSpPr>
        <p:spPr bwMode="auto">
          <a:xfrm>
            <a:off x="9585007" y="4553396"/>
            <a:ext cx="1260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 Box 67"/>
          <p:cNvSpPr txBox="1">
            <a:spLocks noChangeArrowheads="1"/>
          </p:cNvSpPr>
          <p:nvPr/>
        </p:nvSpPr>
        <p:spPr bwMode="auto">
          <a:xfrm>
            <a:off x="10051732" y="4543871"/>
            <a:ext cx="58896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933775" y="1892200"/>
            <a:ext cx="0" cy="30607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三、巩固提高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0" grpId="0" animBg="1"/>
      <p:bldP spid="30" grpId="1" animBg="1"/>
      <p:bldP spid="33" grpId="0" animBg="1"/>
      <p:bldP spid="33" grpId="1" animBg="1"/>
      <p:bldP spid="35" grpId="0" animBg="1"/>
      <p:bldP spid="37" grpId="0"/>
      <p:bldP spid="38" grpId="0"/>
      <p:bldP spid="39" grpId="0"/>
      <p:bldP spid="40" grpId="0"/>
      <p:bldP spid="42" grpId="0"/>
      <p:bldP spid="2" grpId="0"/>
      <p:bldP spid="3" grpId="0"/>
      <p:bldP spid="45" grpId="0"/>
      <p:bldP spid="47" grpId="0"/>
      <p:bldP spid="49" grpId="0"/>
      <p:bldP spid="51" grpId="0"/>
      <p:bldP spid="52" grpId="0"/>
      <p:bldP spid="53" grpId="0"/>
      <p:bldP spid="54" grpId="0"/>
      <p:bldP spid="56" grpId="0"/>
      <p:bldP spid="58" grpId="0"/>
      <p:bldP spid="59" grpId="0"/>
      <p:bldP spid="60" grpId="0"/>
      <p:bldP spid="61" grpId="0"/>
      <p:bldP spid="63" grpId="0"/>
      <p:bldP spid="46" grpId="0"/>
      <p:bldP spid="57" grpId="0"/>
      <p:bldP spid="65" grpId="0"/>
      <p:bldP spid="66" grpId="0"/>
      <p:bldP spid="67" grpId="0"/>
      <p:bldP spid="68" grpId="0"/>
      <p:bldP spid="70" grpId="0"/>
      <p:bldP spid="71" grpId="0"/>
      <p:bldP spid="72" grpId="0"/>
      <p:bldP spid="74" grpId="0"/>
      <p:bldP spid="76" grpId="0"/>
      <p:bldP spid="77" grpId="0"/>
      <p:bldP spid="78" grpId="0"/>
      <p:bldP spid="79" grpId="0"/>
      <p:bldP spid="82" grpId="0"/>
      <p:bldP spid="83" grpId="0"/>
      <p:bldP spid="84" grpId="0"/>
      <p:bldP spid="8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Application>Microsoft Office PowerPoint</Application>
  <PresentationFormat>宽屏</PresentationFormat>
  <Paragraphs>278</Paragraphs>
  <Slides>15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29</cp:revision>
  <dcterms:created xsi:type="dcterms:W3CDTF">2020-06-25T13:11:00Z</dcterms:created>
  <dcterms:modified xsi:type="dcterms:W3CDTF">2021-01-08T23:14:35Z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