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87" r:id="rId18"/>
    <p:sldId id="275" r:id="rId19"/>
    <p:sldId id="277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2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0" y="114"/>
      </p:cViewPr>
      <p:guideLst>
        <p:guide pos="325"/>
        <p:guide pos="7256"/>
        <p:guide orient="horz" pos="600"/>
        <p:guide orient="horz" pos="686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636F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636F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7" t="565" r="39127" b="52081"/>
          <a:stretch>
            <a:fillRect/>
          </a:stretch>
        </p:blipFill>
        <p:spPr>
          <a:xfrm>
            <a:off x="9013273" y="81026"/>
            <a:ext cx="3099633" cy="3099634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t="26606" r="56893" b="26040"/>
          <a:stretch>
            <a:fillRect/>
          </a:stretch>
        </p:blipFill>
        <p:spPr>
          <a:xfrm>
            <a:off x="7131490" y="1850944"/>
            <a:ext cx="3152173" cy="3152174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2" t="52646" r="39211"/>
          <a:stretch>
            <a:fillRect/>
          </a:stretch>
        </p:blipFill>
        <p:spPr>
          <a:xfrm>
            <a:off x="8994048" y="3691911"/>
            <a:ext cx="3104274" cy="3104275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7" t="565" r="39127"/>
          <a:stretch>
            <a:fillRect/>
          </a:stretch>
        </p:blipFill>
        <p:spPr>
          <a:xfrm>
            <a:off x="8926008" y="0"/>
            <a:ext cx="3265993" cy="6858000"/>
          </a:xfrm>
          <a:custGeom>
            <a:avLst/>
            <a:gdLst>
              <a:gd name="connsiteX0" fmla="*/ 0 w 3265993"/>
              <a:gd name="connsiteY0" fmla="*/ 5229863 h 6858000"/>
              <a:gd name="connsiteX1" fmla="*/ 1620683 w 3265993"/>
              <a:gd name="connsiteY1" fmla="*/ 6858000 h 6858000"/>
              <a:gd name="connsiteX2" fmla="*/ 0 w 3265993"/>
              <a:gd name="connsiteY2" fmla="*/ 6858000 h 6858000"/>
              <a:gd name="connsiteX3" fmla="*/ 0 w 3265993"/>
              <a:gd name="connsiteY3" fmla="*/ 0 h 6858000"/>
              <a:gd name="connsiteX4" fmla="*/ 3265993 w 3265993"/>
              <a:gd name="connsiteY4" fmla="*/ 0 h 6858000"/>
              <a:gd name="connsiteX5" fmla="*/ 3265993 w 3265993"/>
              <a:gd name="connsiteY5" fmla="*/ 1636744 h 6858000"/>
              <a:gd name="connsiteX6" fmla="*/ 1636744 w 3265993"/>
              <a:gd name="connsiteY6" fmla="*/ 1 h 6858000"/>
              <a:gd name="connsiteX7" fmla="*/ 2 w 3265993"/>
              <a:gd name="connsiteY7" fmla="*/ 1629250 h 6858000"/>
              <a:gd name="connsiteX8" fmla="*/ 1629251 w 3265993"/>
              <a:gd name="connsiteY8" fmla="*/ 3265993 h 6858000"/>
              <a:gd name="connsiteX9" fmla="*/ 3265993 w 3265993"/>
              <a:gd name="connsiteY9" fmla="*/ 1636744 h 6858000"/>
              <a:gd name="connsiteX10" fmla="*/ 3265993 w 3265993"/>
              <a:gd name="connsiteY10" fmla="*/ 6858000 h 6858000"/>
              <a:gd name="connsiteX11" fmla="*/ 1620683 w 3265993"/>
              <a:gd name="connsiteY11" fmla="*/ 6858000 h 6858000"/>
              <a:gd name="connsiteX12" fmla="*/ 3257425 w 3265993"/>
              <a:gd name="connsiteY12" fmla="*/ 5228751 h 6858000"/>
              <a:gd name="connsiteX13" fmla="*/ 1628176 w 3265993"/>
              <a:gd name="connsiteY13" fmla="*/ 3592008 h 6858000"/>
              <a:gd name="connsiteX14" fmla="*/ 0 w 3265993"/>
              <a:gd name="connsiteY14" fmla="*/ 5212730 h 6858000"/>
              <a:gd name="connsiteX15" fmla="*/ 0 w 3265993"/>
              <a:gd name="connsiteY15" fmla="*/ 4885967 h 6858000"/>
              <a:gd name="connsiteX16" fmla="*/ 1459901 w 3265993"/>
              <a:gd name="connsiteY16" fmla="*/ 3432749 h 6858000"/>
              <a:gd name="connsiteX17" fmla="*/ 0 w 3265993"/>
              <a:gd name="connsiteY17" fmla="*/ 1966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65993" h="6858000">
                <a:moveTo>
                  <a:pt x="0" y="5229863"/>
                </a:moveTo>
                <a:lnTo>
                  <a:pt x="1620683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265993" y="0"/>
                </a:lnTo>
                <a:lnTo>
                  <a:pt x="3265993" y="1636744"/>
                </a:lnTo>
                <a:lnTo>
                  <a:pt x="1636744" y="1"/>
                </a:lnTo>
                <a:lnTo>
                  <a:pt x="2" y="1629250"/>
                </a:lnTo>
                <a:lnTo>
                  <a:pt x="1629251" y="3265993"/>
                </a:lnTo>
                <a:lnTo>
                  <a:pt x="3265993" y="1636744"/>
                </a:lnTo>
                <a:lnTo>
                  <a:pt x="3265993" y="6858000"/>
                </a:lnTo>
                <a:lnTo>
                  <a:pt x="1620683" y="6858000"/>
                </a:lnTo>
                <a:lnTo>
                  <a:pt x="3257425" y="5228751"/>
                </a:lnTo>
                <a:lnTo>
                  <a:pt x="1628176" y="3592008"/>
                </a:lnTo>
                <a:lnTo>
                  <a:pt x="0" y="5212730"/>
                </a:lnTo>
                <a:lnTo>
                  <a:pt x="0" y="4885967"/>
                </a:lnTo>
                <a:lnTo>
                  <a:pt x="1459901" y="3432749"/>
                </a:lnTo>
                <a:lnTo>
                  <a:pt x="0" y="1966133"/>
                </a:lnTo>
                <a:close/>
              </a:path>
            </a:pathLst>
          </a:custGeom>
        </p:spPr>
      </p:pic>
      <p:sp>
        <p:nvSpPr>
          <p:cNvPr id="20" name="矩形 19"/>
          <p:cNvSpPr/>
          <p:nvPr/>
        </p:nvSpPr>
        <p:spPr>
          <a:xfrm>
            <a:off x="0" y="1371600"/>
            <a:ext cx="7111349" cy="4587240"/>
          </a:xfrm>
          <a:prstGeom prst="rect">
            <a:avLst/>
          </a:prstGeom>
          <a:solidFill>
            <a:srgbClr val="636F5A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44142" y="2314916"/>
            <a:ext cx="6259076" cy="2641902"/>
            <a:chOff x="6147269" y="2844265"/>
            <a:chExt cx="538883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388835" cy="1589115"/>
              <a:chOff x="-4714868" y="2110674"/>
              <a:chExt cx="5388835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36F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388835" cy="944353"/>
                <a:chOff x="-4714868" y="2110674"/>
                <a:chExt cx="5388835" cy="944353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382723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3600" b="1" dirty="0">
                      <a:solidFill>
                        <a:srgbClr val="636F5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3</a:t>
                  </a:r>
                  <a:r>
                    <a:rPr kumimoji="0" lang="en-US" altLang="zh-CN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36F5A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.3</a:t>
                  </a:r>
                  <a:r>
                    <a:rPr lang="zh-CN" altLang="en-US" sz="3600" b="1" dirty="0">
                      <a:solidFill>
                        <a:srgbClr val="636F5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整数部分不够商</a:t>
                  </a:r>
                  <a:r>
                    <a:rPr lang="en-US" altLang="zh-CN" sz="3600" b="1" dirty="0">
                      <a:solidFill>
                        <a:srgbClr val="636F5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</a:t>
                  </a:r>
                  <a:r>
                    <a:rPr lang="zh-CN" altLang="en-US" sz="3600" b="1" dirty="0">
                      <a:solidFill>
                        <a:srgbClr val="636F5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的除法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第三单元  小数除法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636F5A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473709" y="1146186"/>
            <a:ext cx="10991851" cy="5307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下面各题的商哪些是小于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的？在括号里画“√”。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725084" y="1861521"/>
            <a:ext cx="9793816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4.04÷5   56.5÷48   35÷26   0.74÷17</a:t>
            </a:r>
          </a:p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(    )             (     )         (     )          (     ) 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4542365" y="3419697"/>
            <a:ext cx="4897967" cy="1344083"/>
            <a:chOff x="2339752" y="3122006"/>
            <a:chExt cx="3672408" cy="1007768"/>
          </a:xfrm>
        </p:grpSpPr>
        <p:sp>
          <p:nvSpPr>
            <p:cNvPr id="49160" name="AutoShape 27"/>
            <p:cNvSpPr>
              <a:spLocks noChangeArrowheads="1"/>
            </p:cNvSpPr>
            <p:nvPr/>
          </p:nvSpPr>
          <p:spPr bwMode="auto">
            <a:xfrm>
              <a:off x="2339752" y="3122006"/>
              <a:ext cx="3672408" cy="1007768"/>
            </a:xfrm>
            <a:prstGeom prst="wedgeRoundRectCallout">
              <a:avLst>
                <a:gd name="adj1" fmla="val -64310"/>
                <a:gd name="adj2" fmla="val 32708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defTabSz="1219200"/>
              <a:endPara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484172" y="3180726"/>
              <a:ext cx="3527988" cy="6230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当被除数的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整数部分比除数小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的时候，商比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小。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2667" y="2365019"/>
            <a:ext cx="60113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0216" y="2384069"/>
            <a:ext cx="60113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2393" y="3913511"/>
            <a:ext cx="1233063" cy="161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/>
          <p:cNvSpPr>
            <a:spLocks noChangeArrowheads="1"/>
          </p:cNvSpPr>
          <p:nvPr/>
        </p:nvSpPr>
        <p:spPr bwMode="auto">
          <a:xfrm>
            <a:off x="614884" y="1249725"/>
            <a:ext cx="27959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判断正误并改正。</a:t>
            </a:r>
          </a:p>
        </p:txBody>
      </p:sp>
      <p:sp>
        <p:nvSpPr>
          <p:cNvPr id="93" name="Text Box 56"/>
          <p:cNvSpPr txBox="1">
            <a:spLocks noChangeArrowheads="1"/>
          </p:cNvSpPr>
          <p:nvPr/>
        </p:nvSpPr>
        <p:spPr bwMode="auto">
          <a:xfrm>
            <a:off x="3812951" y="4798886"/>
            <a:ext cx="23029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）</a:t>
            </a:r>
          </a:p>
        </p:txBody>
      </p:sp>
      <p:sp>
        <p:nvSpPr>
          <p:cNvPr id="94" name="Text Box 60"/>
          <p:cNvSpPr txBox="1">
            <a:spLocks noChangeArrowheads="1"/>
          </p:cNvSpPr>
          <p:nvPr/>
        </p:nvSpPr>
        <p:spPr bwMode="auto">
          <a:xfrm>
            <a:off x="6102678" y="3282739"/>
            <a:ext cx="21124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改正：</a:t>
            </a:r>
          </a:p>
        </p:txBody>
      </p:sp>
      <p:sp>
        <p:nvSpPr>
          <p:cNvPr id="95" name="Text Box 55"/>
          <p:cNvSpPr txBox="1">
            <a:spLocks noChangeArrowheads="1"/>
          </p:cNvSpPr>
          <p:nvPr/>
        </p:nvSpPr>
        <p:spPr bwMode="auto">
          <a:xfrm>
            <a:off x="4331535" y="4808012"/>
            <a:ext cx="27855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×</a:t>
            </a:r>
          </a:p>
        </p:txBody>
      </p:sp>
      <p:grpSp>
        <p:nvGrpSpPr>
          <p:cNvPr id="96" name="组合 95"/>
          <p:cNvGrpSpPr/>
          <p:nvPr/>
        </p:nvGrpSpPr>
        <p:grpSpPr bwMode="auto">
          <a:xfrm>
            <a:off x="2832736" y="2567837"/>
            <a:ext cx="3422651" cy="1902538"/>
            <a:chOff x="3252905" y="2598803"/>
            <a:chExt cx="2566988" cy="1426297"/>
          </a:xfrm>
        </p:grpSpPr>
        <p:pic>
          <p:nvPicPr>
            <p:cNvPr id="50197" name="图片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30860" y="2926676"/>
              <a:ext cx="1512887" cy="661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8" name="Rectangle 8"/>
            <p:cNvSpPr>
              <a:spLocks noChangeArrowheads="1"/>
            </p:cNvSpPr>
            <p:nvPr/>
          </p:nvSpPr>
          <p:spPr bwMode="auto">
            <a:xfrm>
              <a:off x="3992680" y="2955351"/>
              <a:ext cx="1827213" cy="3461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1.5 2</a:t>
              </a:r>
            </a:p>
          </p:txBody>
        </p:sp>
        <p:sp>
          <p:nvSpPr>
            <p:cNvPr id="50199" name="Text Box 9"/>
            <p:cNvSpPr txBox="1">
              <a:spLocks noChangeArrowheads="1"/>
            </p:cNvSpPr>
            <p:nvPr/>
          </p:nvSpPr>
          <p:spPr bwMode="auto">
            <a:xfrm>
              <a:off x="3252905" y="2961701"/>
              <a:ext cx="863600" cy="3461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19</a:t>
              </a:r>
            </a:p>
          </p:txBody>
        </p:sp>
        <p:sp>
          <p:nvSpPr>
            <p:cNvPr id="50200" name="Text Box 10"/>
            <p:cNvSpPr txBox="1">
              <a:spLocks noChangeArrowheads="1"/>
            </p:cNvSpPr>
            <p:nvPr/>
          </p:nvSpPr>
          <p:spPr bwMode="auto">
            <a:xfrm>
              <a:off x="4156623" y="2615600"/>
              <a:ext cx="574675" cy="3461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0.</a:t>
              </a:r>
            </a:p>
          </p:txBody>
        </p:sp>
        <p:sp>
          <p:nvSpPr>
            <p:cNvPr id="50201" name="Text Box 11"/>
            <p:cNvSpPr txBox="1">
              <a:spLocks noChangeArrowheads="1"/>
            </p:cNvSpPr>
            <p:nvPr/>
          </p:nvSpPr>
          <p:spPr bwMode="auto">
            <a:xfrm>
              <a:off x="4006516" y="3308294"/>
              <a:ext cx="1198789" cy="3461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1 5 2</a:t>
              </a:r>
            </a:p>
          </p:txBody>
        </p:sp>
        <p:sp>
          <p:nvSpPr>
            <p:cNvPr id="50202" name="Line 12"/>
            <p:cNvSpPr>
              <a:spLocks noChangeShapeType="1"/>
            </p:cNvSpPr>
            <p:nvPr/>
          </p:nvSpPr>
          <p:spPr bwMode="auto">
            <a:xfrm>
              <a:off x="3780897" y="3688707"/>
              <a:ext cx="14827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203" name="Text Box 15"/>
            <p:cNvSpPr txBox="1">
              <a:spLocks noChangeArrowheads="1"/>
            </p:cNvSpPr>
            <p:nvPr/>
          </p:nvSpPr>
          <p:spPr bwMode="auto">
            <a:xfrm>
              <a:off x="4390935" y="2598803"/>
              <a:ext cx="574675" cy="3461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8</a:t>
              </a:r>
            </a:p>
          </p:txBody>
        </p:sp>
        <p:sp>
          <p:nvSpPr>
            <p:cNvPr id="50204" name="Text Box 18"/>
            <p:cNvSpPr txBox="1">
              <a:spLocks noChangeArrowheads="1"/>
            </p:cNvSpPr>
            <p:nvPr/>
          </p:nvSpPr>
          <p:spPr bwMode="auto">
            <a:xfrm>
              <a:off x="4389933" y="3678999"/>
              <a:ext cx="574675" cy="3461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08" name="文本框 107"/>
          <p:cNvSpPr txBox="1">
            <a:spLocks noChangeArrowheads="1"/>
          </p:cNvSpPr>
          <p:nvPr/>
        </p:nvSpPr>
        <p:spPr bwMode="auto">
          <a:xfrm>
            <a:off x="3087327" y="1844195"/>
            <a:ext cx="31601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1.52÷19=0.8 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122" name="Group 35"/>
          <p:cNvGrpSpPr/>
          <p:nvPr/>
        </p:nvGrpSpPr>
        <p:grpSpPr bwMode="auto">
          <a:xfrm>
            <a:off x="7980680" y="3290861"/>
            <a:ext cx="2190751" cy="575733"/>
            <a:chOff x="-668" y="2750"/>
            <a:chExt cx="1348" cy="343"/>
          </a:xfrm>
        </p:grpSpPr>
        <p:sp>
          <p:nvSpPr>
            <p:cNvPr id="50195" name="Line 4"/>
            <p:cNvSpPr>
              <a:spLocks noChangeShapeType="1"/>
            </p:cNvSpPr>
            <p:nvPr/>
          </p:nvSpPr>
          <p:spPr bwMode="auto">
            <a:xfrm>
              <a:off x="-480" y="2750"/>
              <a:ext cx="11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96" name="Arc 5"/>
            <p:cNvSpPr/>
            <p:nvPr/>
          </p:nvSpPr>
          <p:spPr bwMode="auto">
            <a:xfrm rot="9276134" flipH="1">
              <a:off x="-668" y="2775"/>
              <a:ext cx="264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 rot="10800000" wrap="none"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5" name="TextBox 6"/>
          <p:cNvSpPr txBox="1">
            <a:spLocks noChangeArrowheads="1"/>
          </p:cNvSpPr>
          <p:nvPr/>
        </p:nvSpPr>
        <p:spPr bwMode="auto">
          <a:xfrm>
            <a:off x="8511964" y="3250643"/>
            <a:ext cx="8691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1.5 2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26" name="矩形 125"/>
          <p:cNvSpPr>
            <a:spLocks noChangeArrowheads="1"/>
          </p:cNvSpPr>
          <p:nvPr/>
        </p:nvSpPr>
        <p:spPr bwMode="auto">
          <a:xfrm>
            <a:off x="7498080" y="3218894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19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7" name="TextBox 8"/>
          <p:cNvSpPr txBox="1">
            <a:spLocks noChangeArrowheads="1"/>
          </p:cNvSpPr>
          <p:nvPr/>
        </p:nvSpPr>
        <p:spPr bwMode="auto">
          <a:xfrm>
            <a:off x="8505318" y="2797006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28" name="矩形 127"/>
          <p:cNvSpPr>
            <a:spLocks noChangeArrowheads="1"/>
          </p:cNvSpPr>
          <p:nvPr/>
        </p:nvSpPr>
        <p:spPr bwMode="auto">
          <a:xfrm>
            <a:off x="8499264" y="3754410"/>
            <a:ext cx="8691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1 5 2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9" name="Line 4"/>
          <p:cNvSpPr>
            <a:spLocks noChangeShapeType="1"/>
          </p:cNvSpPr>
          <p:nvPr/>
        </p:nvSpPr>
        <p:spPr bwMode="auto">
          <a:xfrm>
            <a:off x="8286215" y="4289927"/>
            <a:ext cx="161925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1" name="TextBox 12"/>
          <p:cNvSpPr txBox="1">
            <a:spLocks noChangeArrowheads="1"/>
          </p:cNvSpPr>
          <p:nvPr/>
        </p:nvSpPr>
        <p:spPr bwMode="auto">
          <a:xfrm>
            <a:off x="8683412" y="2787187"/>
            <a:ext cx="26962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32" name="矩形 131"/>
          <p:cNvSpPr>
            <a:spLocks noChangeArrowheads="1"/>
          </p:cNvSpPr>
          <p:nvPr/>
        </p:nvSpPr>
        <p:spPr bwMode="auto">
          <a:xfrm>
            <a:off x="9011459" y="4315634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33" name="矩形 132"/>
          <p:cNvSpPr>
            <a:spLocks noChangeArrowheads="1"/>
          </p:cNvSpPr>
          <p:nvPr/>
        </p:nvSpPr>
        <p:spPr bwMode="auto">
          <a:xfrm>
            <a:off x="8814253" y="2787187"/>
            <a:ext cx="3958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9062441" y="2790497"/>
            <a:ext cx="3958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8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93" grpId="0"/>
      <p:bldP spid="94" grpId="0"/>
      <p:bldP spid="95" grpId="0"/>
      <p:bldP spid="108" grpId="0"/>
      <p:bldP spid="125" grpId="0"/>
      <p:bldP spid="126" grpId="0"/>
      <p:bldP spid="127" grpId="0"/>
      <p:bldP spid="128" grpId="0"/>
      <p:bldP spid="129" grpId="0" animBg="1"/>
      <p:bldP spid="131" grpId="0"/>
      <p:bldP spid="132" grpId="0"/>
      <p:bldP spid="133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>
            <a:spLocks noChangeArrowheads="1"/>
          </p:cNvSpPr>
          <p:nvPr/>
        </p:nvSpPr>
        <p:spPr bwMode="auto">
          <a:xfrm>
            <a:off x="633096" y="1210080"/>
            <a:ext cx="72961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计算下面各题并用乘法验算。</a:t>
            </a: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3011171" y="1866710"/>
            <a:ext cx="6527800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9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   15.6÷16                    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5369324" y="1839236"/>
            <a:ext cx="1587500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9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=0.975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53" name="Group 35"/>
          <p:cNvGrpSpPr/>
          <p:nvPr/>
        </p:nvGrpSpPr>
        <p:grpSpPr bwMode="auto">
          <a:xfrm>
            <a:off x="2018454" y="2909994"/>
            <a:ext cx="2705100" cy="575733"/>
            <a:chOff x="-668" y="2750"/>
            <a:chExt cx="1665" cy="343"/>
          </a:xfrm>
        </p:grpSpPr>
        <p:sp>
          <p:nvSpPr>
            <p:cNvPr id="51236" name="Line 4"/>
            <p:cNvSpPr>
              <a:spLocks noChangeShapeType="1"/>
            </p:cNvSpPr>
            <p:nvPr/>
          </p:nvSpPr>
          <p:spPr bwMode="auto">
            <a:xfrm>
              <a:off x="-480" y="2750"/>
              <a:ext cx="14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237" name="Arc 5"/>
            <p:cNvSpPr/>
            <p:nvPr/>
          </p:nvSpPr>
          <p:spPr bwMode="auto">
            <a:xfrm rot="9276134" flipH="1">
              <a:off x="-668" y="2775"/>
              <a:ext cx="264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 rot="10800000" wrap="none"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" name="TextBox 6"/>
          <p:cNvSpPr txBox="1">
            <a:spLocks noChangeArrowheads="1"/>
          </p:cNvSpPr>
          <p:nvPr/>
        </p:nvSpPr>
        <p:spPr bwMode="auto">
          <a:xfrm>
            <a:off x="2577254" y="2869778"/>
            <a:ext cx="8691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1 5.6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1732684" y="2923181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16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TextBox 8"/>
          <p:cNvSpPr txBox="1">
            <a:spLocks noChangeArrowheads="1"/>
          </p:cNvSpPr>
          <p:nvPr/>
        </p:nvSpPr>
        <p:spPr bwMode="auto">
          <a:xfrm>
            <a:off x="2872204" y="2451683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2575137" y="3286761"/>
            <a:ext cx="8691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1 4 4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0" name="Line 4"/>
          <p:cNvSpPr>
            <a:spLocks noChangeShapeType="1"/>
          </p:cNvSpPr>
          <p:nvPr/>
        </p:nvSpPr>
        <p:spPr bwMode="auto">
          <a:xfrm>
            <a:off x="2474045" y="3776790"/>
            <a:ext cx="2400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11"/>
          <p:cNvSpPr txBox="1">
            <a:spLocks noChangeArrowheads="1"/>
          </p:cNvSpPr>
          <p:nvPr/>
        </p:nvSpPr>
        <p:spPr bwMode="auto">
          <a:xfrm>
            <a:off x="2814290" y="3749538"/>
            <a:ext cx="6126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1 2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2" name="TextBox 12"/>
          <p:cNvSpPr txBox="1">
            <a:spLocks noChangeArrowheads="1"/>
          </p:cNvSpPr>
          <p:nvPr/>
        </p:nvSpPr>
        <p:spPr bwMode="auto">
          <a:xfrm>
            <a:off x="3017905" y="2465694"/>
            <a:ext cx="26962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3439790" y="3749538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3195878" y="2458054"/>
            <a:ext cx="3958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9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5" name="Line 4"/>
          <p:cNvSpPr>
            <a:spLocks noChangeShapeType="1"/>
          </p:cNvSpPr>
          <p:nvPr/>
        </p:nvSpPr>
        <p:spPr bwMode="auto">
          <a:xfrm>
            <a:off x="2810087" y="4764194"/>
            <a:ext cx="2400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16"/>
          <p:cNvSpPr txBox="1">
            <a:spLocks noChangeArrowheads="1"/>
          </p:cNvSpPr>
          <p:nvPr/>
        </p:nvSpPr>
        <p:spPr bwMode="auto">
          <a:xfrm>
            <a:off x="2987888" y="4182112"/>
            <a:ext cx="16192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1 1 2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>
            <a:spLocks noChangeArrowheads="1"/>
          </p:cNvSpPr>
          <p:nvPr/>
        </p:nvSpPr>
        <p:spPr bwMode="auto">
          <a:xfrm>
            <a:off x="3457198" y="2880509"/>
            <a:ext cx="3958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3" name="矩形 72"/>
          <p:cNvSpPr>
            <a:spLocks noChangeArrowheads="1"/>
          </p:cNvSpPr>
          <p:nvPr/>
        </p:nvSpPr>
        <p:spPr bwMode="auto">
          <a:xfrm>
            <a:off x="3827614" y="2876275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3426958" y="2478100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7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6" name="矩形 75"/>
          <p:cNvSpPr>
            <a:spLocks noChangeArrowheads="1"/>
          </p:cNvSpPr>
          <p:nvPr/>
        </p:nvSpPr>
        <p:spPr bwMode="auto">
          <a:xfrm>
            <a:off x="3457410" y="4697540"/>
            <a:ext cx="508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8 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8" name="矩形 77"/>
          <p:cNvSpPr>
            <a:spLocks noChangeArrowheads="1"/>
          </p:cNvSpPr>
          <p:nvPr/>
        </p:nvSpPr>
        <p:spPr bwMode="auto">
          <a:xfrm>
            <a:off x="3495591" y="5059101"/>
            <a:ext cx="10202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8 0 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0" name="矩形 79"/>
          <p:cNvSpPr>
            <a:spLocks noChangeArrowheads="1"/>
          </p:cNvSpPr>
          <p:nvPr/>
        </p:nvSpPr>
        <p:spPr bwMode="auto">
          <a:xfrm>
            <a:off x="3756238" y="4683706"/>
            <a:ext cx="5058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 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" name="Line 4"/>
          <p:cNvSpPr>
            <a:spLocks noChangeShapeType="1"/>
          </p:cNvSpPr>
          <p:nvPr/>
        </p:nvSpPr>
        <p:spPr bwMode="auto">
          <a:xfrm>
            <a:off x="3196082" y="5555943"/>
            <a:ext cx="1619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" name="矩形 81"/>
          <p:cNvSpPr>
            <a:spLocks noChangeArrowheads="1"/>
          </p:cNvSpPr>
          <p:nvPr/>
        </p:nvSpPr>
        <p:spPr bwMode="auto">
          <a:xfrm>
            <a:off x="3751159" y="5520765"/>
            <a:ext cx="5058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 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3" name="矩形 82"/>
          <p:cNvSpPr>
            <a:spLocks noChangeArrowheads="1"/>
          </p:cNvSpPr>
          <p:nvPr/>
        </p:nvSpPr>
        <p:spPr bwMode="auto">
          <a:xfrm>
            <a:off x="3757235" y="2473770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415096" y="3384846"/>
            <a:ext cx="113204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200">
              <a:defRPr/>
            </a:pPr>
            <a:r>
              <a:rPr lang="zh-CN" altLang="en-US" sz="2400" kern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验算：</a:t>
            </a:r>
          </a:p>
        </p:txBody>
      </p:sp>
      <p:sp>
        <p:nvSpPr>
          <p:cNvPr id="85" name="Text Box 18"/>
          <p:cNvSpPr txBox="1">
            <a:spLocks noChangeArrowheads="1"/>
          </p:cNvSpPr>
          <p:nvPr/>
        </p:nvSpPr>
        <p:spPr bwMode="auto">
          <a:xfrm>
            <a:off x="7351184" y="2659206"/>
            <a:ext cx="307128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0.9 7 5</a:t>
            </a:r>
          </a:p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×    1 6</a:t>
            </a:r>
          </a:p>
        </p:txBody>
      </p:sp>
      <p:sp>
        <p:nvSpPr>
          <p:cNvPr id="86" name="Line 12"/>
          <p:cNvSpPr>
            <a:spLocks noChangeShapeType="1"/>
          </p:cNvSpPr>
          <p:nvPr/>
        </p:nvSpPr>
        <p:spPr bwMode="auto">
          <a:xfrm>
            <a:off x="6988811" y="3507560"/>
            <a:ext cx="2398184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Rectangle 7"/>
          <p:cNvSpPr>
            <a:spLocks noChangeArrowheads="1"/>
          </p:cNvSpPr>
          <p:nvPr/>
        </p:nvSpPr>
        <p:spPr bwMode="auto">
          <a:xfrm>
            <a:off x="7523654" y="3542273"/>
            <a:ext cx="20468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5 8 5 0</a:t>
            </a:r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7542954" y="3879198"/>
            <a:ext cx="20468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9 7 5</a:t>
            </a:r>
          </a:p>
        </p:txBody>
      </p:sp>
      <p:sp>
        <p:nvSpPr>
          <p:cNvPr id="89" name="Rectangle 7"/>
          <p:cNvSpPr>
            <a:spLocks noChangeArrowheads="1"/>
          </p:cNvSpPr>
          <p:nvPr/>
        </p:nvSpPr>
        <p:spPr bwMode="auto">
          <a:xfrm>
            <a:off x="7366212" y="4400553"/>
            <a:ext cx="24003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1 5 6 0 0</a:t>
            </a:r>
          </a:p>
        </p:txBody>
      </p:sp>
      <p:sp>
        <p:nvSpPr>
          <p:cNvPr id="91" name="Line 12"/>
          <p:cNvSpPr>
            <a:spLocks noChangeShapeType="1"/>
          </p:cNvSpPr>
          <p:nvPr/>
        </p:nvSpPr>
        <p:spPr bwMode="auto">
          <a:xfrm>
            <a:off x="7213158" y="4348483"/>
            <a:ext cx="2398184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" name="TextBox 12"/>
          <p:cNvSpPr txBox="1">
            <a:spLocks noChangeArrowheads="1"/>
          </p:cNvSpPr>
          <p:nvPr/>
        </p:nvSpPr>
        <p:spPr bwMode="auto">
          <a:xfrm>
            <a:off x="7882171" y="4383195"/>
            <a:ext cx="26962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8292805" y="4474869"/>
            <a:ext cx="192616" cy="3873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1447" y="4484112"/>
            <a:ext cx="192617" cy="3873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6" grpId="0"/>
      <p:bldP spid="57" grpId="0"/>
      <p:bldP spid="58" grpId="0"/>
      <p:bldP spid="59" grpId="0"/>
      <p:bldP spid="60" grpId="0" animBg="1"/>
      <p:bldP spid="61" grpId="0"/>
      <p:bldP spid="62" grpId="0"/>
      <p:bldP spid="63" grpId="0"/>
      <p:bldP spid="64" grpId="0"/>
      <p:bldP spid="65" grpId="0" animBg="1"/>
      <p:bldP spid="66" grpId="0"/>
      <p:bldP spid="71" grpId="0"/>
      <p:bldP spid="73" grpId="0"/>
      <p:bldP spid="74" grpId="0"/>
      <p:bldP spid="76" grpId="0"/>
      <p:bldP spid="78" grpId="0"/>
      <p:bldP spid="80" grpId="0"/>
      <p:bldP spid="81" grpId="0" animBg="1"/>
      <p:bldP spid="82" grpId="0"/>
      <p:bldP spid="83" grpId="0"/>
      <p:bldP spid="85" grpId="0"/>
      <p:bldP spid="86" grpId="0" animBg="1"/>
      <p:bldP spid="87" grpId="0"/>
      <p:bldP spid="88" grpId="0"/>
      <p:bldP spid="89" grpId="0"/>
      <p:bldP spid="91" grpId="0" animBg="1"/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233" y="2318386"/>
            <a:ext cx="4383616" cy="363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660400" y="1229919"/>
            <a:ext cx="10790767" cy="114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庞华的家与学校之间的距离为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2.25km,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她每天步行去上学需要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15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分钟。她平均每分钟走多少千米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?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445511" y="3458506"/>
            <a:ext cx="2406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2.25÷15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35078" y="1288629"/>
            <a:ext cx="1217082" cy="527049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kumimoji="1"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6629234" y="3458506"/>
            <a:ext cx="46355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路程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÷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时间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速度</a:t>
            </a:r>
          </a:p>
        </p:txBody>
      </p:sp>
      <p:sp>
        <p:nvSpPr>
          <p:cNvPr id="13" name="矩形 12"/>
          <p:cNvSpPr/>
          <p:nvPr/>
        </p:nvSpPr>
        <p:spPr>
          <a:xfrm>
            <a:off x="8892538" y="1263226"/>
            <a:ext cx="1120141" cy="552452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kumimoji="1"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/>
      <p:bldP spid="8" grpId="0" bldLvl="0" animBg="1"/>
      <p:bldP spid="10" grpId="0"/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5361940" y="1525136"/>
            <a:ext cx="38396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0.15(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千米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663526" y="1538699"/>
            <a:ext cx="27241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2.25÷15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3523148" y="5476916"/>
            <a:ext cx="790998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答：她平均每分钟走</a:t>
            </a:r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0.15</a:t>
            </a:r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千米。</a:t>
            </a: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5287518" y="2514519"/>
            <a:ext cx="4106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210473" y="3032763"/>
            <a:ext cx="11514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099472" y="2494792"/>
            <a:ext cx="4106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133341" y="3561930"/>
            <a:ext cx="10731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1 5</a:t>
            </a: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4623224" y="4015363"/>
            <a:ext cx="1919816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5361940" y="2498378"/>
            <a:ext cx="5376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5647059" y="4001198"/>
            <a:ext cx="448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>
            <a:off x="4761739" y="4830004"/>
            <a:ext cx="1974851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5254499" y="3978800"/>
            <a:ext cx="45783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7   </a:t>
            </a:r>
          </a:p>
        </p:txBody>
      </p:sp>
      <p:grpSp>
        <p:nvGrpSpPr>
          <p:cNvPr id="36" name="Group 35"/>
          <p:cNvGrpSpPr/>
          <p:nvPr/>
        </p:nvGrpSpPr>
        <p:grpSpPr bwMode="auto">
          <a:xfrm>
            <a:off x="4449658" y="3043348"/>
            <a:ext cx="2798233" cy="738716"/>
            <a:chOff x="-668" y="2744"/>
            <a:chExt cx="1322" cy="349"/>
          </a:xfrm>
        </p:grpSpPr>
        <p:sp>
          <p:nvSpPr>
            <p:cNvPr id="54291" name="Line 4"/>
            <p:cNvSpPr>
              <a:spLocks noChangeShapeType="1"/>
            </p:cNvSpPr>
            <p:nvPr/>
          </p:nvSpPr>
          <p:spPr bwMode="auto">
            <a:xfrm>
              <a:off x="-480" y="2744"/>
              <a:ext cx="113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92" name="Arc 5"/>
            <p:cNvSpPr/>
            <p:nvPr/>
          </p:nvSpPr>
          <p:spPr bwMode="auto">
            <a:xfrm rot="9276134" flipH="1">
              <a:off x="-668" y="2775"/>
              <a:ext cx="265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</a:ln>
          </p:spPr>
          <p:txBody>
            <a:bodyPr rot="10800000" wrap="none"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5127816" y="3075097"/>
            <a:ext cx="29781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2.2 5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5361941" y="4344629"/>
            <a:ext cx="9842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7 5</a:t>
            </a: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5668859" y="2497864"/>
            <a:ext cx="5376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5628406" y="4849245"/>
            <a:ext cx="9884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3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bldLvl="0" animBg="1"/>
      <p:bldP spid="26" grpId="0"/>
      <p:bldP spid="27" grpId="0"/>
      <p:bldP spid="28" grpId="0"/>
      <p:bldP spid="29" grpId="0" animBg="1"/>
      <p:bldP spid="30" grpId="0"/>
      <p:bldP spid="31" grpId="0"/>
      <p:bldP spid="32" grpId="0" animBg="1"/>
      <p:bldP spid="35" grpId="0"/>
      <p:bldP spid="39" grpId="0"/>
      <p:bldP spid="40" grpId="0"/>
      <p:bldP spid="41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567478" y="2963645"/>
            <a:ext cx="5120216" cy="1407584"/>
          </a:xfrm>
          <a:prstGeom prst="rect">
            <a:avLst/>
          </a:prstGeom>
          <a:solidFill>
            <a:schemeClr val="accent2">
              <a:lumMod val="40000"/>
              <a:lumOff val="60000"/>
              <a:alpha val="72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660400" y="1246206"/>
            <a:ext cx="101790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妈妈买了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斤橘子，一共花了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4.5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元，橘子多少钱一斤？</a:t>
            </a:r>
          </a:p>
        </p:txBody>
      </p:sp>
      <p:sp>
        <p:nvSpPr>
          <p:cNvPr id="20" name="矩形 19"/>
          <p:cNvSpPr/>
          <p:nvPr/>
        </p:nvSpPr>
        <p:spPr>
          <a:xfrm>
            <a:off x="4503544" y="1274161"/>
            <a:ext cx="624042" cy="527049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kumimoji="1"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箭头: 下 3"/>
          <p:cNvSpPr/>
          <p:nvPr/>
        </p:nvSpPr>
        <p:spPr>
          <a:xfrm>
            <a:off x="4646044" y="1894550"/>
            <a:ext cx="287867" cy="359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928494" y="4661160"/>
            <a:ext cx="4114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4.5÷5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0.9(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元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4" name="TextBox 25"/>
          <p:cNvSpPr txBox="1">
            <a:spLocks noChangeArrowheads="1"/>
          </p:cNvSpPr>
          <p:nvPr/>
        </p:nvSpPr>
        <p:spPr bwMode="auto">
          <a:xfrm>
            <a:off x="4269278" y="2212049"/>
            <a:ext cx="17166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总价</a:t>
            </a:r>
          </a:p>
        </p:txBody>
      </p:sp>
      <p:sp>
        <p:nvSpPr>
          <p:cNvPr id="10" name="矩形 9"/>
          <p:cNvSpPr/>
          <p:nvPr/>
        </p:nvSpPr>
        <p:spPr>
          <a:xfrm>
            <a:off x="1895679" y="1248967"/>
            <a:ext cx="584200" cy="527049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kumimoji="1"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箭头: 下 10"/>
          <p:cNvSpPr/>
          <p:nvPr/>
        </p:nvSpPr>
        <p:spPr>
          <a:xfrm>
            <a:off x="2192011" y="1894550"/>
            <a:ext cx="287867" cy="359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1863928" y="2239566"/>
            <a:ext cx="17166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数量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269278" y="3311890"/>
            <a:ext cx="51223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÷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＝单价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928494" y="5377574"/>
            <a:ext cx="5073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答：橘子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0.9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元一斤。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-0.30851 0.15401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3951E-6 L 0.1849 0.15308 " pathEditMode="relative" rAng="0" ptsTypes="AA">
                                      <p:cBhvr>
                                        <p:cTn id="4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7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7" grpId="0"/>
      <p:bldP spid="20" grpId="0" bldLvl="0" animBg="1"/>
      <p:bldP spid="4" grpId="0" bldLvl="0" animBg="1"/>
      <p:bldP spid="2" grpId="0"/>
      <p:bldP spid="34" grpId="0"/>
      <p:bldP spid="34" grpId="1"/>
      <p:bldP spid="10" grpId="0" bldLvl="0" animBg="1"/>
      <p:bldP spid="11" grpId="0" bldLvl="0" animBg="1"/>
      <p:bldP spid="12" grpId="0"/>
      <p:bldP spid="12" grpId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533856" y="1148573"/>
            <a:ext cx="10435167" cy="46166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一只大象体重是一头黄牛的15倍。这只大象比这头黄牛重多少吨？</a:t>
            </a:r>
          </a:p>
        </p:txBody>
      </p:sp>
      <p:pic>
        <p:nvPicPr>
          <p:cNvPr id="56323" name="图片 -2147482623" descr="未标题-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3033" y="1728651"/>
            <a:ext cx="5609167" cy="249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789766" y="4620629"/>
            <a:ext cx="42185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先求出黄牛的体重：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528567" y="4620628"/>
            <a:ext cx="22013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5.1÷15=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841790" y="4586490"/>
            <a:ext cx="26267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0.34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（吨）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89766" y="5185210"/>
            <a:ext cx="52937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再求大象比黄牛重多少：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118855" y="5164634"/>
            <a:ext cx="27093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5.1-0.34=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514796" y="5151071"/>
            <a:ext cx="26267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4.76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（吨）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789766" y="5774035"/>
            <a:ext cx="73215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答：这头大象比这头黄牛重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4.76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吨。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60400" y="1169341"/>
            <a:ext cx="4605748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>
            <a:spAutoFit/>
          </a:bodyPr>
          <a:lstStyle/>
          <a:p>
            <a:pPr defTabSz="1219200"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92393" y="1667356"/>
            <a:ext cx="3433952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>
            <a:spAutoFit/>
          </a:bodyPr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整数部分不够商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的除法</a:t>
            </a:r>
          </a:p>
        </p:txBody>
      </p:sp>
      <p:sp>
        <p:nvSpPr>
          <p:cNvPr id="8" name="折角形 7"/>
          <p:cNvSpPr/>
          <p:nvPr/>
        </p:nvSpPr>
        <p:spPr>
          <a:xfrm>
            <a:off x="4073041" y="2844228"/>
            <a:ext cx="3612848" cy="2013835"/>
          </a:xfrm>
          <a:prstGeom prst="foldedCorner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785799" y="2682560"/>
            <a:ext cx="3059354" cy="2337174"/>
          </a:xfrm>
          <a:prstGeom prst="rightArrow">
            <a:avLst>
              <a:gd name="adj1" fmla="val 50000"/>
              <a:gd name="adj2" fmla="val 28559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整数部分不够商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的除法</a:t>
            </a:r>
            <a:r>
              <a:rPr lang="zh-CN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计算方法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4073041" y="3250982"/>
            <a:ext cx="37846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不够除，就是不够商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，要商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，点上小数点再除。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在个位起占位作用。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7942" y="2571965"/>
            <a:ext cx="2719917" cy="2806700"/>
          </a:xfrm>
          <a:prstGeom prst="rect">
            <a:avLst/>
          </a:prstGeom>
          <a:noFill/>
          <a:ln w="12700">
            <a:solidFill>
              <a:srgbClr val="B35C00"/>
            </a:solidFill>
            <a:miter lim="800000"/>
            <a:headEnd/>
            <a:tailEnd/>
          </a:ln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7" grpId="0" bldLvl="0" animBg="1"/>
      <p:bldP spid="245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7" t="565" r="39127" b="52081"/>
          <a:stretch>
            <a:fillRect/>
          </a:stretch>
        </p:blipFill>
        <p:spPr>
          <a:xfrm>
            <a:off x="9013273" y="81026"/>
            <a:ext cx="3099633" cy="3099634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t="26606" r="56893" b="26040"/>
          <a:stretch>
            <a:fillRect/>
          </a:stretch>
        </p:blipFill>
        <p:spPr>
          <a:xfrm>
            <a:off x="7131490" y="1850944"/>
            <a:ext cx="3152173" cy="3152174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2" t="52646" r="39211"/>
          <a:stretch>
            <a:fillRect/>
          </a:stretch>
        </p:blipFill>
        <p:spPr>
          <a:xfrm>
            <a:off x="8994048" y="3691911"/>
            <a:ext cx="3104274" cy="3104275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7" t="565" r="39127"/>
          <a:stretch>
            <a:fillRect/>
          </a:stretch>
        </p:blipFill>
        <p:spPr>
          <a:xfrm>
            <a:off x="8926008" y="0"/>
            <a:ext cx="3265993" cy="6858000"/>
          </a:xfrm>
          <a:custGeom>
            <a:avLst/>
            <a:gdLst>
              <a:gd name="connsiteX0" fmla="*/ 0 w 3265993"/>
              <a:gd name="connsiteY0" fmla="*/ 5229863 h 6858000"/>
              <a:gd name="connsiteX1" fmla="*/ 1620683 w 3265993"/>
              <a:gd name="connsiteY1" fmla="*/ 6858000 h 6858000"/>
              <a:gd name="connsiteX2" fmla="*/ 0 w 3265993"/>
              <a:gd name="connsiteY2" fmla="*/ 6858000 h 6858000"/>
              <a:gd name="connsiteX3" fmla="*/ 0 w 3265993"/>
              <a:gd name="connsiteY3" fmla="*/ 0 h 6858000"/>
              <a:gd name="connsiteX4" fmla="*/ 3265993 w 3265993"/>
              <a:gd name="connsiteY4" fmla="*/ 0 h 6858000"/>
              <a:gd name="connsiteX5" fmla="*/ 3265993 w 3265993"/>
              <a:gd name="connsiteY5" fmla="*/ 1636744 h 6858000"/>
              <a:gd name="connsiteX6" fmla="*/ 1636744 w 3265993"/>
              <a:gd name="connsiteY6" fmla="*/ 1 h 6858000"/>
              <a:gd name="connsiteX7" fmla="*/ 2 w 3265993"/>
              <a:gd name="connsiteY7" fmla="*/ 1629250 h 6858000"/>
              <a:gd name="connsiteX8" fmla="*/ 1629251 w 3265993"/>
              <a:gd name="connsiteY8" fmla="*/ 3265993 h 6858000"/>
              <a:gd name="connsiteX9" fmla="*/ 3265993 w 3265993"/>
              <a:gd name="connsiteY9" fmla="*/ 1636744 h 6858000"/>
              <a:gd name="connsiteX10" fmla="*/ 3265993 w 3265993"/>
              <a:gd name="connsiteY10" fmla="*/ 6858000 h 6858000"/>
              <a:gd name="connsiteX11" fmla="*/ 1620683 w 3265993"/>
              <a:gd name="connsiteY11" fmla="*/ 6858000 h 6858000"/>
              <a:gd name="connsiteX12" fmla="*/ 3257425 w 3265993"/>
              <a:gd name="connsiteY12" fmla="*/ 5228751 h 6858000"/>
              <a:gd name="connsiteX13" fmla="*/ 1628176 w 3265993"/>
              <a:gd name="connsiteY13" fmla="*/ 3592008 h 6858000"/>
              <a:gd name="connsiteX14" fmla="*/ 0 w 3265993"/>
              <a:gd name="connsiteY14" fmla="*/ 5212730 h 6858000"/>
              <a:gd name="connsiteX15" fmla="*/ 0 w 3265993"/>
              <a:gd name="connsiteY15" fmla="*/ 4885967 h 6858000"/>
              <a:gd name="connsiteX16" fmla="*/ 1459901 w 3265993"/>
              <a:gd name="connsiteY16" fmla="*/ 3432749 h 6858000"/>
              <a:gd name="connsiteX17" fmla="*/ 0 w 3265993"/>
              <a:gd name="connsiteY17" fmla="*/ 1966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65993" h="6858000">
                <a:moveTo>
                  <a:pt x="0" y="5229863"/>
                </a:moveTo>
                <a:lnTo>
                  <a:pt x="1620683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265993" y="0"/>
                </a:lnTo>
                <a:lnTo>
                  <a:pt x="3265993" y="1636744"/>
                </a:lnTo>
                <a:lnTo>
                  <a:pt x="1636744" y="1"/>
                </a:lnTo>
                <a:lnTo>
                  <a:pt x="2" y="1629250"/>
                </a:lnTo>
                <a:lnTo>
                  <a:pt x="1629251" y="3265993"/>
                </a:lnTo>
                <a:lnTo>
                  <a:pt x="3265993" y="1636744"/>
                </a:lnTo>
                <a:lnTo>
                  <a:pt x="3265993" y="6858000"/>
                </a:lnTo>
                <a:lnTo>
                  <a:pt x="1620683" y="6858000"/>
                </a:lnTo>
                <a:lnTo>
                  <a:pt x="3257425" y="5228751"/>
                </a:lnTo>
                <a:lnTo>
                  <a:pt x="1628176" y="3592008"/>
                </a:lnTo>
                <a:lnTo>
                  <a:pt x="0" y="5212730"/>
                </a:lnTo>
                <a:lnTo>
                  <a:pt x="0" y="4885967"/>
                </a:lnTo>
                <a:lnTo>
                  <a:pt x="1459901" y="3432749"/>
                </a:lnTo>
                <a:lnTo>
                  <a:pt x="0" y="1966133"/>
                </a:lnTo>
                <a:close/>
              </a:path>
            </a:pathLst>
          </a:custGeom>
        </p:spPr>
      </p:pic>
      <p:sp>
        <p:nvSpPr>
          <p:cNvPr id="20" name="矩形 19"/>
          <p:cNvSpPr/>
          <p:nvPr/>
        </p:nvSpPr>
        <p:spPr>
          <a:xfrm>
            <a:off x="0" y="1371600"/>
            <a:ext cx="7111349" cy="4587240"/>
          </a:xfrm>
          <a:prstGeom prst="rect">
            <a:avLst/>
          </a:prstGeom>
          <a:solidFill>
            <a:srgbClr val="636F5A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36F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4400" b="1" dirty="0">
                      <a:solidFill>
                        <a:srgbClr val="636F5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36F5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第三单元  小数除法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636F5A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 bwMode="auto">
          <a:xfrm>
            <a:off x="1987713" y="2639136"/>
            <a:ext cx="3361267" cy="2023299"/>
            <a:chOff x="576" y="1761"/>
            <a:chExt cx="1446" cy="2169"/>
          </a:xfrm>
        </p:grpSpPr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>
              <a:off x="576" y="1941"/>
              <a:ext cx="1446" cy="198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90A8B0"/>
              </a:solidFill>
              <a:round/>
            </a:ln>
            <a:effectLst/>
          </p:spPr>
          <p:txBody>
            <a:bodyPr wrap="none"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AutoShape 17"/>
            <p:cNvSpPr>
              <a:spLocks noChangeArrowheads="1"/>
            </p:cNvSpPr>
            <p:nvPr/>
          </p:nvSpPr>
          <p:spPr bwMode="gray">
            <a:xfrm>
              <a:off x="712" y="1853"/>
              <a:ext cx="1175" cy="36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0A8B0">
                    <a:gamma/>
                    <a:shade val="38824"/>
                    <a:invGamma/>
                  </a:srgbClr>
                </a:gs>
                <a:gs pos="50000">
                  <a:srgbClr val="90A8B0"/>
                </a:gs>
                <a:gs pos="100000">
                  <a:srgbClr val="90A8B0">
                    <a:gamma/>
                    <a:shade val="3882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0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0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gray">
            <a:xfrm>
              <a:off x="1228" y="1761"/>
              <a:ext cx="153" cy="3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 defTabSz="1219200" eaLnBrk="0" hangingPunct="0">
                <a:defRPr/>
              </a:pPr>
              <a:r>
                <a:rPr lang="en-US" altLang="zh-CN" sz="2400" kern="0" dirty="0">
                  <a:solidFill>
                    <a:srgbClr val="FFFF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305213" y="3458774"/>
            <a:ext cx="2918884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按照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整数除法</a:t>
            </a:r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的法则进行计算。</a:t>
            </a: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7183618" y="2639136"/>
            <a:ext cx="3361267" cy="1952961"/>
            <a:chOff x="3998997" y="2177935"/>
            <a:chExt cx="2011067" cy="2207990"/>
          </a:xfrm>
        </p:grpSpPr>
        <p:sp>
          <p:nvSpPr>
            <p:cNvPr id="18" name="AutoShape 4"/>
            <p:cNvSpPr>
              <a:spLocks noChangeArrowheads="1"/>
            </p:cNvSpPr>
            <p:nvPr/>
          </p:nvSpPr>
          <p:spPr bwMode="auto">
            <a:xfrm>
              <a:off x="3998997" y="2365679"/>
              <a:ext cx="2011067" cy="2020246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E49514"/>
              </a:solidFill>
              <a:round/>
            </a:ln>
            <a:effectLst/>
          </p:spPr>
          <p:txBody>
            <a:bodyPr wrap="none"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AutoShape 5"/>
            <p:cNvSpPr>
              <a:spLocks noChangeArrowheads="1"/>
            </p:cNvSpPr>
            <p:nvPr/>
          </p:nvSpPr>
          <p:spPr bwMode="gray">
            <a:xfrm>
              <a:off x="4202889" y="2277423"/>
              <a:ext cx="1633675" cy="3722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49514">
                    <a:gamma/>
                    <a:shade val="46275"/>
                    <a:invGamma/>
                  </a:srgbClr>
                </a:gs>
                <a:gs pos="50000">
                  <a:srgbClr val="E49514"/>
                </a:gs>
                <a:gs pos="100000">
                  <a:srgbClr val="E4951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 flipH="1">
              <a:off x="5671931" y="2327167"/>
              <a:ext cx="64588" cy="91464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 flipH="1">
              <a:off x="4278874" y="2320749"/>
              <a:ext cx="62055" cy="91464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gray">
            <a:xfrm>
              <a:off x="4913172" y="2177935"/>
              <a:ext cx="213110" cy="3499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 defTabSz="1219200" eaLnBrk="0" hangingPunct="0">
                <a:defRPr/>
              </a:pPr>
              <a:r>
                <a:rPr lang="en-US" altLang="zh-CN" sz="2400" kern="0" dirty="0">
                  <a:solidFill>
                    <a:srgbClr val="FFFF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7321202" y="3415953"/>
            <a:ext cx="324696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商</a:t>
            </a:r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的小数点要和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被除数</a:t>
            </a:r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的小数点对齐。</a:t>
            </a: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573851" y="1035052"/>
            <a:ext cx="9594849" cy="5861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说一说：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除数是整数的小数除法的计算方法。</a:t>
            </a: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8471" y="1938621"/>
            <a:ext cx="4837677" cy="248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5145759" y="1659352"/>
            <a:ext cx="3428674" cy="558537"/>
          </a:xfrm>
          <a:prstGeom prst="wedgeRoundRectCallout">
            <a:avLst>
              <a:gd name="adj1" fmla="val -45144"/>
              <a:gd name="adj2" fmla="val 114579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我每周计划跑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5.6km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</a:t>
            </a: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1987" name="文本框 16"/>
          <p:cNvSpPr txBox="1">
            <a:spLocks noChangeArrowheads="1"/>
          </p:cNvSpPr>
          <p:nvPr/>
        </p:nvSpPr>
        <p:spPr bwMode="auto">
          <a:xfrm>
            <a:off x="5497701" y="3183041"/>
            <a:ext cx="72326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王鹏</a:t>
            </a: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3980196" y="4748357"/>
            <a:ext cx="393914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平均每天要跑多少千米？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云形标注 82"/>
          <p:cNvSpPr>
            <a:spLocks noChangeArrowheads="1"/>
          </p:cNvSpPr>
          <p:nvPr/>
        </p:nvSpPr>
        <p:spPr bwMode="auto">
          <a:xfrm rot="10095825" flipV="1">
            <a:off x="1898839" y="2251661"/>
            <a:ext cx="5899151" cy="2956388"/>
          </a:xfrm>
          <a:custGeom>
            <a:avLst/>
            <a:gdLst>
              <a:gd name="T0" fmla="*/ 5394270 w 52692"/>
              <a:gd name="T1" fmla="*/ 1248687 h 43219"/>
              <a:gd name="T2" fmla="*/ 5332904 w 52692"/>
              <a:gd name="T3" fmla="*/ 1300889 h 43219"/>
              <a:gd name="T4" fmla="*/ 5271539 w 52692"/>
              <a:gd name="T5" fmla="*/ 1248687 h 43219"/>
              <a:gd name="T6" fmla="*/ 5332904 w 52692"/>
              <a:gd name="T7" fmla="*/ 1196485 h 43219"/>
              <a:gd name="T8" fmla="*/ 5394270 w 52692"/>
              <a:gd name="T9" fmla="*/ 1248687 h 43219"/>
              <a:gd name="T10" fmla="*/ 1619624 w 52692"/>
              <a:gd name="T11" fmla="*/ 1624793 h 43219"/>
              <a:gd name="T12" fmla="*/ 2953124 w 52692"/>
              <a:gd name="T13" fmla="*/ 1511731 h 43219"/>
              <a:gd name="T14" fmla="*/ 2925772 w 52692"/>
              <a:gd name="T15" fmla="*/ 1594776 h 43219"/>
              <a:gd name="T16" fmla="*/ 3496278 w 52692"/>
              <a:gd name="T17" fmla="*/ 998540 h 43219"/>
              <a:gd name="T18" fmla="*/ 3829320 w 52692"/>
              <a:gd name="T19" fmla="*/ 1308969 h 43219"/>
              <a:gd name="T20" fmla="*/ 4281913 w 52692"/>
              <a:gd name="T21" fmla="*/ 667927 h 43219"/>
              <a:gd name="T22" fmla="*/ 4133576 w 52692"/>
              <a:gd name="T23" fmla="*/ 784338 h 43219"/>
              <a:gd name="T24" fmla="*/ 3926026 w 52692"/>
              <a:gd name="T25" fmla="*/ 236041 h 43219"/>
              <a:gd name="T26" fmla="*/ 3933812 w 52692"/>
              <a:gd name="T27" fmla="*/ 291027 h 43219"/>
              <a:gd name="T28" fmla="*/ 2978838 w 52692"/>
              <a:gd name="T29" fmla="*/ 171919 h 43219"/>
              <a:gd name="T30" fmla="*/ 3054850 w 52692"/>
              <a:gd name="T31" fmla="*/ 101794 h 43219"/>
              <a:gd name="T32" fmla="*/ 2268191 w 52692"/>
              <a:gd name="T33" fmla="*/ 205329 h 43219"/>
              <a:gd name="T34" fmla="*/ 2304968 w 52692"/>
              <a:gd name="T35" fmla="*/ 144861 h 43219"/>
              <a:gd name="T36" fmla="*/ 1434202 w 52692"/>
              <a:gd name="T37" fmla="*/ 225861 h 43219"/>
              <a:gd name="T38" fmla="*/ 1567378 w 52692"/>
              <a:gd name="T39" fmla="*/ 284502 h 43219"/>
              <a:gd name="T40" fmla="*/ 422782 w 52692"/>
              <a:gd name="T41" fmla="*/ 686850 h 43219"/>
              <a:gd name="T42" fmla="*/ 399528 w 52692"/>
              <a:gd name="T43" fmla="*/ 625121 h 432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2692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52692" h="43219">
                <a:moveTo>
                  <a:pt x="2537238" y="686569"/>
                </a:moveTo>
                <a:cubicBezTo>
                  <a:pt x="2537238" y="702499"/>
                  <a:pt x="2524324" y="715413"/>
                  <a:pt x="2508394" y="715413"/>
                </a:cubicBezTo>
                <a:cubicBezTo>
                  <a:pt x="2492464" y="715413"/>
                  <a:pt x="2479550" y="702499"/>
                  <a:pt x="2479550" y="686569"/>
                </a:cubicBezTo>
                <a:cubicBezTo>
                  <a:pt x="2479550" y="670639"/>
                  <a:pt x="2492464" y="657725"/>
                  <a:pt x="2508394" y="657725"/>
                </a:cubicBezTo>
                <a:cubicBezTo>
                  <a:pt x="2524324" y="657725"/>
                  <a:pt x="2537238" y="670639"/>
                  <a:pt x="2537238" y="686569"/>
                </a:cubicBezTo>
                <a:close/>
              </a:path>
              <a:path w="52692" h="43219">
                <a:moveTo>
                  <a:pt x="2433954" y="671184"/>
                </a:moveTo>
                <a:cubicBezTo>
                  <a:pt x="2433954" y="703044"/>
                  <a:pt x="2408126" y="728872"/>
                  <a:pt x="2376266" y="728872"/>
                </a:cubicBezTo>
                <a:cubicBezTo>
                  <a:pt x="2344406" y="728872"/>
                  <a:pt x="2318578" y="703044"/>
                  <a:pt x="2318578" y="671184"/>
                </a:cubicBezTo>
                <a:cubicBezTo>
                  <a:pt x="2318578" y="639324"/>
                  <a:pt x="2344406" y="613496"/>
                  <a:pt x="2376266" y="613496"/>
                </a:cubicBezTo>
                <a:cubicBezTo>
                  <a:pt x="2408126" y="613496"/>
                  <a:pt x="2433954" y="639324"/>
                  <a:pt x="2433954" y="671184"/>
                </a:cubicBezTo>
                <a:close/>
              </a:path>
              <a:path w="52692" h="43219">
                <a:moveTo>
                  <a:pt x="2273369" y="649128"/>
                </a:moveTo>
                <a:cubicBezTo>
                  <a:pt x="2273369" y="696918"/>
                  <a:pt x="2234627" y="735660"/>
                  <a:pt x="2186837" y="735660"/>
                </a:cubicBezTo>
                <a:cubicBezTo>
                  <a:pt x="2139047" y="735660"/>
                  <a:pt x="2100305" y="696918"/>
                  <a:pt x="2100305" y="649128"/>
                </a:cubicBezTo>
                <a:cubicBezTo>
                  <a:pt x="2100305" y="601338"/>
                  <a:pt x="2139047" y="562596"/>
                  <a:pt x="2186837" y="562596"/>
                </a:cubicBezTo>
                <a:cubicBezTo>
                  <a:pt x="2234627" y="562596"/>
                  <a:pt x="2273369" y="601338"/>
                  <a:pt x="2273369" y="649128"/>
                </a:cubicBezTo>
                <a:close/>
              </a:path>
              <a:path w="52692" h="43219" fill="none">
                <a:moveTo>
                  <a:pt x="2261" y="25568"/>
                </a:moveTo>
                <a:cubicBezTo>
                  <a:pt x="2233" y="25118"/>
                  <a:pt x="2961" y="25852"/>
                  <a:pt x="2196" y="25239"/>
                </a:cubicBezTo>
                <a:moveTo>
                  <a:pt x="5874" y="35538"/>
                </a:moveTo>
                <a:cubicBezTo>
                  <a:pt x="5519" y="3573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879" y="40003"/>
                  <a:pt x="16702" y="39392"/>
                </a:cubicBezTo>
                <a:moveTo>
                  <a:pt x="28707" y="36949"/>
                </a:moveTo>
                <a:cubicBezTo>
                  <a:pt x="28668" y="37596"/>
                  <a:pt x="28734" y="35897"/>
                  <a:pt x="28596" y="36519"/>
                </a:cubicBezTo>
                <a:moveTo>
                  <a:pt x="37434" y="30453"/>
                </a:moveTo>
                <a:cubicBezTo>
                  <a:pt x="37726" y="30846"/>
                  <a:pt x="37495" y="30179"/>
                  <a:pt x="38150" y="30130"/>
                </a:cubicBezTo>
                <a:moveTo>
                  <a:pt x="41834" y="15213"/>
                </a:moveTo>
                <a:cubicBezTo>
                  <a:pt x="41509" y="16245"/>
                  <a:pt x="41870" y="15391"/>
                  <a:pt x="42098" y="15394"/>
                </a:cubicBezTo>
                <a:moveTo>
                  <a:pt x="38360" y="5285"/>
                </a:moveTo>
                <a:cubicBezTo>
                  <a:pt x="38415" y="5702"/>
                  <a:pt x="38441" y="4878"/>
                  <a:pt x="38436" y="5302"/>
                </a:cubicBezTo>
                <a:moveTo>
                  <a:pt x="30048" y="2252"/>
                </a:moveTo>
                <a:cubicBezTo>
                  <a:pt x="30237" y="1669"/>
                  <a:pt x="29552" y="2685"/>
                  <a:pt x="29856" y="2199"/>
                </a:cubicBezTo>
                <a:moveTo>
                  <a:pt x="22877" y="3020"/>
                </a:moveTo>
                <a:cubicBezTo>
                  <a:pt x="22954" y="2538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3621" y="4633"/>
                  <a:pt x="14013" y="5152"/>
                </a:cubicBezTo>
                <a:moveTo>
                  <a:pt x="3852" y="14401"/>
                </a:moveTo>
                <a:cubicBezTo>
                  <a:pt x="3749" y="13937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 w="15875" algn="ctr">
            <a:solidFill>
              <a:srgbClr val="00A1BD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820" y="3729855"/>
            <a:ext cx="1136273" cy="171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660400" y="1006687"/>
            <a:ext cx="10181167" cy="5861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王鹏每周计划跑</a:t>
            </a:r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5.6km,</a:t>
            </a:r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平均每天要跑多少千米</a:t>
            </a:r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?</a:t>
            </a:r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3278131" y="3025293"/>
            <a:ext cx="44704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把每周计划跑的</a:t>
            </a:r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5.6km</a:t>
            </a:r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平均分成</a:t>
            </a:r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7</a:t>
            </a:r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份，每份就是他一天跑的千米数。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662089" y="5401074"/>
            <a:ext cx="28998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5.6÷7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59827" y="1096478"/>
            <a:ext cx="934054" cy="496909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箭头: 右 3"/>
          <p:cNvSpPr/>
          <p:nvPr/>
        </p:nvSpPr>
        <p:spPr>
          <a:xfrm rot="5400000">
            <a:off x="1820995" y="1662588"/>
            <a:ext cx="611717" cy="480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516849" y="2157083"/>
            <a:ext cx="1993900" cy="5861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一周</a:t>
            </a:r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7</a:t>
            </a:r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天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/>
      <p:bldP spid="21" grpId="0"/>
      <p:bldP spid="22" grpId="0"/>
      <p:bldP spid="2" grpId="0" bldLvl="0" animBg="1"/>
      <p:bldP spid="4" grpId="0" bldLvl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E14.eps" descr="id:2147500061;Founder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851" y="4412903"/>
            <a:ext cx="4492641" cy="154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139411" y="1354588"/>
            <a:ext cx="29781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5.6÷7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737867" y="2539653"/>
            <a:ext cx="5101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98835" y="1851737"/>
            <a:ext cx="7662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709418" y="3077286"/>
            <a:ext cx="19198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5 6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417318" y="3773670"/>
            <a:ext cx="1919816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175084" y="3716519"/>
            <a:ext cx="4656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</a:p>
        </p:txBody>
      </p:sp>
      <p:grpSp>
        <p:nvGrpSpPr>
          <p:cNvPr id="18" name="Group 35"/>
          <p:cNvGrpSpPr/>
          <p:nvPr/>
        </p:nvGrpSpPr>
        <p:grpSpPr bwMode="auto">
          <a:xfrm>
            <a:off x="4019385" y="2539653"/>
            <a:ext cx="2317749" cy="738717"/>
            <a:chOff x="-668" y="2744"/>
            <a:chExt cx="1095" cy="349"/>
          </a:xfrm>
        </p:grpSpPr>
        <p:sp>
          <p:nvSpPr>
            <p:cNvPr id="44049" name="Line 4"/>
            <p:cNvSpPr>
              <a:spLocks noChangeShapeType="1"/>
            </p:cNvSpPr>
            <p:nvPr/>
          </p:nvSpPr>
          <p:spPr bwMode="auto">
            <a:xfrm>
              <a:off x="-480" y="2744"/>
              <a:ext cx="90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50" name="Arc 5"/>
            <p:cNvSpPr/>
            <p:nvPr/>
          </p:nvSpPr>
          <p:spPr bwMode="auto">
            <a:xfrm rot="9276134" flipH="1">
              <a:off x="-668" y="2775"/>
              <a:ext cx="265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</a:ln>
          </p:spPr>
          <p:txBody>
            <a:bodyPr rot="10800000" wrap="none"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709418" y="2558703"/>
            <a:ext cx="12149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5.6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7062806" y="1758768"/>
            <a:ext cx="3487964" cy="904046"/>
            <a:chOff x="3181467" y="2664133"/>
            <a:chExt cx="2664297" cy="900397"/>
          </a:xfrm>
        </p:grpSpPr>
        <p:sp>
          <p:nvSpPr>
            <p:cNvPr id="44047" name="AutoShape 27"/>
            <p:cNvSpPr>
              <a:spLocks noChangeArrowheads="1"/>
            </p:cNvSpPr>
            <p:nvPr/>
          </p:nvSpPr>
          <p:spPr bwMode="auto">
            <a:xfrm>
              <a:off x="3181467" y="2674761"/>
              <a:ext cx="2664297" cy="889769"/>
            </a:xfrm>
            <a:prstGeom prst="wedgeRoundRectCallout">
              <a:avLst>
                <a:gd name="adj1" fmla="val 15384"/>
                <a:gd name="adj2" fmla="val 67870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defTabSz="1219200"/>
              <a:endPara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574" y="2664133"/>
              <a:ext cx="2626190" cy="62344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整数部分不够商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，怎么办呢？</a:t>
              </a:r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4961300" y="1822103"/>
            <a:ext cx="4254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5204718" y="1839037"/>
            <a:ext cx="4635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5185322" y="1348738"/>
            <a:ext cx="1371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=0.8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2680" y="2895949"/>
            <a:ext cx="1310533" cy="171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 animBg="1"/>
      <p:bldP spid="16" grpId="0"/>
      <p:bldP spid="22" grpId="0"/>
      <p:bldP spid="30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5"/>
          <p:cNvSpPr txBox="1">
            <a:spLocks noChangeArrowheads="1"/>
          </p:cNvSpPr>
          <p:nvPr/>
        </p:nvSpPr>
        <p:spPr bwMode="auto">
          <a:xfrm>
            <a:off x="660400" y="1116683"/>
            <a:ext cx="10181167" cy="5861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王鹏每周计划跑</a:t>
            </a:r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5.6km,</a:t>
            </a:r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平均每天要跑多少千米</a:t>
            </a:r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?</a:t>
            </a:r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4235427" y="2196869"/>
            <a:ext cx="4800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5.6÷7=0.8(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千米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021973" y="3041209"/>
            <a:ext cx="61446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答：平均每天要跑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0.8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千米。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ZM40.eps" descr="id:2147500068;Founder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156" y="2403310"/>
            <a:ext cx="2724149" cy="209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 Box 8"/>
          <p:cNvSpPr txBox="1">
            <a:spLocks noChangeArrowheads="1"/>
          </p:cNvSpPr>
          <p:nvPr/>
        </p:nvSpPr>
        <p:spPr bwMode="auto">
          <a:xfrm>
            <a:off x="914494" y="2910650"/>
            <a:ext cx="5101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46083" name="Text Box 9"/>
          <p:cNvSpPr txBox="1">
            <a:spLocks noChangeArrowheads="1"/>
          </p:cNvSpPr>
          <p:nvPr/>
        </p:nvSpPr>
        <p:spPr bwMode="auto">
          <a:xfrm>
            <a:off x="1886044" y="2335513"/>
            <a:ext cx="8530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46084" name="Text Box 10"/>
          <p:cNvSpPr txBox="1">
            <a:spLocks noChangeArrowheads="1"/>
          </p:cNvSpPr>
          <p:nvPr/>
        </p:nvSpPr>
        <p:spPr bwMode="auto">
          <a:xfrm>
            <a:off x="1886044" y="3450400"/>
            <a:ext cx="19198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5  6</a:t>
            </a:r>
          </a:p>
        </p:txBody>
      </p:sp>
      <p:sp>
        <p:nvSpPr>
          <p:cNvPr id="46085" name="Line 12"/>
          <p:cNvSpPr>
            <a:spLocks noChangeShapeType="1"/>
          </p:cNvSpPr>
          <p:nvPr/>
        </p:nvSpPr>
        <p:spPr bwMode="auto">
          <a:xfrm>
            <a:off x="1593944" y="3987281"/>
            <a:ext cx="1919816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086" name="Text Box 18"/>
          <p:cNvSpPr txBox="1">
            <a:spLocks noChangeArrowheads="1"/>
          </p:cNvSpPr>
          <p:nvPr/>
        </p:nvSpPr>
        <p:spPr bwMode="auto">
          <a:xfrm>
            <a:off x="2205430" y="4087011"/>
            <a:ext cx="4656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</a:p>
        </p:txBody>
      </p:sp>
      <p:grpSp>
        <p:nvGrpSpPr>
          <p:cNvPr id="46087" name="Group 35"/>
          <p:cNvGrpSpPr/>
          <p:nvPr/>
        </p:nvGrpSpPr>
        <p:grpSpPr bwMode="auto">
          <a:xfrm>
            <a:off x="1196011" y="2910650"/>
            <a:ext cx="2317749" cy="738717"/>
            <a:chOff x="-668" y="2744"/>
            <a:chExt cx="1095" cy="349"/>
          </a:xfrm>
        </p:grpSpPr>
        <p:sp>
          <p:nvSpPr>
            <p:cNvPr id="46097" name="Line 4"/>
            <p:cNvSpPr>
              <a:spLocks noChangeShapeType="1"/>
            </p:cNvSpPr>
            <p:nvPr/>
          </p:nvSpPr>
          <p:spPr bwMode="auto">
            <a:xfrm>
              <a:off x="-480" y="2744"/>
              <a:ext cx="90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98" name="Arc 5"/>
            <p:cNvSpPr/>
            <p:nvPr/>
          </p:nvSpPr>
          <p:spPr bwMode="auto">
            <a:xfrm rot="9276134" flipH="1">
              <a:off x="-668" y="2775"/>
              <a:ext cx="265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</a:ln>
          </p:spPr>
          <p:txBody>
            <a:bodyPr rot="10800000" wrap="none"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6088" name="Rectangle 7"/>
          <p:cNvSpPr>
            <a:spLocks noChangeArrowheads="1"/>
          </p:cNvSpPr>
          <p:nvPr/>
        </p:nvSpPr>
        <p:spPr bwMode="auto">
          <a:xfrm>
            <a:off x="1886045" y="2929700"/>
            <a:ext cx="12128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5. 6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134846" y="2308422"/>
            <a:ext cx="4741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46090" name="Text Box 18"/>
          <p:cNvSpPr txBox="1">
            <a:spLocks noChangeArrowheads="1"/>
          </p:cNvSpPr>
          <p:nvPr/>
        </p:nvSpPr>
        <p:spPr bwMode="auto">
          <a:xfrm>
            <a:off x="2275662" y="2336382"/>
            <a:ext cx="5185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2" name="矩形 1"/>
          <p:cNvSpPr/>
          <p:nvPr/>
        </p:nvSpPr>
        <p:spPr>
          <a:xfrm>
            <a:off x="4469273" y="3987282"/>
            <a:ext cx="113204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200">
              <a:defRPr/>
            </a:pPr>
            <a:r>
              <a:rPr lang="zh-CN" altLang="en-US" sz="2400" kern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验算：</a:t>
            </a: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6775544" y="2745033"/>
            <a:ext cx="162983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0.8</a:t>
            </a:r>
          </a:p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×  7</a:t>
            </a:r>
          </a:p>
        </p:txBody>
      </p:sp>
      <p:sp>
        <p:nvSpPr>
          <p:cNvPr id="57" name="Line 12"/>
          <p:cNvSpPr>
            <a:spLocks noChangeShapeType="1"/>
          </p:cNvSpPr>
          <p:nvPr/>
        </p:nvSpPr>
        <p:spPr bwMode="auto">
          <a:xfrm>
            <a:off x="6278129" y="3737129"/>
            <a:ext cx="1919816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6954089" y="3756449"/>
            <a:ext cx="12149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5.6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1178" y="2290467"/>
            <a:ext cx="18161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6" name="文本框 5"/>
          <p:cNvSpPr txBox="1">
            <a:spLocks noChangeArrowheads="1"/>
          </p:cNvSpPr>
          <p:nvPr/>
        </p:nvSpPr>
        <p:spPr bwMode="auto">
          <a:xfrm>
            <a:off x="705767" y="1239554"/>
            <a:ext cx="365837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思考：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应该怎样验算呢？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3238501" y="1971858"/>
            <a:ext cx="3710940" cy="481782"/>
          </a:xfrm>
          <a:prstGeom prst="wedgeRoundRectCallout">
            <a:avLst>
              <a:gd name="adj1" fmla="val -60079"/>
              <a:gd name="adj2" fmla="val -19843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按整数除法的方法去除。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/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3624581" y="2665281"/>
            <a:ext cx="5372100" cy="535120"/>
          </a:xfrm>
          <a:prstGeom prst="wedgeRoundRectCallout">
            <a:avLst>
              <a:gd name="adj1" fmla="val 57384"/>
              <a:gd name="adj2" fmla="val -2026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商的小数点要和被除数的小数点对齐。</a:t>
            </a: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3234267" y="3822246"/>
            <a:ext cx="6540500" cy="947874"/>
          </a:xfrm>
          <a:prstGeom prst="wedgeRoundRectCallout">
            <a:avLst>
              <a:gd name="adj1" fmla="val -53339"/>
              <a:gd name="adj2" fmla="val 36466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整数不够除，商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，点上小数点。如果有余数，要添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再除。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/>
            <a:endParaRPr lang="zh-CN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300" y="1924863"/>
            <a:ext cx="990741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5577" y="2807201"/>
            <a:ext cx="939800" cy="123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文本框 4"/>
          <p:cNvSpPr txBox="1">
            <a:spLocks noChangeArrowheads="1"/>
          </p:cNvSpPr>
          <p:nvPr/>
        </p:nvSpPr>
        <p:spPr bwMode="auto">
          <a:xfrm>
            <a:off x="659567" y="1195233"/>
            <a:ext cx="726352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小组讨论：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计算除数是整数的除法，要注意什么呢？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6849" y="4039725"/>
            <a:ext cx="1320684" cy="188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4"/>
          <p:cNvSpPr>
            <a:spLocks noChangeArrowheads="1"/>
          </p:cNvSpPr>
          <p:nvPr/>
        </p:nvSpPr>
        <p:spPr bwMode="auto">
          <a:xfrm>
            <a:off x="509739" y="1178768"/>
            <a:ext cx="36322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列竖式计算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304709" y="1719827"/>
            <a:ext cx="10634133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9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86÷16                            1.26÷28                            0.416÷32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7" name="Group 35"/>
          <p:cNvGrpSpPr/>
          <p:nvPr/>
        </p:nvGrpSpPr>
        <p:grpSpPr bwMode="auto">
          <a:xfrm>
            <a:off x="1079825" y="2767702"/>
            <a:ext cx="2707217" cy="575733"/>
            <a:chOff x="-668" y="2750"/>
            <a:chExt cx="1665" cy="343"/>
          </a:xfrm>
        </p:grpSpPr>
        <p:sp>
          <p:nvSpPr>
            <p:cNvPr id="48198" name="Line 4"/>
            <p:cNvSpPr>
              <a:spLocks noChangeShapeType="1"/>
            </p:cNvSpPr>
            <p:nvPr/>
          </p:nvSpPr>
          <p:spPr bwMode="auto">
            <a:xfrm>
              <a:off x="-480" y="2750"/>
              <a:ext cx="14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199" name="Arc 5"/>
            <p:cNvSpPr/>
            <p:nvPr/>
          </p:nvSpPr>
          <p:spPr bwMode="auto">
            <a:xfrm rot="9276134" flipH="1">
              <a:off x="-668" y="2775"/>
              <a:ext cx="264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 rot="10800000" wrap="none"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1640742" y="2727485"/>
            <a:ext cx="6126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8 6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97225" y="2695736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16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2091591" y="2240652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638625" y="3144469"/>
            <a:ext cx="6126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8 0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1549724" y="3726551"/>
            <a:ext cx="161925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2038675" y="3673636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6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2332891" y="2221602"/>
            <a:ext cx="26962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2561491" y="3669402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563608" y="2253352"/>
            <a:ext cx="3958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1873576" y="4621902"/>
            <a:ext cx="1619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2051375" y="4039818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2580542" y="4039818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8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955191" y="4518185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2477962" y="1689205"/>
            <a:ext cx="1585383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9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=5.375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35" name="Group 35"/>
          <p:cNvGrpSpPr/>
          <p:nvPr/>
        </p:nvGrpSpPr>
        <p:grpSpPr bwMode="auto">
          <a:xfrm>
            <a:off x="4674955" y="2966552"/>
            <a:ext cx="2190751" cy="575733"/>
            <a:chOff x="-668" y="2750"/>
            <a:chExt cx="1348" cy="343"/>
          </a:xfrm>
        </p:grpSpPr>
        <p:sp>
          <p:nvSpPr>
            <p:cNvPr id="48196" name="Line 4"/>
            <p:cNvSpPr>
              <a:spLocks noChangeShapeType="1"/>
            </p:cNvSpPr>
            <p:nvPr/>
          </p:nvSpPr>
          <p:spPr bwMode="auto">
            <a:xfrm>
              <a:off x="-480" y="2750"/>
              <a:ext cx="11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197" name="Arc 5"/>
            <p:cNvSpPr/>
            <p:nvPr/>
          </p:nvSpPr>
          <p:spPr bwMode="auto">
            <a:xfrm rot="9276134" flipH="1">
              <a:off x="-668" y="2775"/>
              <a:ext cx="264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 rot="10800000" wrap="none"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5233755" y="2926336"/>
            <a:ext cx="8691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1.2 6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4332055" y="2913636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28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TextBox 8"/>
          <p:cNvSpPr txBox="1">
            <a:spLocks noChangeArrowheads="1"/>
          </p:cNvSpPr>
          <p:nvPr/>
        </p:nvSpPr>
        <p:spPr bwMode="auto">
          <a:xfrm>
            <a:off x="5225288" y="2342136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5233755" y="3404703"/>
            <a:ext cx="16107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1 1 2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5197773" y="3991018"/>
            <a:ext cx="1619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1"/>
          <p:cNvSpPr txBox="1">
            <a:spLocks noChangeArrowheads="1"/>
          </p:cNvSpPr>
          <p:nvPr/>
        </p:nvSpPr>
        <p:spPr bwMode="auto">
          <a:xfrm>
            <a:off x="5646505" y="3893651"/>
            <a:ext cx="8720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1 4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5468705" y="2306152"/>
            <a:ext cx="26962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6501639" y="3889419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5661322" y="2342136"/>
            <a:ext cx="3958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7" name="Line 4"/>
          <p:cNvSpPr>
            <a:spLocks noChangeShapeType="1"/>
          </p:cNvSpPr>
          <p:nvPr/>
        </p:nvSpPr>
        <p:spPr bwMode="auto">
          <a:xfrm>
            <a:off x="5527973" y="4905418"/>
            <a:ext cx="1619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6"/>
          <p:cNvSpPr txBox="1">
            <a:spLocks noChangeArrowheads="1"/>
          </p:cNvSpPr>
          <p:nvPr/>
        </p:nvSpPr>
        <p:spPr bwMode="auto">
          <a:xfrm>
            <a:off x="5661322" y="4289469"/>
            <a:ext cx="8691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1 4 0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6082539" y="2331552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6482588" y="4860969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5951483" y="1692617"/>
            <a:ext cx="1866900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9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=0.045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52" name="Group 35"/>
          <p:cNvGrpSpPr/>
          <p:nvPr/>
        </p:nvGrpSpPr>
        <p:grpSpPr bwMode="auto">
          <a:xfrm>
            <a:off x="8359714" y="3197154"/>
            <a:ext cx="2190751" cy="575733"/>
            <a:chOff x="-668" y="2750"/>
            <a:chExt cx="1348" cy="343"/>
          </a:xfrm>
        </p:grpSpPr>
        <p:sp>
          <p:nvSpPr>
            <p:cNvPr id="48194" name="Line 4"/>
            <p:cNvSpPr>
              <a:spLocks noChangeShapeType="1"/>
            </p:cNvSpPr>
            <p:nvPr/>
          </p:nvSpPr>
          <p:spPr bwMode="auto">
            <a:xfrm>
              <a:off x="-480" y="2750"/>
              <a:ext cx="11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195" name="Arc 5"/>
            <p:cNvSpPr/>
            <p:nvPr/>
          </p:nvSpPr>
          <p:spPr bwMode="auto">
            <a:xfrm rot="9276134" flipH="1">
              <a:off x="-668" y="2775"/>
              <a:ext cx="264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 rot="10800000" wrap="none"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5" name="TextBox 6"/>
          <p:cNvSpPr txBox="1">
            <a:spLocks noChangeArrowheads="1"/>
          </p:cNvSpPr>
          <p:nvPr/>
        </p:nvSpPr>
        <p:spPr bwMode="auto">
          <a:xfrm>
            <a:off x="8844431" y="3156937"/>
            <a:ext cx="112562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0.4 1 6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7961781" y="3125188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32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TextBox 8"/>
          <p:cNvSpPr txBox="1">
            <a:spLocks noChangeArrowheads="1"/>
          </p:cNvSpPr>
          <p:nvPr/>
        </p:nvSpPr>
        <p:spPr bwMode="auto">
          <a:xfrm>
            <a:off x="8838080" y="2583321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9259298" y="3544288"/>
            <a:ext cx="6126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3 2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Line 4"/>
          <p:cNvSpPr>
            <a:spLocks noChangeShapeType="1"/>
          </p:cNvSpPr>
          <p:nvPr/>
        </p:nvSpPr>
        <p:spPr bwMode="auto">
          <a:xfrm>
            <a:off x="9216965" y="4081920"/>
            <a:ext cx="1619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11"/>
          <p:cNvSpPr txBox="1">
            <a:spLocks noChangeArrowheads="1"/>
          </p:cNvSpPr>
          <p:nvPr/>
        </p:nvSpPr>
        <p:spPr bwMode="auto">
          <a:xfrm>
            <a:off x="9648764" y="4016304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9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1" name="TextBox 12"/>
          <p:cNvSpPr txBox="1">
            <a:spLocks noChangeArrowheads="1"/>
          </p:cNvSpPr>
          <p:nvPr/>
        </p:nvSpPr>
        <p:spPr bwMode="auto">
          <a:xfrm>
            <a:off x="9053980" y="2538870"/>
            <a:ext cx="26962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10091147" y="4016304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6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9252948" y="2585437"/>
            <a:ext cx="3958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4" name="Line 4"/>
          <p:cNvSpPr>
            <a:spLocks noChangeShapeType="1"/>
          </p:cNvSpPr>
          <p:nvPr/>
        </p:nvSpPr>
        <p:spPr bwMode="auto">
          <a:xfrm>
            <a:off x="8931214" y="5051354"/>
            <a:ext cx="161925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16"/>
          <p:cNvSpPr txBox="1">
            <a:spLocks noChangeArrowheads="1"/>
          </p:cNvSpPr>
          <p:nvPr/>
        </p:nvSpPr>
        <p:spPr bwMode="auto">
          <a:xfrm>
            <a:off x="9661465" y="4426937"/>
            <a:ext cx="6126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9 6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8" name="矩形 67"/>
          <p:cNvSpPr>
            <a:spLocks noChangeArrowheads="1"/>
          </p:cNvSpPr>
          <p:nvPr/>
        </p:nvSpPr>
        <p:spPr bwMode="auto">
          <a:xfrm>
            <a:off x="9768416" y="1682456"/>
            <a:ext cx="1619251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9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=0.013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9" name="TextBox 12"/>
          <p:cNvSpPr txBox="1">
            <a:spLocks noChangeArrowheads="1"/>
          </p:cNvSpPr>
          <p:nvPr/>
        </p:nvSpPr>
        <p:spPr bwMode="auto">
          <a:xfrm>
            <a:off x="2390042" y="2695736"/>
            <a:ext cx="26962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>
            <a:spLocks noChangeArrowheads="1"/>
          </p:cNvSpPr>
          <p:nvPr/>
        </p:nvSpPr>
        <p:spPr bwMode="auto">
          <a:xfrm>
            <a:off x="2580542" y="2727485"/>
            <a:ext cx="3958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>
            <a:spLocks noChangeArrowheads="1"/>
          </p:cNvSpPr>
          <p:nvPr/>
        </p:nvSpPr>
        <p:spPr bwMode="auto">
          <a:xfrm>
            <a:off x="9661464" y="2585437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4" name="TextBox 16"/>
          <p:cNvSpPr txBox="1">
            <a:spLocks noChangeArrowheads="1"/>
          </p:cNvSpPr>
          <p:nvPr/>
        </p:nvSpPr>
        <p:spPr bwMode="auto">
          <a:xfrm>
            <a:off x="10074214" y="5002670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7" name="矩形 76"/>
          <p:cNvSpPr>
            <a:spLocks noChangeArrowheads="1"/>
          </p:cNvSpPr>
          <p:nvPr/>
        </p:nvSpPr>
        <p:spPr bwMode="auto">
          <a:xfrm>
            <a:off x="2070425" y="4522418"/>
            <a:ext cx="69762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1  2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8" name="矩形 77"/>
          <p:cNvSpPr>
            <a:spLocks noChangeArrowheads="1"/>
          </p:cNvSpPr>
          <p:nvPr/>
        </p:nvSpPr>
        <p:spPr bwMode="auto">
          <a:xfrm>
            <a:off x="2972124" y="2727485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9" name="矩形 78"/>
          <p:cNvSpPr>
            <a:spLocks noChangeArrowheads="1"/>
          </p:cNvSpPr>
          <p:nvPr/>
        </p:nvSpPr>
        <p:spPr bwMode="auto">
          <a:xfrm>
            <a:off x="2965775" y="2253352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7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0" name="矩形 79"/>
          <p:cNvSpPr>
            <a:spLocks noChangeArrowheads="1"/>
          </p:cNvSpPr>
          <p:nvPr/>
        </p:nvSpPr>
        <p:spPr bwMode="auto">
          <a:xfrm>
            <a:off x="2121225" y="4892836"/>
            <a:ext cx="16806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1 1 2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1" name="矩形 80"/>
          <p:cNvSpPr>
            <a:spLocks noChangeArrowheads="1"/>
          </p:cNvSpPr>
          <p:nvPr/>
        </p:nvSpPr>
        <p:spPr bwMode="auto">
          <a:xfrm>
            <a:off x="2955192" y="5369085"/>
            <a:ext cx="5058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8 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" name="Line 4"/>
          <p:cNvSpPr>
            <a:spLocks noChangeShapeType="1"/>
          </p:cNvSpPr>
          <p:nvPr/>
        </p:nvSpPr>
        <p:spPr bwMode="auto">
          <a:xfrm>
            <a:off x="2182609" y="5464335"/>
            <a:ext cx="1619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" name="矩形 82"/>
          <p:cNvSpPr>
            <a:spLocks noChangeArrowheads="1"/>
          </p:cNvSpPr>
          <p:nvPr/>
        </p:nvSpPr>
        <p:spPr bwMode="auto">
          <a:xfrm>
            <a:off x="2940376" y="5676002"/>
            <a:ext cx="10202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8 0 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3357358" y="2719018"/>
            <a:ext cx="5058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 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3208134" y="5409354"/>
            <a:ext cx="5058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 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6" name="Line 4"/>
          <p:cNvSpPr>
            <a:spLocks noChangeShapeType="1"/>
          </p:cNvSpPr>
          <p:nvPr/>
        </p:nvSpPr>
        <p:spPr bwMode="auto">
          <a:xfrm>
            <a:off x="2341360" y="6044978"/>
            <a:ext cx="1619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矩形 86"/>
          <p:cNvSpPr>
            <a:spLocks noChangeArrowheads="1"/>
          </p:cNvSpPr>
          <p:nvPr/>
        </p:nvSpPr>
        <p:spPr bwMode="auto">
          <a:xfrm>
            <a:off x="3179093" y="6009277"/>
            <a:ext cx="508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 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8" name="矩形 87"/>
          <p:cNvSpPr>
            <a:spLocks noChangeArrowheads="1"/>
          </p:cNvSpPr>
          <p:nvPr/>
        </p:nvSpPr>
        <p:spPr bwMode="auto">
          <a:xfrm>
            <a:off x="6501639" y="2926336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6516455" y="2337903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90" name="矩形 89"/>
          <p:cNvSpPr>
            <a:spLocks noChangeArrowheads="1"/>
          </p:cNvSpPr>
          <p:nvPr/>
        </p:nvSpPr>
        <p:spPr bwMode="auto">
          <a:xfrm>
            <a:off x="10091147" y="2583321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91" name="矩形 90"/>
          <p:cNvSpPr>
            <a:spLocks noChangeArrowheads="1"/>
          </p:cNvSpPr>
          <p:nvPr/>
        </p:nvSpPr>
        <p:spPr bwMode="auto">
          <a:xfrm>
            <a:off x="3380643" y="2247002"/>
            <a:ext cx="5058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5 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/>
      <p:bldP spid="34" grpId="0"/>
      <p:bldP spid="38" grpId="0"/>
      <p:bldP spid="39" grpId="0"/>
      <p:bldP spid="40" grpId="0"/>
      <p:bldP spid="41" grpId="0"/>
      <p:bldP spid="42" grpId="0" animBg="1"/>
      <p:bldP spid="43" grpId="0"/>
      <p:bldP spid="44" grpId="0"/>
      <p:bldP spid="45" grpId="0"/>
      <p:bldP spid="46" grpId="0"/>
      <p:bldP spid="47" grpId="0" animBg="1"/>
      <p:bldP spid="48" grpId="0"/>
      <p:bldP spid="49" grpId="0"/>
      <p:bldP spid="50" grpId="0"/>
      <p:bldP spid="51" grpId="0"/>
      <p:bldP spid="55" grpId="0"/>
      <p:bldP spid="56" grpId="0"/>
      <p:bldP spid="57" grpId="0"/>
      <p:bldP spid="58" grpId="0"/>
      <p:bldP spid="59" grpId="0" animBg="1"/>
      <p:bldP spid="60" grpId="0"/>
      <p:bldP spid="61" grpId="0"/>
      <p:bldP spid="62" grpId="0"/>
      <p:bldP spid="63" grpId="0"/>
      <p:bldP spid="64" grpId="0" animBg="1"/>
      <p:bldP spid="65" grpId="0"/>
      <p:bldP spid="68" grpId="0"/>
      <p:bldP spid="69" grpId="0"/>
      <p:bldP spid="70" grpId="0"/>
      <p:bldP spid="71" grpId="0"/>
      <p:bldP spid="74" grpId="0"/>
      <p:bldP spid="77" grpId="0"/>
      <p:bldP spid="78" grpId="0"/>
      <p:bldP spid="79" grpId="0"/>
      <p:bldP spid="80" grpId="0"/>
      <p:bldP spid="81" grpId="0"/>
      <p:bldP spid="82" grpId="0" animBg="1"/>
      <p:bldP spid="83" grpId="0"/>
      <p:bldP spid="84" grpId="0"/>
      <p:bldP spid="85" grpId="0"/>
      <p:bldP spid="86" grpId="0" animBg="1"/>
      <p:bldP spid="87" grpId="0"/>
      <p:bldP spid="88" grpId="0"/>
      <p:bldP spid="89" grpId="0"/>
      <p:bldP spid="90" grpId="0"/>
      <p:bldP spid="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Office PowerPoint</Application>
  <PresentationFormat>宽屏</PresentationFormat>
  <Paragraphs>211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27</cp:revision>
  <dcterms:created xsi:type="dcterms:W3CDTF">2020-06-25T13:11:00Z</dcterms:created>
  <dcterms:modified xsi:type="dcterms:W3CDTF">2021-01-08T23:15:02Z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