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79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393"/>
        <p:guide pos="7265"/>
        <p:guide orient="horz" pos="600"/>
        <p:guide orient="horz" pos="686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85D0B-C826-489B-B1A9-AD1B18B28FA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257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25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CA071C-9255-4BE9-B459-4F85C4470D8B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D2BEC0-EB20-4503-85C4-C88B0B57B5B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486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48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1DF3CC-4065-40C0-8D8C-8397982B5A1F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1053DE-54BB-4F8A-B40F-3BF96CB1263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6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55C7D6-0F64-46F4-A3E4-9518585B0BE0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99B2A3-6EC5-4DA7-8337-3F037717665D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8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896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89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67F029-73CB-454B-BC83-545A19098A5F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F90567-849D-404B-BA98-C56503125A0A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101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71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C54096-3CE6-4723-9A6D-C78AF53B189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72D391-7B1F-4FCA-A485-34F6F0B3B87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4083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740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C0F844-0164-4251-BDF5-70CE3A7AEE96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0BCDBD-48A7-4AB4-B58F-28E456BB9DF4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613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76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D6975-1366-4773-9868-8EC6483A1C59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2DA8EE-0D09-40CA-B429-8C2772D988F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462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46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94932B-581F-42AE-B195-3CDDE9F60DBE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8AD80-A62E-43CE-BEAA-C1490A53D069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974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97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FB42D-3ED4-4FBF-9DAF-3E6B3AA5A313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4.1 </a:t>
                  </a: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事件发生的可能性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940126" y="1557297"/>
          <a:ext cx="8242300" cy="3962400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号盒子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记录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蓝色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黄色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绿色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号盒子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记录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蓝色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黄色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绿色</a:t>
                      </a: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53" marR="91453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四、试验操作，深化理解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7852" y="1266808"/>
            <a:ext cx="1688306" cy="16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AutoShape 27"/>
          <p:cNvSpPr>
            <a:spLocks noChangeArrowheads="1"/>
          </p:cNvSpPr>
          <p:nvPr/>
        </p:nvSpPr>
        <p:spPr bwMode="auto">
          <a:xfrm>
            <a:off x="4084176" y="1352414"/>
            <a:ext cx="5029200" cy="768350"/>
          </a:xfrm>
          <a:prstGeom prst="wedgeRoundRectCallout">
            <a:avLst>
              <a:gd name="adj1" fmla="val 55222"/>
              <a:gd name="adj2" fmla="val -2889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哪个盒子里肯定能摸出红棋子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75153" y="1868995"/>
            <a:ext cx="1648474" cy="16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018" y="4384803"/>
            <a:ext cx="1136242" cy="161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2717340" y="4903194"/>
            <a:ext cx="1541462" cy="583206"/>
          </a:xfrm>
          <a:prstGeom prst="wedgeRoundRectCallout">
            <a:avLst>
              <a:gd name="adj1" fmla="val -64856"/>
              <a:gd name="adj2" fmla="val 1060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号盒子。</a:t>
            </a:r>
          </a:p>
        </p:txBody>
      </p:sp>
      <p:sp>
        <p:nvSpPr>
          <p:cNvPr id="163847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6826" y="165909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4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40" y="1600362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27" y="1624175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50" name="Group 30"/>
          <p:cNvGrpSpPr/>
          <p:nvPr/>
        </p:nvGrpSpPr>
        <p:grpSpPr bwMode="auto">
          <a:xfrm>
            <a:off x="3747627" y="2155569"/>
            <a:ext cx="5610225" cy="2878138"/>
            <a:chOff x="981" y="1199"/>
            <a:chExt cx="3534" cy="1360"/>
          </a:xfrm>
        </p:grpSpPr>
        <p:pic>
          <p:nvPicPr>
            <p:cNvPr id="163851" name="Picture 25" descr="4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1199"/>
              <a:ext cx="3534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52" name="Picture 28" descr="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069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53" name="Picture 29" descr="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9"/>
              <a:ext cx="2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54" name="TextBox 6"/>
          <p:cNvSpPr txBox="1">
            <a:spLocks noChangeArrowheads="1"/>
          </p:cNvSpPr>
          <p:nvPr/>
        </p:nvSpPr>
        <p:spPr bwMode="auto">
          <a:xfrm>
            <a:off x="5177965" y="4411367"/>
            <a:ext cx="1190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63855" name="TextBox 7"/>
          <p:cNvSpPr txBox="1">
            <a:spLocks noChangeArrowheads="1"/>
          </p:cNvSpPr>
          <p:nvPr/>
        </p:nvSpPr>
        <p:spPr bwMode="auto">
          <a:xfrm>
            <a:off x="6382877" y="4441529"/>
            <a:ext cx="1190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2361739" y="2110961"/>
            <a:ext cx="1584325" cy="768350"/>
          </a:xfrm>
          <a:prstGeom prst="wedgeRoundRectCallout">
            <a:avLst>
              <a:gd name="adj1" fmla="val -69838"/>
              <a:gd name="adj2" fmla="val -3292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号盒子。</a:t>
            </a:r>
          </a:p>
        </p:txBody>
      </p:sp>
      <p:pic>
        <p:nvPicPr>
          <p:cNvPr id="13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042665" y="4124729"/>
            <a:ext cx="1480612" cy="211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530263" y="4999854"/>
            <a:ext cx="4347519" cy="737466"/>
          </a:xfrm>
          <a:prstGeom prst="wedgeRoundRectCallout">
            <a:avLst>
              <a:gd name="adj1" fmla="val 56606"/>
              <a:gd name="adj2" fmla="val -1997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哪个盒子里不可能摸出绿棋子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四、试验操作，深化理解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30"/>
          <p:cNvGrpSpPr/>
          <p:nvPr/>
        </p:nvGrpSpPr>
        <p:grpSpPr bwMode="auto">
          <a:xfrm>
            <a:off x="4329460" y="2761560"/>
            <a:ext cx="4375815" cy="2244865"/>
            <a:chOff x="975" y="1207"/>
            <a:chExt cx="3534" cy="1360"/>
          </a:xfrm>
        </p:grpSpPr>
        <p:pic>
          <p:nvPicPr>
            <p:cNvPr id="165891" name="Picture 25" descr="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207"/>
              <a:ext cx="3534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892" name="Picture 28" descr="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069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893" name="Picture 29" descr="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9"/>
              <a:ext cx="2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5894" name="TextBox 6"/>
          <p:cNvSpPr txBox="1">
            <a:spLocks noChangeArrowheads="1"/>
          </p:cNvSpPr>
          <p:nvPr/>
        </p:nvSpPr>
        <p:spPr bwMode="auto">
          <a:xfrm>
            <a:off x="5218097" y="4476240"/>
            <a:ext cx="1248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65895" name="TextBox 7"/>
          <p:cNvSpPr txBox="1">
            <a:spLocks noChangeArrowheads="1"/>
          </p:cNvSpPr>
          <p:nvPr/>
        </p:nvSpPr>
        <p:spPr bwMode="auto">
          <a:xfrm>
            <a:off x="6423009" y="4506402"/>
            <a:ext cx="1248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pic>
        <p:nvPicPr>
          <p:cNvPr id="1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87728" y="1090459"/>
            <a:ext cx="1346200" cy="191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4457657" y="1426671"/>
            <a:ext cx="4065165" cy="529187"/>
          </a:xfrm>
          <a:prstGeom prst="wedgeRoundRectCallout">
            <a:avLst>
              <a:gd name="adj1" fmla="val 58097"/>
              <a:gd name="adj2" fmla="val 1303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哪个盒子里可能摸出绿棋子？</a:t>
            </a:r>
          </a:p>
        </p:txBody>
      </p: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93378" y="1980510"/>
            <a:ext cx="1654483" cy="16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3031210" y="2171306"/>
            <a:ext cx="1426447" cy="522909"/>
          </a:xfrm>
          <a:prstGeom prst="wedgeRoundRectCallout">
            <a:avLst>
              <a:gd name="adj1" fmla="val -72861"/>
              <a:gd name="adj2" fmla="val 6574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号盒子。</a:t>
            </a:r>
          </a:p>
        </p:txBody>
      </p:sp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664" y="1190524"/>
            <a:ext cx="1487952" cy="14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3242681" y="1481030"/>
            <a:ext cx="5496205" cy="499480"/>
          </a:xfrm>
          <a:prstGeom prst="wedgeRoundRectCallout">
            <a:avLst>
              <a:gd name="adj1" fmla="val 55417"/>
              <a:gd name="adj2" fmla="val -19727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号盒子里可能摸出什么颜色的棋子？</a:t>
            </a:r>
          </a:p>
        </p:txBody>
      </p:sp>
      <p:pic>
        <p:nvPicPr>
          <p:cNvPr id="18" name="Picture 4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279" y="4184408"/>
            <a:ext cx="1294534" cy="18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3762762" y="5005250"/>
            <a:ext cx="3908866" cy="826493"/>
          </a:xfrm>
          <a:prstGeom prst="wedgeRoundRectCallout">
            <a:avLst>
              <a:gd name="adj1" fmla="val -58819"/>
              <a:gd name="adj2" fmla="val -12032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绿、红、黄、蓝四种颜色的棋子都有可能被摸出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5904" name="文本框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9975" y="1867443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5905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89" y="1808706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6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76" y="1832519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四、试验操作，深化理解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矩形 1"/>
          <p:cNvSpPr>
            <a:spLocks noChangeArrowheads="1"/>
          </p:cNvSpPr>
          <p:nvPr/>
        </p:nvSpPr>
        <p:spPr bwMode="auto">
          <a:xfrm>
            <a:off x="536056" y="1357100"/>
            <a:ext cx="517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说一说指针可能停在哪种颜色上</a:t>
            </a:r>
            <a:r>
              <a:rPr lang="zh-CN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7940" name="文本框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5251" y="146232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794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265" y="1403592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2" y="1427405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图片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6" y="2078297"/>
            <a:ext cx="2644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43851" y="5371519"/>
            <a:ext cx="817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答：可能停在蓝色、红色、黄色 、绿色上。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7945" name="文本框 2"/>
          <p:cNvSpPr txBox="1">
            <a:spLocks noChangeArrowheads="1"/>
          </p:cNvSpPr>
          <p:nvPr/>
        </p:nvSpPr>
        <p:spPr bwMode="auto">
          <a:xfrm>
            <a:off x="5239555" y="1321348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五、实践运用，巩固新知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矩形 1"/>
          <p:cNvSpPr>
            <a:spLocks noChangeArrowheads="1"/>
          </p:cNvSpPr>
          <p:nvPr/>
        </p:nvSpPr>
        <p:spPr bwMode="auto">
          <a:xfrm>
            <a:off x="660400" y="1169770"/>
            <a:ext cx="11078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一个正方体，六个面上分别写着数字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1~6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。掷一次，可能掷出哪些数字？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9987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9988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图片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42" y="1664331"/>
            <a:ext cx="20288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87861" y="4791378"/>
            <a:ext cx="817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答：可能掷出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9992" name="文本框 7"/>
          <p:cNvSpPr txBox="1">
            <a:spLocks noChangeArrowheads="1"/>
          </p:cNvSpPr>
          <p:nvPr/>
        </p:nvSpPr>
        <p:spPr bwMode="auto">
          <a:xfrm>
            <a:off x="540233" y="1772979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b="1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五、实践运用，巩固新知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矩形 2"/>
          <p:cNvSpPr>
            <a:spLocks noChangeArrowheads="1"/>
          </p:cNvSpPr>
          <p:nvPr/>
        </p:nvSpPr>
        <p:spPr bwMode="auto">
          <a:xfrm>
            <a:off x="660400" y="1176466"/>
            <a:ext cx="796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从盒子里摸出一个球，结果会是什么？连一连。</a:t>
            </a:r>
            <a:endParaRPr lang="zh-CN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7203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79" y="1984374"/>
            <a:ext cx="62452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862854" y="2886075"/>
            <a:ext cx="546100" cy="5794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08879" y="3636961"/>
            <a:ext cx="656431" cy="14984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808879" y="2584282"/>
            <a:ext cx="666750" cy="19512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804522" y="4589461"/>
            <a:ext cx="646112" cy="6381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819197" y="3840161"/>
            <a:ext cx="646113" cy="14128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793004" y="4583112"/>
            <a:ext cx="682625" cy="808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282310" y="2958222"/>
            <a:ext cx="505156" cy="1385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28106" y="2723355"/>
            <a:ext cx="523874" cy="8818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283897" y="3832223"/>
            <a:ext cx="492362" cy="1669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239217" y="3605211"/>
            <a:ext cx="512763" cy="7809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237629" y="4376736"/>
            <a:ext cx="514351" cy="876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229693" y="2863850"/>
            <a:ext cx="522287" cy="23637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8" name="文本框 30"/>
          <p:cNvSpPr txBox="1">
            <a:spLocks noChangeArrowheads="1"/>
          </p:cNvSpPr>
          <p:nvPr/>
        </p:nvSpPr>
        <p:spPr bwMode="auto">
          <a:xfrm>
            <a:off x="412776" y="1720681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五、实践运用，巩固新知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T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67" y="2712780"/>
            <a:ext cx="263366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立方体 12"/>
          <p:cNvSpPr>
            <a:spLocks noChangeArrowheads="1"/>
          </p:cNvSpPr>
          <p:nvPr/>
        </p:nvSpPr>
        <p:spPr bwMode="auto">
          <a:xfrm>
            <a:off x="2598216" y="5373688"/>
            <a:ext cx="419100" cy="517525"/>
          </a:xfrm>
          <a:prstGeom prst="cube">
            <a:avLst>
              <a:gd name="adj" fmla="val 37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5B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3060" name="矩形 1"/>
          <p:cNvSpPr>
            <a:spLocks noChangeArrowheads="1"/>
          </p:cNvSpPr>
          <p:nvPr/>
        </p:nvSpPr>
        <p:spPr bwMode="auto">
          <a:xfrm>
            <a:off x="645149" y="1182728"/>
            <a:ext cx="5553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按要求涂一涂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3061" name="矩形 2"/>
          <p:cNvSpPr>
            <a:spLocks noChangeArrowheads="1"/>
          </p:cNvSpPr>
          <p:nvPr/>
        </p:nvSpPr>
        <p:spPr bwMode="auto">
          <a:xfrm>
            <a:off x="501559" y="1735395"/>
            <a:ext cx="41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摸出的一定是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蓝</a:t>
            </a:r>
            <a:r>
              <a:rPr lang="zh-CN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方块。</a:t>
            </a:r>
          </a:p>
        </p:txBody>
      </p:sp>
      <p:sp>
        <p:nvSpPr>
          <p:cNvPr id="173062" name="文本框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45803" y="1011237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3063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17" y="952500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76313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立方体 14"/>
          <p:cNvSpPr>
            <a:spLocks noChangeArrowheads="1"/>
          </p:cNvSpPr>
          <p:nvPr/>
        </p:nvSpPr>
        <p:spPr bwMode="auto">
          <a:xfrm>
            <a:off x="2909366" y="5365749"/>
            <a:ext cx="419100" cy="515938"/>
          </a:xfrm>
          <a:prstGeom prst="cube">
            <a:avLst>
              <a:gd name="adj" fmla="val 37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5B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立方体 15"/>
          <p:cNvSpPr>
            <a:spLocks noChangeArrowheads="1"/>
          </p:cNvSpPr>
          <p:nvPr/>
        </p:nvSpPr>
        <p:spPr bwMode="auto">
          <a:xfrm>
            <a:off x="3228453" y="5365749"/>
            <a:ext cx="419100" cy="515938"/>
          </a:xfrm>
          <a:prstGeom prst="cube">
            <a:avLst>
              <a:gd name="adj" fmla="val 37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5B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立方体 16"/>
          <p:cNvSpPr>
            <a:spLocks noChangeArrowheads="1"/>
          </p:cNvSpPr>
          <p:nvPr/>
        </p:nvSpPr>
        <p:spPr bwMode="auto">
          <a:xfrm>
            <a:off x="3580878" y="5365749"/>
            <a:ext cx="419100" cy="515938"/>
          </a:xfrm>
          <a:prstGeom prst="cube">
            <a:avLst>
              <a:gd name="adj" fmla="val 37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5B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立方体 17"/>
          <p:cNvSpPr>
            <a:spLocks noChangeArrowheads="1"/>
          </p:cNvSpPr>
          <p:nvPr/>
        </p:nvSpPr>
        <p:spPr bwMode="auto">
          <a:xfrm>
            <a:off x="3925366" y="5376863"/>
            <a:ext cx="419100" cy="515937"/>
          </a:xfrm>
          <a:prstGeom prst="cube">
            <a:avLst>
              <a:gd name="adj" fmla="val 374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5B6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3069" name="文本框 18"/>
          <p:cNvSpPr txBox="1">
            <a:spLocks noChangeArrowheads="1"/>
          </p:cNvSpPr>
          <p:nvPr/>
        </p:nvSpPr>
        <p:spPr bwMode="auto">
          <a:xfrm>
            <a:off x="2803003" y="1169117"/>
            <a:ext cx="4317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 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73070" name="矩形 19"/>
          <p:cNvSpPr>
            <a:spLocks noChangeArrowheads="1"/>
          </p:cNvSpPr>
          <p:nvPr/>
        </p:nvSpPr>
        <p:spPr bwMode="auto">
          <a:xfrm>
            <a:off x="6253806" y="1748256"/>
            <a:ext cx="3829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）摸出的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不可能是黄球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3071" name="Picture 2" descr="T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53" y="2625467"/>
            <a:ext cx="27527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7025754" y="5453062"/>
            <a:ext cx="328613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080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7375004" y="5453062"/>
            <a:ext cx="328613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080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7741716" y="5453062"/>
            <a:ext cx="328612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080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8098904" y="5453062"/>
            <a:ext cx="327025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080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8454504" y="5453062"/>
            <a:ext cx="328613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080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906022" y="5420022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答案不唯一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五、实践运用，巩固新知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矩形 1"/>
          <p:cNvSpPr>
            <a:spLocks noChangeArrowheads="1"/>
          </p:cNvSpPr>
          <p:nvPr/>
        </p:nvSpPr>
        <p:spPr bwMode="auto">
          <a:xfrm>
            <a:off x="406712" y="1229357"/>
            <a:ext cx="4777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zh-CN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摸出的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可能是粉色三角形。</a:t>
            </a:r>
            <a:endParaRPr lang="zh-CN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6" name="图片 15" descr="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0863" y="2439997"/>
            <a:ext cx="2752725" cy="2024054"/>
          </a:xfrm>
          <a:custGeom>
            <a:avLst/>
            <a:gdLst>
              <a:gd name="connsiteX0" fmla="*/ 188851 w 2752725"/>
              <a:gd name="connsiteY0" fmla="*/ 1104227 h 1517650"/>
              <a:gd name="connsiteX1" fmla="*/ 188851 w 2752725"/>
              <a:gd name="connsiteY1" fmla="*/ 1499514 h 1517650"/>
              <a:gd name="connsiteX2" fmla="*/ 2017651 w 2752725"/>
              <a:gd name="connsiteY2" fmla="*/ 1499514 h 1517650"/>
              <a:gd name="connsiteX3" fmla="*/ 2017651 w 2752725"/>
              <a:gd name="connsiteY3" fmla="*/ 1104227 h 1517650"/>
              <a:gd name="connsiteX4" fmla="*/ 0 w 2752725"/>
              <a:gd name="connsiteY4" fmla="*/ 0 h 1517650"/>
              <a:gd name="connsiteX5" fmla="*/ 2752725 w 2752725"/>
              <a:gd name="connsiteY5" fmla="*/ 0 h 1517650"/>
              <a:gd name="connsiteX6" fmla="*/ 2752725 w 2752725"/>
              <a:gd name="connsiteY6" fmla="*/ 1517650 h 1517650"/>
              <a:gd name="connsiteX7" fmla="*/ 0 w 2752725"/>
              <a:gd name="connsiteY7" fmla="*/ 151765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2725" h="1517650">
                <a:moveTo>
                  <a:pt x="188851" y="1104227"/>
                </a:moveTo>
                <a:lnTo>
                  <a:pt x="188851" y="1499514"/>
                </a:lnTo>
                <a:lnTo>
                  <a:pt x="2017651" y="1499514"/>
                </a:lnTo>
                <a:lnTo>
                  <a:pt x="2017651" y="1104227"/>
                </a:lnTo>
                <a:close/>
                <a:moveTo>
                  <a:pt x="0" y="0"/>
                </a:moveTo>
                <a:lnTo>
                  <a:pt x="2752725" y="0"/>
                </a:lnTo>
                <a:lnTo>
                  <a:pt x="2752725" y="1517650"/>
                </a:lnTo>
                <a:lnTo>
                  <a:pt x="0" y="151765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629234" y="4982193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答案不唯一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5109" name="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223838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5110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10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891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12" name="组合 20"/>
          <p:cNvGrpSpPr/>
          <p:nvPr/>
        </p:nvGrpSpPr>
        <p:grpSpPr bwMode="auto">
          <a:xfrm>
            <a:off x="4512381" y="3730431"/>
            <a:ext cx="357187" cy="407987"/>
            <a:chOff x="5174456" y="2964656"/>
            <a:chExt cx="538163" cy="459582"/>
          </a:xfrm>
        </p:grpSpPr>
        <p:sp>
          <p:nvSpPr>
            <p:cNvPr id="11" name="任意多边形: 形状 10"/>
            <p:cNvSpPr/>
            <p:nvPr/>
          </p:nvSpPr>
          <p:spPr>
            <a:xfrm>
              <a:off x="5174456" y="2970020"/>
              <a:ext cx="392262" cy="454218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451909" y="2964656"/>
              <a:ext cx="260710" cy="452429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5115" name="组合 25"/>
          <p:cNvGrpSpPr/>
          <p:nvPr/>
        </p:nvGrpSpPr>
        <p:grpSpPr bwMode="auto">
          <a:xfrm>
            <a:off x="4893381" y="3730431"/>
            <a:ext cx="357187" cy="407987"/>
            <a:chOff x="5174456" y="2964656"/>
            <a:chExt cx="538163" cy="459582"/>
          </a:xfrm>
        </p:grpSpPr>
        <p:sp>
          <p:nvSpPr>
            <p:cNvPr id="27" name="任意多边形: 形状 26"/>
            <p:cNvSpPr/>
            <p:nvPr/>
          </p:nvSpPr>
          <p:spPr>
            <a:xfrm>
              <a:off x="5174456" y="2970020"/>
              <a:ext cx="392262" cy="454218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451909" y="2964656"/>
              <a:ext cx="260710" cy="452429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5118" name="组合 29"/>
          <p:cNvGrpSpPr/>
          <p:nvPr/>
        </p:nvGrpSpPr>
        <p:grpSpPr bwMode="auto">
          <a:xfrm>
            <a:off x="5268031" y="3730431"/>
            <a:ext cx="357187" cy="407987"/>
            <a:chOff x="5174456" y="2964656"/>
            <a:chExt cx="538163" cy="459582"/>
          </a:xfrm>
        </p:grpSpPr>
        <p:sp>
          <p:nvSpPr>
            <p:cNvPr id="31" name="任意多边形: 形状 30"/>
            <p:cNvSpPr/>
            <p:nvPr/>
          </p:nvSpPr>
          <p:spPr>
            <a:xfrm>
              <a:off x="5174456" y="2970020"/>
              <a:ext cx="392262" cy="454218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451909" y="2964656"/>
              <a:ext cx="260710" cy="452429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5121" name="组合 32"/>
          <p:cNvGrpSpPr/>
          <p:nvPr/>
        </p:nvGrpSpPr>
        <p:grpSpPr bwMode="auto">
          <a:xfrm>
            <a:off x="5649031" y="3730431"/>
            <a:ext cx="357187" cy="407987"/>
            <a:chOff x="5174456" y="2964656"/>
            <a:chExt cx="538163" cy="459582"/>
          </a:xfrm>
        </p:grpSpPr>
        <p:sp>
          <p:nvSpPr>
            <p:cNvPr id="34" name="任意多边形: 形状 33"/>
            <p:cNvSpPr/>
            <p:nvPr/>
          </p:nvSpPr>
          <p:spPr>
            <a:xfrm>
              <a:off x="5174456" y="2970020"/>
              <a:ext cx="392262" cy="454218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5451909" y="2964656"/>
              <a:ext cx="260710" cy="452429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5124" name="组合 35"/>
          <p:cNvGrpSpPr/>
          <p:nvPr/>
        </p:nvGrpSpPr>
        <p:grpSpPr bwMode="auto">
          <a:xfrm>
            <a:off x="6023681" y="3730431"/>
            <a:ext cx="357187" cy="407987"/>
            <a:chOff x="5174456" y="2964656"/>
            <a:chExt cx="538163" cy="459582"/>
          </a:xfrm>
        </p:grpSpPr>
        <p:sp>
          <p:nvSpPr>
            <p:cNvPr id="37" name="任意多边形: 形状 36"/>
            <p:cNvSpPr/>
            <p:nvPr/>
          </p:nvSpPr>
          <p:spPr>
            <a:xfrm>
              <a:off x="5174456" y="2970020"/>
              <a:ext cx="392262" cy="454218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5451909" y="2964656"/>
              <a:ext cx="260710" cy="452429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11615" y="3750563"/>
            <a:ext cx="357846" cy="406975"/>
            <a:chOff x="5174456" y="2964656"/>
            <a:chExt cx="538163" cy="459582"/>
          </a:xfrm>
          <a:solidFill>
            <a:srgbClr val="FBE3EC"/>
          </a:solidFill>
        </p:grpSpPr>
        <p:sp>
          <p:nvSpPr>
            <p:cNvPr id="40" name="任意多边形: 形状 39"/>
            <p:cNvSpPr/>
            <p:nvPr/>
          </p:nvSpPr>
          <p:spPr>
            <a:xfrm>
              <a:off x="5174456" y="2969419"/>
              <a:ext cx="392907" cy="454819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5453063" y="2964656"/>
              <a:ext cx="259556" cy="452438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92615" y="3740934"/>
            <a:ext cx="357846" cy="406975"/>
            <a:chOff x="5174456" y="2964656"/>
            <a:chExt cx="538163" cy="459582"/>
          </a:xfrm>
          <a:solidFill>
            <a:srgbClr val="FBE3EC"/>
          </a:solidFill>
        </p:grpSpPr>
        <p:sp>
          <p:nvSpPr>
            <p:cNvPr id="43" name="任意多边形: 形状 42"/>
            <p:cNvSpPr/>
            <p:nvPr/>
          </p:nvSpPr>
          <p:spPr>
            <a:xfrm>
              <a:off x="5174456" y="2969419"/>
              <a:ext cx="392907" cy="454819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5453063" y="2964656"/>
              <a:ext cx="259556" cy="452438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67265" y="3740934"/>
            <a:ext cx="357846" cy="406975"/>
            <a:chOff x="5174456" y="2964656"/>
            <a:chExt cx="538163" cy="459582"/>
          </a:xfrm>
          <a:solidFill>
            <a:srgbClr val="FBE3EC"/>
          </a:solidFill>
        </p:grpSpPr>
        <p:sp>
          <p:nvSpPr>
            <p:cNvPr id="46" name="任意多边形: 形状 45"/>
            <p:cNvSpPr/>
            <p:nvPr/>
          </p:nvSpPr>
          <p:spPr>
            <a:xfrm>
              <a:off x="5174456" y="2969419"/>
              <a:ext cx="392907" cy="454819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5453063" y="2964656"/>
              <a:ext cx="259556" cy="452438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48265" y="3740934"/>
            <a:ext cx="357846" cy="406975"/>
            <a:chOff x="5174456" y="2964656"/>
            <a:chExt cx="538163" cy="459582"/>
          </a:xfrm>
          <a:solidFill>
            <a:srgbClr val="FFFF00"/>
          </a:solidFill>
        </p:grpSpPr>
        <p:sp>
          <p:nvSpPr>
            <p:cNvPr id="49" name="任意多边形: 形状 48"/>
            <p:cNvSpPr/>
            <p:nvPr/>
          </p:nvSpPr>
          <p:spPr>
            <a:xfrm>
              <a:off x="5174456" y="2969419"/>
              <a:ext cx="392907" cy="454819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453063" y="2964656"/>
              <a:ext cx="259556" cy="452438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22915" y="3740934"/>
            <a:ext cx="357846" cy="406975"/>
            <a:chOff x="5174456" y="2964656"/>
            <a:chExt cx="538163" cy="459582"/>
          </a:xfrm>
          <a:solidFill>
            <a:srgbClr val="FFFF00"/>
          </a:solidFill>
        </p:grpSpPr>
        <p:sp>
          <p:nvSpPr>
            <p:cNvPr id="52" name="任意多边形: 形状 51"/>
            <p:cNvSpPr/>
            <p:nvPr/>
          </p:nvSpPr>
          <p:spPr>
            <a:xfrm>
              <a:off x="5174456" y="2969419"/>
              <a:ext cx="392907" cy="454819"/>
            </a:xfrm>
            <a:custGeom>
              <a:avLst/>
              <a:gdLst>
                <a:gd name="connsiteX0" fmla="*/ 271463 w 392907"/>
                <a:gd name="connsiteY0" fmla="*/ 0 h 454819"/>
                <a:gd name="connsiteX1" fmla="*/ 392907 w 392907"/>
                <a:gd name="connsiteY1" fmla="*/ 454819 h 454819"/>
                <a:gd name="connsiteX2" fmla="*/ 0 w 392907"/>
                <a:gd name="connsiteY2" fmla="*/ 357187 h 454819"/>
                <a:gd name="connsiteX3" fmla="*/ 271463 w 392907"/>
                <a:gd name="connsiteY3" fmla="*/ 0 h 45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07" h="454819">
                  <a:moveTo>
                    <a:pt x="271463" y="0"/>
                  </a:moveTo>
                  <a:lnTo>
                    <a:pt x="392907" y="454819"/>
                  </a:lnTo>
                  <a:lnTo>
                    <a:pt x="0" y="357187"/>
                  </a:lnTo>
                  <a:lnTo>
                    <a:pt x="271463" y="0"/>
                  </a:lnTo>
                  <a:close/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5453063" y="2964656"/>
              <a:ext cx="259556" cy="452438"/>
            </a:xfrm>
            <a:custGeom>
              <a:avLst/>
              <a:gdLst>
                <a:gd name="connsiteX0" fmla="*/ 0 w 259556"/>
                <a:gd name="connsiteY0" fmla="*/ 0 h 452438"/>
                <a:gd name="connsiteX1" fmla="*/ 259556 w 259556"/>
                <a:gd name="connsiteY1" fmla="*/ 352425 h 452438"/>
                <a:gd name="connsiteX2" fmla="*/ 119062 w 259556"/>
                <a:gd name="connsiteY2" fmla="*/ 452438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556" h="452438">
                  <a:moveTo>
                    <a:pt x="0" y="0"/>
                  </a:moveTo>
                  <a:lnTo>
                    <a:pt x="259556" y="352425"/>
                  </a:lnTo>
                  <a:lnTo>
                    <a:pt x="119062" y="452438"/>
                  </a:lnTo>
                </a:path>
              </a:pathLst>
            </a:cu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五、实践运用，巩固新知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7848" y="1011237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7156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62" y="952500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49" y="976313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思想气泡: 云 4"/>
          <p:cNvSpPr>
            <a:spLocks noChangeArrowheads="1"/>
          </p:cNvSpPr>
          <p:nvPr/>
        </p:nvSpPr>
        <p:spPr bwMode="auto">
          <a:xfrm>
            <a:off x="3334937" y="2595563"/>
            <a:ext cx="6169025" cy="2376487"/>
          </a:xfrm>
          <a:prstGeom prst="cloudCallout">
            <a:avLst>
              <a:gd name="adj1" fmla="val -53366"/>
              <a:gd name="adj2" fmla="val 6126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7F6B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7159" name="矩形 6"/>
          <p:cNvSpPr>
            <a:spLocks noChangeArrowheads="1"/>
          </p:cNvSpPr>
          <p:nvPr/>
        </p:nvSpPr>
        <p:spPr bwMode="auto">
          <a:xfrm>
            <a:off x="1079561" y="2386309"/>
            <a:ext cx="10298352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回去收集生活中存在可能性的实例，并与同学相互交流。</a:t>
            </a:r>
          </a:p>
        </p:txBody>
      </p:sp>
      <p:pic>
        <p:nvPicPr>
          <p:cNvPr id="177160" name="图片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849" y="2844798"/>
            <a:ext cx="1711724" cy="24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六、课堂小结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623888" y="1128664"/>
            <a:ext cx="117031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二、下列情况中，一定发生的在括号里画“√”，不可能的画“</a:t>
            </a:r>
            <a:r>
              <a:rPr lang="en-US" altLang="zh-CN" sz="2400" kern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×”</a:t>
            </a:r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，可能的画“○”。</a:t>
            </a:r>
          </a:p>
        </p:txBody>
      </p:sp>
      <p:sp>
        <p:nvSpPr>
          <p:cNvPr id="178180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0527" y="1578076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8181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541" y="1519339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28" y="1543152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3" name="Rectangle 2"/>
          <p:cNvSpPr>
            <a:spLocks noChangeArrowheads="1"/>
          </p:cNvSpPr>
          <p:nvPr/>
        </p:nvSpPr>
        <p:spPr bwMode="auto">
          <a:xfrm>
            <a:off x="2077316" y="2466725"/>
            <a:ext cx="823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从装有红球和黑球的盒子里摸出红球。（           ）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太阳从西方升起。  （          ）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明天会下雨。    （            ）</a:t>
            </a:r>
          </a:p>
        </p:txBody>
      </p:sp>
      <p:sp>
        <p:nvSpPr>
          <p:cNvPr id="178184" name="文本框 7"/>
          <p:cNvSpPr txBox="1">
            <a:spLocks noChangeArrowheads="1"/>
          </p:cNvSpPr>
          <p:nvPr/>
        </p:nvSpPr>
        <p:spPr bwMode="auto">
          <a:xfrm>
            <a:off x="470705" y="1671085"/>
            <a:ext cx="583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选自</a:t>
            </a:r>
            <a:r>
              <a:rPr lang="en-US" altLang="zh-CN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《</a:t>
            </a:r>
            <a:r>
              <a:rPr lang="zh-CN" altLang="en-US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创优作业</a:t>
            </a:r>
            <a:r>
              <a:rPr lang="en-US" altLang="zh-CN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</a:t>
            </a:r>
            <a:r>
              <a:rPr lang="zh-CN" altLang="en-US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</a:t>
            </a:r>
            <a:r>
              <a:rPr lang="en-US" altLang="zh-CN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》 P31 </a:t>
            </a:r>
            <a:r>
              <a:rPr lang="zh-CN" altLang="en-US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第二题</a:t>
            </a:r>
            <a:r>
              <a:rPr lang="en-US" altLang="zh-CN" sz="2400" kern="0">
                <a:solidFill>
                  <a:srgbClr val="FF7F6B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137084" y="271308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542828" y="350872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78895" y="4338607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endParaRPr lang="zh-CN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七、巩固练习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椭圆形 4"/>
          <p:cNvSpPr>
            <a:spLocks noChangeArrowheads="1"/>
          </p:cNvSpPr>
          <p:nvPr/>
        </p:nvSpPr>
        <p:spPr bwMode="auto">
          <a:xfrm>
            <a:off x="3159950" y="1670367"/>
            <a:ext cx="3008313" cy="817562"/>
          </a:xfrm>
          <a:prstGeom prst="wedgeEllipseCallout">
            <a:avLst>
              <a:gd name="adj1" fmla="val -56583"/>
              <a:gd name="adj2" fmla="val 549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0532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24" y="2079943"/>
            <a:ext cx="16129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文本框 5"/>
          <p:cNvSpPr txBox="1">
            <a:spLocks noChangeArrowheads="1"/>
          </p:cNvSpPr>
          <p:nvPr/>
        </p:nvSpPr>
        <p:spPr bwMode="auto">
          <a:xfrm>
            <a:off x="668286" y="1387088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猜猜我在哪儿？</a:t>
            </a: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1" r="50964" b="7426"/>
          <a:stretch>
            <a:fillRect/>
          </a:stretch>
        </p:blipFill>
        <p:spPr bwMode="auto">
          <a:xfrm>
            <a:off x="3855274" y="3014979"/>
            <a:ext cx="25209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1" r="50964" b="7426"/>
          <a:stretch>
            <a:fillRect/>
          </a:stretch>
        </p:blipFill>
        <p:spPr bwMode="auto">
          <a:xfrm>
            <a:off x="6376224" y="3121343"/>
            <a:ext cx="25225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t="53191" b="7426"/>
          <a:stretch>
            <a:fillRect/>
          </a:stretch>
        </p:blipFill>
        <p:spPr bwMode="auto">
          <a:xfrm>
            <a:off x="4149067" y="3005673"/>
            <a:ext cx="26765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t="53191" b="7426"/>
          <a:stretch>
            <a:fillRect/>
          </a:stretch>
        </p:blipFill>
        <p:spPr bwMode="auto">
          <a:xfrm>
            <a:off x="6671604" y="3116798"/>
            <a:ext cx="26765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24" y="2373629"/>
            <a:ext cx="11064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一、游戏导入，揭示课题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23888" y="1224110"/>
            <a:ext cx="11830471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下列情况中，一定发生的在括号里画“√”，不可能的画“</a:t>
            </a:r>
            <a:r>
              <a:rPr lang="en-US" altLang="zh-CN" sz="2400" kern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×”</a:t>
            </a:r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，可能的画“○”。</a:t>
            </a:r>
          </a:p>
        </p:txBody>
      </p:sp>
      <p:sp>
        <p:nvSpPr>
          <p:cNvPr id="179204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078" y="187672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920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92" y="1817985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79" y="1841798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7" name="Rectangle 2"/>
          <p:cNvSpPr>
            <a:spLocks noChangeArrowheads="1"/>
          </p:cNvSpPr>
          <p:nvPr/>
        </p:nvSpPr>
        <p:spPr bwMode="auto">
          <a:xfrm>
            <a:off x="2311078" y="2246908"/>
            <a:ext cx="8232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爷爷的年龄比我大。（            ）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5.2019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年的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月有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29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天。 （           ）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抛硬币正面朝上。  （            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961042" y="2511300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288894" y="3299718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813566" y="415084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○</a:t>
            </a:r>
            <a:endParaRPr lang="zh-CN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七、巩固练习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4" descr="E:\罗梦\人五数\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09" y="1604565"/>
            <a:ext cx="5845961" cy="35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776147" y="1264584"/>
            <a:ext cx="8946587" cy="679962"/>
          </a:xfrm>
          <a:prstGeom prst="wedgeRoundRectCallout">
            <a:avLst>
              <a:gd name="adj1" fmla="val -30043"/>
              <a:gd name="adj2" fmla="val 118789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三张卡片分别写着唱歌、跳舞、朗诵，小明可能会抽到什么节目？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055200" y="4912630"/>
            <a:ext cx="2260600" cy="760412"/>
          </a:xfrm>
          <a:prstGeom prst="wedgeRoundRectCallout">
            <a:avLst>
              <a:gd name="adj1" fmla="val 51218"/>
              <a:gd name="adj2" fmla="val -93815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可能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是唱歌。</a:t>
            </a: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8022823" y="2731351"/>
            <a:ext cx="1539875" cy="978566"/>
          </a:xfrm>
          <a:prstGeom prst="wedgeRoundRectCallout">
            <a:avLst>
              <a:gd name="adj1" fmla="val -88682"/>
              <a:gd name="adj2" fmla="val 32076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也</a:t>
            </a:r>
            <a:r>
              <a:rPr lang="zh-CN" altLang="en-US" sz="2400" kern="0" dirty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可能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是朗诵。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7530770" y="4531909"/>
            <a:ext cx="3390900" cy="658812"/>
          </a:xfrm>
          <a:prstGeom prst="wedgeRoundRectCallout">
            <a:avLst>
              <a:gd name="adj1" fmla="val -92902"/>
              <a:gd name="adj2" fmla="val 5498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三种情况都</a:t>
            </a:r>
            <a:r>
              <a:rPr lang="zh-CN" altLang="en-US" sz="2400" kern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有可能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二、合作探究，猜测验证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E:\罗梦\人五数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96" y="1784584"/>
            <a:ext cx="5474926" cy="406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7679322" y="2511706"/>
            <a:ext cx="2124435" cy="575588"/>
          </a:xfrm>
          <a:prstGeom prst="wedgeRoundRectCallout">
            <a:avLst>
              <a:gd name="adj1" fmla="val -63285"/>
              <a:gd name="adj2" fmla="val 96294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我抽到了跳舞。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2400259" y="1421366"/>
            <a:ext cx="7021533" cy="616544"/>
          </a:xfrm>
          <a:prstGeom prst="wedgeRoundRectCallout">
            <a:avLst>
              <a:gd name="adj1" fmla="val -35194"/>
              <a:gd name="adj2" fmla="val 118952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小明抽完还剩两张，接下来小丽可能会抽到什么？</a:t>
            </a: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1779720" y="5227679"/>
            <a:ext cx="3127980" cy="768007"/>
          </a:xfrm>
          <a:prstGeom prst="wedgeRoundRectCallout">
            <a:avLst>
              <a:gd name="adj1" fmla="val 36051"/>
              <a:gd name="adj2" fmla="val -135407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唱歌和朗诵都有可能。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6393447" y="4984957"/>
            <a:ext cx="2218118" cy="628765"/>
          </a:xfrm>
          <a:prstGeom prst="wedgeRoundRectCallout">
            <a:avLst>
              <a:gd name="adj1" fmla="val -53620"/>
              <a:gd name="adj2" fmla="val -78889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不可能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是跳舞。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二、合作探究，猜测验证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E:\罗梦\人五数\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4" y="1665247"/>
            <a:ext cx="5825200" cy="416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2736790" y="1289010"/>
            <a:ext cx="5735637" cy="752475"/>
          </a:xfrm>
          <a:prstGeom prst="wedgeRoundRectCallout">
            <a:avLst>
              <a:gd name="adj1" fmla="val -37032"/>
              <a:gd name="adj2" fmla="val 109217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最后只有一张了，小雪会抽到什么？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031270" y="5089724"/>
            <a:ext cx="2573338" cy="741363"/>
          </a:xfrm>
          <a:prstGeom prst="wedgeRoundRectCallout">
            <a:avLst>
              <a:gd name="adj1" fmla="val 23030"/>
              <a:gd name="adj2" fmla="val -88861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我抽到了朗诵。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7419351" y="4879953"/>
            <a:ext cx="2882117" cy="618021"/>
          </a:xfrm>
          <a:prstGeom prst="wedgeRoundRectCallout">
            <a:avLst>
              <a:gd name="adj1" fmla="val -66394"/>
              <a:gd name="adj2" fmla="val 10167"/>
              <a:gd name="adj3" fmla="val 16667"/>
            </a:avLst>
          </a:prstGeom>
          <a:noFill/>
          <a:ln w="19050">
            <a:solidFill>
              <a:srgbClr val="FF7F6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zh-CN" altLang="en-US" sz="2400" kern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一定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会抽到唱歌。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二、合作探究，猜测验证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584073" y="1895107"/>
            <a:ext cx="2702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不确定事件→可能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584073" y="2858788"/>
            <a:ext cx="1949450" cy="1890713"/>
            <a:chOff x="2228293" y="2524674"/>
            <a:chExt cx="1950168" cy="1416829"/>
          </a:xfrm>
        </p:grpSpPr>
        <p:sp>
          <p:nvSpPr>
            <p:cNvPr id="157701" name="文本框 3"/>
            <p:cNvSpPr txBox="1">
              <a:spLocks noChangeArrowheads="1"/>
            </p:cNvSpPr>
            <p:nvPr/>
          </p:nvSpPr>
          <p:spPr bwMode="auto">
            <a:xfrm>
              <a:off x="2228293" y="2987873"/>
              <a:ext cx="1448365" cy="34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确定事件</a:t>
              </a: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3856080" y="2524674"/>
              <a:ext cx="322381" cy="1416829"/>
            </a:xfrm>
            <a:prstGeom prst="leftBrace">
              <a:avLst>
                <a:gd name="adj1" fmla="val 1636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533523" y="2716489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不可能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567932" y="4518668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一定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三、总结经验，升华主题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30"/>
          <p:cNvGrpSpPr/>
          <p:nvPr/>
        </p:nvGrpSpPr>
        <p:grpSpPr bwMode="auto">
          <a:xfrm>
            <a:off x="3501803" y="1238356"/>
            <a:ext cx="5610225" cy="2878138"/>
            <a:chOff x="975" y="1207"/>
            <a:chExt cx="3534" cy="1360"/>
          </a:xfrm>
        </p:grpSpPr>
        <p:pic>
          <p:nvPicPr>
            <p:cNvPr id="158723" name="Picture 25" descr="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207"/>
              <a:ext cx="3534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724" name="Picture 28" descr="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069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725" name="Picture 29" descr="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9"/>
              <a:ext cx="2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8726" name="TextBox 6"/>
          <p:cNvSpPr txBox="1">
            <a:spLocks noChangeArrowheads="1"/>
          </p:cNvSpPr>
          <p:nvPr/>
        </p:nvSpPr>
        <p:spPr bwMode="auto">
          <a:xfrm>
            <a:off x="4941667" y="3839310"/>
            <a:ext cx="131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58727" name="TextBox 7"/>
          <p:cNvSpPr txBox="1">
            <a:spLocks noChangeArrowheads="1"/>
          </p:cNvSpPr>
          <p:nvPr/>
        </p:nvSpPr>
        <p:spPr bwMode="auto">
          <a:xfrm>
            <a:off x="6357605" y="3864831"/>
            <a:ext cx="1318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625978" y="1146962"/>
            <a:ext cx="4056063" cy="768350"/>
          </a:xfrm>
          <a:prstGeom prst="wedgeRoundRectCallout">
            <a:avLst>
              <a:gd name="adj1" fmla="val 63472"/>
              <a:gd name="adj2" fmla="val 1969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从图中你都知道了什么？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600" y="4179653"/>
            <a:ext cx="1293812" cy="18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257549" y="4815405"/>
            <a:ext cx="3268442" cy="515388"/>
          </a:xfrm>
          <a:prstGeom prst="wedgeRoundRectCallout">
            <a:avLst>
              <a:gd name="adj1" fmla="val -57296"/>
              <a:gd name="adj2" fmla="val 21364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号盒子里全是红棋子。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6629234" y="4524627"/>
            <a:ext cx="2636167" cy="1268304"/>
          </a:xfrm>
          <a:prstGeom prst="wedgeRoundRectCallout">
            <a:avLst>
              <a:gd name="adj1" fmla="val 69227"/>
              <a:gd name="adj2" fmla="val -39046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号盒子里有绿、红、黄、蓝四种颜色的棋子。</a:t>
            </a:r>
          </a:p>
        </p:txBody>
      </p:sp>
      <p:sp>
        <p:nvSpPr>
          <p:cNvPr id="158732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8400" y="1716972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400" kern="0">
              <a:solidFill>
                <a:srgbClr val="AFDB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8733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658235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682048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8004" y="4222715"/>
            <a:ext cx="1629490" cy="16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四、试验操作，深化理解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30"/>
          <p:cNvGrpSpPr/>
          <p:nvPr/>
        </p:nvGrpSpPr>
        <p:grpSpPr bwMode="auto">
          <a:xfrm>
            <a:off x="3692324" y="1089025"/>
            <a:ext cx="4757779" cy="2440819"/>
            <a:chOff x="975" y="1207"/>
            <a:chExt cx="3534" cy="1360"/>
          </a:xfrm>
        </p:grpSpPr>
        <p:pic>
          <p:nvPicPr>
            <p:cNvPr id="160771" name="Picture 25" descr="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207"/>
              <a:ext cx="3534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2" name="Picture 28" descr="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069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3" name="Picture 29" descr="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9"/>
              <a:ext cx="2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43115" y="3788164"/>
            <a:ext cx="5280613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）哪个盒子里肯定能摸出红棋子？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）哪个盒子里不可能摸出绿棋子？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）哪个盒子里可能摸出绿棋子？</a:t>
            </a:r>
          </a:p>
        </p:txBody>
      </p:sp>
      <p:sp>
        <p:nvSpPr>
          <p:cNvPr id="160776" name="TextBox 6"/>
          <p:cNvSpPr txBox="1">
            <a:spLocks noChangeArrowheads="1"/>
          </p:cNvSpPr>
          <p:nvPr/>
        </p:nvSpPr>
        <p:spPr bwMode="auto">
          <a:xfrm>
            <a:off x="4757195" y="2941187"/>
            <a:ext cx="914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60777" name="TextBox 7"/>
          <p:cNvSpPr txBox="1">
            <a:spLocks noChangeArrowheads="1"/>
          </p:cNvSpPr>
          <p:nvPr/>
        </p:nvSpPr>
        <p:spPr bwMode="auto">
          <a:xfrm>
            <a:off x="6228626" y="2971349"/>
            <a:ext cx="1005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四、试验操作，深化理解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09568" y="1208616"/>
            <a:ext cx="1447832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7F6B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试验要求</a:t>
            </a:r>
          </a:p>
        </p:txBody>
      </p:sp>
      <p:sp>
        <p:nvSpPr>
          <p:cNvPr id="161796" name="文本框 3"/>
          <p:cNvSpPr txBox="1">
            <a:spLocks noChangeArrowheads="1"/>
          </p:cNvSpPr>
          <p:nvPr/>
        </p:nvSpPr>
        <p:spPr bwMode="auto">
          <a:xfrm>
            <a:off x="609568" y="1827434"/>
            <a:ext cx="10548427" cy="3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小组成员分工合作。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每次摸棋子前要将盒子里的棋子摇匀。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每人摸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次，每次摸出一个棋子，记录好后，再放回去。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没摸出一个棋子后记录下它的颜色，可以用画“正”字的方法来记录。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说一说你发现了什么。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再用同样的方法完成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号盒子的操作，并说一说你发现了什么。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四、试验操作，深化理解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tyOMtU3m9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oONZcawc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W4A5ucPEQ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宽屏</PresentationFormat>
  <Paragraphs>153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31</cp:revision>
  <dcterms:created xsi:type="dcterms:W3CDTF">2020-06-25T13:11:00Z</dcterms:created>
  <dcterms:modified xsi:type="dcterms:W3CDTF">2021-01-08T23:15:48Z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