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7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6A50B8-BCCB-434B-A01C-D7BFD9BEF78D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360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53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3F6298-C49E-4F2C-8115-B4E9F070464D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CC9E1E-C544-4AB9-BA37-E252C3A2FDC0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565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5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4EA174-D3D3-4D75-9BE3-BEE4B551A60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B434F-6712-42D4-B570-71D2A6564F2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3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F2BBC-BD07-4C72-9119-6EC10E6DFAF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A48A06-DB89-42C4-8A15-B29FECE6336C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58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5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CCB13A-232B-4668-BC63-05F68B6D70D8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91C51-EDE7-49E9-AF35-77B0FA5EE97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79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E6A53C-4022-44D1-AB75-61EE13C228F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A4EB4-3F3E-4020-A28E-038408EE4FC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99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9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1D0F88-6E46-47B9-B364-8E76BAB33F2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2CA6A8-C593-4946-9BB7-7781640E9E5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083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74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73EB4D-DA27-4DD4-B5E9-0EEC6BAA8A5C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531546-76FA-4BE8-8F1F-E29C08829056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6131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76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AB64B5-1827-47CE-AF5C-E2349C840955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8A8F62-42A7-405E-87C1-372CDA2DB83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8179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78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2F4BFB-A05F-424D-83AA-B350C69B2F2E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4.2.2 </a:t>
                  </a: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可能性的大小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矩形 1"/>
          <p:cNvSpPr>
            <a:spLocks noChangeArrowheads="1"/>
          </p:cNvSpPr>
          <p:nvPr/>
        </p:nvSpPr>
        <p:spPr bwMode="auto">
          <a:xfrm>
            <a:off x="714061" y="1151255"/>
            <a:ext cx="73533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  <a:p>
            <a:pPr>
              <a:spcAft>
                <a:spcPts val="600"/>
              </a:spcAft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1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8013" y="141959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20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27" y="1360855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14" y="1384668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图片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68" y="1565059"/>
            <a:ext cx="3871616" cy="233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矩形 9"/>
          <p:cNvSpPr>
            <a:spLocks noChangeArrowheads="1"/>
          </p:cNvSpPr>
          <p:nvPr/>
        </p:nvSpPr>
        <p:spPr bwMode="auto">
          <a:xfrm>
            <a:off x="584777" y="4274586"/>
            <a:ext cx="493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全班猜一猜。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表格 6"/>
          <p:cNvGraphicFramePr>
            <a:graphicFrameLocks noGrp="1"/>
          </p:cNvGraphicFramePr>
          <p:nvPr/>
        </p:nvGraphicFramePr>
        <p:xfrm>
          <a:off x="2586613" y="5038220"/>
          <a:ext cx="5727700" cy="937804"/>
        </p:xfrm>
        <a:graphic>
          <a:graphicData uri="http://schemas.openxmlformats.org/drawingml/2006/table">
            <a:tbl>
              <a:tblPr/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2844" name="矩形 13"/>
          <p:cNvSpPr>
            <a:spLocks noChangeArrowheads="1"/>
          </p:cNvSpPr>
          <p:nvPr/>
        </p:nvSpPr>
        <p:spPr bwMode="auto">
          <a:xfrm>
            <a:off x="2815213" y="5064859"/>
            <a:ext cx="104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盒子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5" name="矩形 14"/>
          <p:cNvSpPr>
            <a:spLocks noChangeArrowheads="1"/>
          </p:cNvSpPr>
          <p:nvPr/>
        </p:nvSpPr>
        <p:spPr bwMode="auto">
          <a:xfrm>
            <a:off x="2737743" y="5553163"/>
            <a:ext cx="104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人数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6" name="矩形 15"/>
          <p:cNvSpPr>
            <a:spLocks noChangeArrowheads="1"/>
          </p:cNvSpPr>
          <p:nvPr/>
        </p:nvSpPr>
        <p:spPr bwMode="auto">
          <a:xfrm>
            <a:off x="3982027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7" name="矩形 16"/>
          <p:cNvSpPr>
            <a:spLocks noChangeArrowheads="1"/>
          </p:cNvSpPr>
          <p:nvPr/>
        </p:nvSpPr>
        <p:spPr bwMode="auto">
          <a:xfrm>
            <a:off x="5086927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8" name="矩形 17"/>
          <p:cNvSpPr>
            <a:spLocks noChangeArrowheads="1"/>
          </p:cNvSpPr>
          <p:nvPr/>
        </p:nvSpPr>
        <p:spPr bwMode="auto">
          <a:xfrm>
            <a:off x="6255327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9" name="矩形 18"/>
          <p:cNvSpPr>
            <a:spLocks noChangeArrowheads="1"/>
          </p:cNvSpPr>
          <p:nvPr/>
        </p:nvSpPr>
        <p:spPr bwMode="auto">
          <a:xfrm>
            <a:off x="7333239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对话气泡: 圆角矩形 21"/>
          <p:cNvSpPr>
            <a:spLocks noChangeArrowheads="1"/>
          </p:cNvSpPr>
          <p:nvPr/>
        </p:nvSpPr>
        <p:spPr bwMode="auto">
          <a:xfrm>
            <a:off x="4506774" y="4120644"/>
            <a:ext cx="4552950" cy="696913"/>
          </a:xfrm>
          <a:prstGeom prst="wedgeRoundRectCallout">
            <a:avLst>
              <a:gd name="adj1" fmla="val 55185"/>
              <a:gd name="adj2" fmla="val -47273"/>
              <a:gd name="adj3" fmla="val 16667"/>
            </a:avLst>
          </a:prstGeom>
          <a:noFill/>
          <a:ln w="19050" algn="ctr">
            <a:solidFill>
              <a:srgbClr val="AB8AB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猜对的人多，还是猜错的人多？</a:t>
            </a:r>
          </a:p>
        </p:txBody>
      </p:sp>
      <p:pic>
        <p:nvPicPr>
          <p:cNvPr id="162852" name="图片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1367" y="3174573"/>
            <a:ext cx="14670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54" name="文本框 2"/>
          <p:cNvSpPr txBox="1">
            <a:spLocks noChangeArrowheads="1"/>
          </p:cNvSpPr>
          <p:nvPr/>
        </p:nvSpPr>
        <p:spPr bwMode="auto">
          <a:xfrm>
            <a:off x="909432" y="1126202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P48 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练习十一 第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矩形 1"/>
          <p:cNvSpPr>
            <a:spLocks noChangeArrowheads="1"/>
          </p:cNvSpPr>
          <p:nvPr/>
        </p:nvSpPr>
        <p:spPr bwMode="auto">
          <a:xfrm>
            <a:off x="660400" y="1160428"/>
            <a:ext cx="108585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给           涂上红、蓝两种颜色，要使掷出红色朝上的可能性比蓝色大，应该怎么涂？</a:t>
            </a:r>
            <a:endParaRPr lang="zh-CN" altLang="zh-CN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824915" y="2841738"/>
            <a:ext cx="560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红面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蓝面，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红面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蓝面。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4868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4869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84" y="952500"/>
            <a:ext cx="523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2" name="文本框 7"/>
          <p:cNvSpPr txBox="1">
            <a:spLocks noChangeArrowheads="1"/>
          </p:cNvSpPr>
          <p:nvPr/>
        </p:nvSpPr>
        <p:spPr bwMode="auto">
          <a:xfrm>
            <a:off x="1447484" y="1677492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P49 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矩形 1"/>
          <p:cNvSpPr>
            <a:spLocks noChangeArrowheads="1"/>
          </p:cNvSpPr>
          <p:nvPr/>
        </p:nvSpPr>
        <p:spPr bwMode="auto">
          <a:xfrm>
            <a:off x="643732" y="1100862"/>
            <a:ext cx="1085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张卡片放入纸袋，随意摸一张，要使摸出的数字“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的可能性最大，数字“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的可能性最小，卡片上可以是什么数字？请你填一填。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866064" y="4753760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答案不唯一</a:t>
            </a:r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6916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6917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9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3201185"/>
            <a:ext cx="7666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0" name="文本框 8"/>
          <p:cNvSpPr txBox="1">
            <a:spLocks noChangeArrowheads="1"/>
          </p:cNvSpPr>
          <p:nvPr/>
        </p:nvSpPr>
        <p:spPr bwMode="auto">
          <a:xfrm>
            <a:off x="505190" y="2301191"/>
            <a:ext cx="4323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P49 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练习十一 第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36"/>
          <p:cNvGrpSpPr/>
          <p:nvPr/>
        </p:nvGrpSpPr>
        <p:grpSpPr bwMode="auto">
          <a:xfrm>
            <a:off x="1370014" y="1677494"/>
            <a:ext cx="4948237" cy="2895600"/>
            <a:chOff x="445" y="1231"/>
            <a:chExt cx="3391" cy="1473"/>
          </a:xfrm>
        </p:grpSpPr>
        <p:pic>
          <p:nvPicPr>
            <p:cNvPr id="168963" name="Picture 34" descr="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1231"/>
              <a:ext cx="1981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4" name="AutoShape 27"/>
            <p:cNvSpPr>
              <a:spLocks noChangeArrowheads="1"/>
            </p:cNvSpPr>
            <p:nvPr/>
          </p:nvSpPr>
          <p:spPr bwMode="auto">
            <a:xfrm>
              <a:off x="2426" y="1251"/>
              <a:ext cx="1410" cy="363"/>
            </a:xfrm>
            <a:prstGeom prst="wedgeRoundRectCallout">
              <a:avLst>
                <a:gd name="adj1" fmla="val -62866"/>
                <a:gd name="adj2" fmla="val 5303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F806D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哪面朝上？</a:t>
              </a:r>
              <a:endParaRPr lang="zh-CN" altLang="zh-CN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65" name="Group 47"/>
          <p:cNvGrpSpPr/>
          <p:nvPr/>
        </p:nvGrpSpPr>
        <p:grpSpPr bwMode="auto">
          <a:xfrm>
            <a:off x="7301867" y="2219166"/>
            <a:ext cx="3567113" cy="1812256"/>
            <a:chOff x="2751" y="1434"/>
            <a:chExt cx="2247" cy="856"/>
          </a:xfrm>
        </p:grpSpPr>
        <p:sp>
          <p:nvSpPr>
            <p:cNvPr id="168966" name="Text Box 3"/>
            <p:cNvSpPr txBox="1">
              <a:spLocks noChangeArrowheads="1"/>
            </p:cNvSpPr>
            <p:nvPr/>
          </p:nvSpPr>
          <p:spPr bwMode="auto">
            <a:xfrm>
              <a:off x="2880" y="1434"/>
              <a:ext cx="21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全班每人掷一次。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朝上的有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_____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人。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朝上的有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_____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人。</a:t>
              </a:r>
            </a:p>
          </p:txBody>
        </p:sp>
        <p:pic>
          <p:nvPicPr>
            <p:cNvPr id="168967" name="Picture 37" descr="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565"/>
              <a:ext cx="41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589280" y="4956175"/>
            <a:ext cx="8727440" cy="1177925"/>
          </a:xfrm>
          <a:prstGeom prst="wedgeRoundRectCallout">
            <a:avLst>
              <a:gd name="adj1" fmla="val -63398"/>
              <a:gd name="adj2" fmla="val -853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806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如果全校的人每人掷一次，哪个面朝上的可能性大？</a:t>
            </a:r>
          </a:p>
          <a:p>
            <a:endParaRPr lang="zh-CN" altLang="en-US" sz="2400" kern="0" dirty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8970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94" y="132334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1" y="134715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3" name="矩形 23"/>
          <p:cNvSpPr>
            <a:spLocks noChangeArrowheads="1"/>
          </p:cNvSpPr>
          <p:nvPr/>
        </p:nvSpPr>
        <p:spPr bwMode="auto">
          <a:xfrm>
            <a:off x="660400" y="1092508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</a:p>
        </p:txBody>
      </p:sp>
      <p:sp>
        <p:nvSpPr>
          <p:cNvPr id="168974" name="文本框 24"/>
          <p:cNvSpPr txBox="1">
            <a:spLocks noChangeArrowheads="1"/>
          </p:cNvSpPr>
          <p:nvPr/>
        </p:nvSpPr>
        <p:spPr bwMode="auto">
          <a:xfrm>
            <a:off x="809626" y="1067704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P46 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文本框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0" y="167671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1012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161798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64179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思想气泡: 云 1"/>
          <p:cNvSpPr>
            <a:spLocks noChangeArrowheads="1"/>
          </p:cNvSpPr>
          <p:nvPr/>
        </p:nvSpPr>
        <p:spPr bwMode="auto">
          <a:xfrm>
            <a:off x="2957513" y="3143568"/>
            <a:ext cx="6667500" cy="2070100"/>
          </a:xfrm>
          <a:prstGeom prst="cloudCallout">
            <a:avLst>
              <a:gd name="adj1" fmla="val -52130"/>
              <a:gd name="adj2" fmla="val 80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8778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1015" name="图片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937" y="3143568"/>
            <a:ext cx="1942601" cy="276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6" name="文本框 4"/>
          <p:cNvSpPr txBox="1">
            <a:spLocks noChangeArrowheads="1"/>
          </p:cNvSpPr>
          <p:nvPr/>
        </p:nvSpPr>
        <p:spPr bwMode="auto">
          <a:xfrm>
            <a:off x="3825558" y="2912735"/>
            <a:ext cx="523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通过这节课的学习，你有什么收获？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四、全课小结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9920" y="208311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2036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34" y="202438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21" y="204819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矩形 6"/>
          <p:cNvSpPr>
            <a:spLocks noChangeArrowheads="1"/>
          </p:cNvSpPr>
          <p:nvPr/>
        </p:nvSpPr>
        <p:spPr bwMode="auto">
          <a:xfrm>
            <a:off x="660400" y="1267447"/>
            <a:ext cx="1060704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一、小明和弟弟要做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张脸谱卡片（有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种表情）。要使抽到             的可能性最小，可能会抽到          。</a:t>
            </a:r>
          </a:p>
          <a:p>
            <a:pPr>
              <a:lnSpc>
                <a:spcPct val="12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请把下面的表格补充完整。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2039" name="图片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53" y="1054100"/>
            <a:ext cx="6143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图片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07" y="1565970"/>
            <a:ext cx="6143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1" name="图片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15" y="3569797"/>
            <a:ext cx="5676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847241" y="4417521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16" y="3614247"/>
            <a:ext cx="6143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580916" y="4419109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3060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矩形 6"/>
          <p:cNvSpPr>
            <a:spLocks noChangeArrowheads="1"/>
          </p:cNvSpPr>
          <p:nvPr/>
        </p:nvSpPr>
        <p:spPr bwMode="auto">
          <a:xfrm>
            <a:off x="660400" y="406678"/>
            <a:ext cx="125222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把上面的卡片全部装在盒子里摇匀，如果从中任意抽一张，最可能抽到的是什么？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073041" y="2965768"/>
            <a:ext cx="3502025" cy="830262"/>
            <a:chOff x="2849909" y="3425706"/>
            <a:chExt cx="3502386" cy="622678"/>
          </a:xfrm>
        </p:grpSpPr>
        <p:sp>
          <p:nvSpPr>
            <p:cNvPr id="173066" name="矩形 13"/>
            <p:cNvSpPr>
              <a:spLocks noChangeArrowheads="1"/>
            </p:cNvSpPr>
            <p:nvPr/>
          </p:nvSpPr>
          <p:spPr bwMode="auto">
            <a:xfrm>
              <a:off x="2849909" y="3500713"/>
              <a:ext cx="3502386" cy="3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最可能抽到的是</a:t>
              </a:r>
              <a:endPara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pic>
          <p:nvPicPr>
            <p:cNvPr id="173067" name="图片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785" y="3425706"/>
              <a:ext cx="790969" cy="6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矩形 1"/>
          <p:cNvSpPr>
            <a:spLocks noChangeArrowheads="1"/>
          </p:cNvSpPr>
          <p:nvPr/>
        </p:nvSpPr>
        <p:spPr bwMode="auto">
          <a:xfrm>
            <a:off x="660400" y="1232412"/>
            <a:ext cx="78994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二、才才猜对的可能性大，还是猜错的可能性大？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510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15835"/>
            <a:ext cx="53213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10100" y="5299074"/>
            <a:ext cx="3722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猜错的可能性大。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矩形 1"/>
          <p:cNvSpPr>
            <a:spLocks noChangeArrowheads="1"/>
          </p:cNvSpPr>
          <p:nvPr/>
        </p:nvSpPr>
        <p:spPr bwMode="auto">
          <a:xfrm>
            <a:off x="628968" y="1169947"/>
            <a:ext cx="108899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三、把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张大小相同的数字卡片放入纸袋，随意摸一张，摸出数字“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的可能性最大，摸出数字“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的可能性最小，如果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张数字卡片上只有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种数字，则“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至少有（     ）张，请你填出其中的一种方法。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715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84" y="3504884"/>
            <a:ext cx="59404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66876" y="2408873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57259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28771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00284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71796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43309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14821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486334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59434" y="3844608"/>
            <a:ext cx="57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035609" y="4543108"/>
            <a:ext cx="220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填法不唯一</a:t>
            </a:r>
            <a:endParaRPr lang="zh-CN" altLang="en-US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文本框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7675" y="1658013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2580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89" y="1599276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6" y="1623089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21" descr="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83" y="2065843"/>
            <a:ext cx="13668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矩形 17"/>
          <p:cNvSpPr>
            <a:spLocks noChangeArrowheads="1"/>
          </p:cNvSpPr>
          <p:nvPr/>
        </p:nvSpPr>
        <p:spPr bwMode="auto">
          <a:xfrm>
            <a:off x="733584" y="1210248"/>
            <a:ext cx="10714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袋中有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个球，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个红色球，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个蓝色球，从中摸出一个球，摸出哪种颜色球的可能性大？为什么？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32018" y="3983543"/>
            <a:ext cx="929467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摸出红色球的可能性大，因为袋中红色球的数量比蓝色球多。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一、谈话导入，复习旧知识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6804" y="1520076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4627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18" y="1461339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05" y="1485152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30" name="组合 6"/>
          <p:cNvGrpSpPr/>
          <p:nvPr/>
        </p:nvGrpSpPr>
        <p:grpSpPr bwMode="auto">
          <a:xfrm>
            <a:off x="5004533" y="2077319"/>
            <a:ext cx="2590800" cy="2479675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540442" y="572060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5526280" y="5720601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637" name="文本框 5"/>
          <p:cNvSpPr txBox="1">
            <a:spLocks noChangeArrowheads="1"/>
          </p:cNvSpPr>
          <p:nvPr/>
        </p:nvSpPr>
        <p:spPr bwMode="auto">
          <a:xfrm>
            <a:off x="5537271" y="3122356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里面有</a:t>
            </a:r>
          </a:p>
        </p:txBody>
      </p:sp>
      <p:sp>
        <p:nvSpPr>
          <p:cNvPr id="154638" name="文本框 12"/>
          <p:cNvSpPr txBox="1">
            <a:spLocks noChangeArrowheads="1"/>
          </p:cNvSpPr>
          <p:nvPr/>
        </p:nvSpPr>
        <p:spPr bwMode="auto">
          <a:xfrm>
            <a:off x="4986408" y="4011356"/>
            <a:ext cx="202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两种颜色的小球</a:t>
            </a:r>
          </a:p>
        </p:txBody>
      </p:sp>
      <p:sp>
        <p:nvSpPr>
          <p:cNvPr id="154639" name="矩形 14"/>
          <p:cNvSpPr>
            <a:spLocks noChangeArrowheads="1"/>
          </p:cNvSpPr>
          <p:nvPr/>
        </p:nvSpPr>
        <p:spPr bwMode="auto">
          <a:xfrm>
            <a:off x="684404" y="1183150"/>
            <a:ext cx="6016625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猜一猜摸到哪种颜色的球的可能性大。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1898" y="1046327"/>
            <a:ext cx="8898292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试验要求：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5586" y="1549350"/>
            <a:ext cx="1086108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）小组成员分工合作。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）每次摸球前要将盒子里的球摇匀。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）每次摸出一个球，再放回去，重复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次。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）每摸出一个球后记录下它的颜色，可以用画“正”字的方法来记录。</a:t>
            </a:r>
          </a:p>
        </p:txBody>
      </p:sp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2843908" y="3935250"/>
          <a:ext cx="5003800" cy="1188798"/>
        </p:xfrm>
        <a:graphic>
          <a:graphicData uri="http://schemas.openxmlformats.org/drawingml/2006/table">
            <a:tbl>
              <a:tblPr/>
              <a:tblGrid>
                <a:gridCol w="114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记录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57" y="2504571"/>
            <a:ext cx="2633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9136E-6 L 0.3698 -0.218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0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772026" y="4729163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745038" y="5097464"/>
            <a:ext cx="252412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956176" y="497363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6099176" y="5097464"/>
            <a:ext cx="252413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4645026" y="4964113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5133976" y="4502150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5875338" y="459263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5648326" y="4800600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5033964" y="4805363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5303838" y="50974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260976" y="4826000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500688" y="5029200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794376" y="510698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046788" y="48307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429251" y="4622801"/>
            <a:ext cx="252413" cy="3349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6194426" y="4635500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4468813" y="470058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678363" y="4495800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4514851" y="510698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649913" y="441801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7718" name="组合 1"/>
          <p:cNvGrpSpPr/>
          <p:nvPr/>
        </p:nvGrpSpPr>
        <p:grpSpPr bwMode="auto">
          <a:xfrm>
            <a:off x="4493310" y="2080419"/>
            <a:ext cx="2590800" cy="2479675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5.55556E-7 1.48148E-6 L -0.00694 1.48148E-6 C -0.01007 1.48148E-6 -0.01389 -0.08673 -0.01389 -0.15648 L -0.01389 -0.3126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5.55556E-7 1.7284E-6 L 0.06788 1.7284E-6 C 0.09844 1.7284E-6 0.13594 -0.08982 0.13594 -0.16204 L 0.13594 -0.32408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3.33333E-6 -2.59259E-6 L -0.0085 -2.59259E-6 C -0.01232 -2.59259E-6 -0.01701 -0.11296 -0.01701 -0.2037 L -0.01701 -0.4074 " pathEditMode="relative" rAng="0" ptsTypes="AA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-3.33333E-6 -3.7037E-6 L -0.03906 -3.7037E-6 C -0.05659 -3.7037E-6 -0.07795 -0.08981 -0.07795 -0.16203 L -0.07795 -0.32376 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-2.5E-6 -2.59259E-6 L -0.02083 -2.59259E-6 C -0.03021 -2.59259E-6 -0.04149 -0.10031 -0.04149 -0.18117 L -0.04149 -0.36203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1.38889E-6 4.19753E-6 L 0.06753 4.19753E-6 C 0.09774 4.19753E-6 0.13507 -0.12593 0.13507 -0.22747 L 0.13507 -0.45463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Motion origin="layout" path="M -3.61111E-6 1.11111E-6 L 0.02761 1.11111E-6 C 0.03993 1.11111E-6 0.05521 -0.10864 0.05521 -0.19599 L 0.05521 -0.39198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21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1172178"/>
            <a:ext cx="60166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统计各组试验结果，填写统计表。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2751663" y="2422586"/>
          <a:ext cx="6589713" cy="2393951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151852" y="5172137"/>
            <a:ext cx="252413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151852" y="6216711"/>
            <a:ext cx="252413" cy="3349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738353" y="2418908"/>
            <a:ext cx="1421665" cy="524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38353" y="2405947"/>
            <a:ext cx="720880" cy="809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66" name="文本框 14"/>
          <p:cNvSpPr txBox="1">
            <a:spLocks noChangeArrowheads="1"/>
          </p:cNvSpPr>
          <p:nvPr/>
        </p:nvSpPr>
        <p:spPr bwMode="auto">
          <a:xfrm>
            <a:off x="2711126" y="2859201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颜色</a:t>
            </a:r>
          </a:p>
        </p:txBody>
      </p:sp>
      <p:sp>
        <p:nvSpPr>
          <p:cNvPr id="158767" name="文本框 15"/>
          <p:cNvSpPr txBox="1">
            <a:spLocks noChangeArrowheads="1"/>
          </p:cNvSpPr>
          <p:nvPr/>
        </p:nvSpPr>
        <p:spPr bwMode="auto">
          <a:xfrm>
            <a:off x="3426710" y="284624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次数</a:t>
            </a:r>
          </a:p>
        </p:txBody>
      </p:sp>
      <p:sp>
        <p:nvSpPr>
          <p:cNvPr id="158768" name="文本框 16"/>
          <p:cNvSpPr txBox="1">
            <a:spLocks noChangeArrowheads="1"/>
          </p:cNvSpPr>
          <p:nvPr/>
        </p:nvSpPr>
        <p:spPr bwMode="auto">
          <a:xfrm>
            <a:off x="3540914" y="244142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小组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组合 1"/>
          <p:cNvGrpSpPr/>
          <p:nvPr/>
        </p:nvGrpSpPr>
        <p:grpSpPr bwMode="auto">
          <a:xfrm>
            <a:off x="4341342" y="3187042"/>
            <a:ext cx="2590800" cy="2479675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671543" y="4933291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644555" y="5301592"/>
            <a:ext cx="252412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855693" y="5177766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5998693" y="5301592"/>
            <a:ext cx="252413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4544543" y="5168241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5033493" y="470627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5774855" y="4796766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5547843" y="500472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933481" y="5009491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5203355" y="530159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160493" y="503012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400205" y="523332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693893" y="5311116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946305" y="503489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328768" y="4826929"/>
            <a:ext cx="252413" cy="3349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6093943" y="4839628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4368330" y="4904716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577880" y="469992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4414368" y="5311116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549430" y="462214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156222" y="1371353"/>
            <a:ext cx="6370637" cy="530225"/>
            <a:chOff x="1465524" y="1134045"/>
            <a:chExt cx="6369634" cy="397039"/>
          </a:xfrm>
        </p:grpSpPr>
        <p:sp>
          <p:nvSpPr>
            <p:cNvPr id="159773" name="矩形 28"/>
            <p:cNvSpPr>
              <a:spLocks noChangeArrowheads="1"/>
            </p:cNvSpPr>
            <p:nvPr/>
          </p:nvSpPr>
          <p:spPr bwMode="auto">
            <a:xfrm>
              <a:off x="1819481" y="1134045"/>
              <a:ext cx="6015677" cy="3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→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数量多→被摸出的可能性大</a:t>
              </a:r>
              <a:endPara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465524" y="1280260"/>
              <a:ext cx="252372" cy="2508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3123679" y="2142889"/>
            <a:ext cx="6351587" cy="571501"/>
            <a:chOff x="1451877" y="1644959"/>
            <a:chExt cx="6351904" cy="427947"/>
          </a:xfrm>
        </p:grpSpPr>
        <p:sp>
          <p:nvSpPr>
            <p:cNvPr id="159776" name="矩形 29"/>
            <p:cNvSpPr>
              <a:spLocks noChangeArrowheads="1"/>
            </p:cNvSpPr>
            <p:nvPr/>
          </p:nvSpPr>
          <p:spPr bwMode="auto">
            <a:xfrm>
              <a:off x="1788444" y="1644959"/>
              <a:ext cx="6015337" cy="3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→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数量少→被摸出的可能性小</a:t>
              </a:r>
              <a:endPara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51877" y="1820893"/>
              <a:ext cx="252425" cy="25201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79450" y="1213559"/>
            <a:ext cx="9388998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）如果再摸一次，摸出哪种颜色的球的可能性大？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）如果继续摸下去，结果是不是一定摸出红色球？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）如果要使摸出的黄色球的可能性大，可以怎么办？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4622695" y="3414381"/>
            <a:ext cx="2590800" cy="2479675"/>
            <a:chOff x="2918340" y="2236084"/>
            <a:chExt cx="2589769" cy="1861355"/>
          </a:xfrm>
        </p:grpSpPr>
        <p:grpSp>
          <p:nvGrpSpPr>
            <p:cNvPr id="160773" name="组合 10"/>
            <p:cNvGrpSpPr/>
            <p:nvPr/>
          </p:nvGrpSpPr>
          <p:grpSpPr bwMode="auto">
            <a:xfrm>
              <a:off x="2918340" y="2236084"/>
              <a:ext cx="2589769" cy="1861355"/>
              <a:chOff x="3093401" y="1819395"/>
              <a:chExt cx="2589769" cy="1861355"/>
            </a:xfrm>
          </p:grpSpPr>
          <p:sp>
            <p:nvSpPr>
              <p:cNvPr id="12" name="立方体 11"/>
              <p:cNvSpPr/>
              <p:nvPr/>
            </p:nvSpPr>
            <p:spPr>
              <a:xfrm>
                <a:off x="3093401" y="1819395"/>
                <a:ext cx="2589769" cy="1861355"/>
              </a:xfrm>
              <a:prstGeom prst="cube">
                <a:avLst>
                  <a:gd name="adj" fmla="val 3059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732874" y="1875099"/>
                <a:ext cx="1140067" cy="462988"/>
              </a:xfrm>
              <a:prstGeom prst="ellipse">
                <a:avLst/>
              </a:prstGeom>
              <a:gradFill flip="none" rotWithShape="1">
                <a:gsLst>
                  <a:gs pos="0">
                    <a:srgbClr val="FBE5D6">
                      <a:shade val="30000"/>
                      <a:satMod val="115000"/>
                    </a:srgbClr>
                  </a:gs>
                  <a:gs pos="50000">
                    <a:srgbClr val="FBE5D6">
                      <a:shade val="67500"/>
                      <a:satMod val="115000"/>
                    </a:srgbClr>
                  </a:gs>
                  <a:gs pos="100000">
                    <a:srgbClr val="FBE5D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318231" y="3420583"/>
              <a:ext cx="252313" cy="252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03676" y="3420583"/>
              <a:ext cx="252312" cy="2526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780" name="文本框 15"/>
            <p:cNvSpPr txBox="1">
              <a:spLocks noChangeArrowheads="1"/>
            </p:cNvSpPr>
            <p:nvPr/>
          </p:nvSpPr>
          <p:spPr bwMode="auto">
            <a:xfrm>
              <a:off x="3110351" y="3675595"/>
              <a:ext cx="835153" cy="34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  <p:sp>
          <p:nvSpPr>
            <p:cNvPr id="160781" name="文本框 16"/>
            <p:cNvSpPr txBox="1">
              <a:spLocks noChangeArrowheads="1"/>
            </p:cNvSpPr>
            <p:nvPr/>
          </p:nvSpPr>
          <p:spPr bwMode="auto">
            <a:xfrm>
              <a:off x="4183074" y="3673212"/>
              <a:ext cx="663700" cy="34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32726 -0.064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组合 1"/>
          <p:cNvGrpSpPr/>
          <p:nvPr/>
        </p:nvGrpSpPr>
        <p:grpSpPr bwMode="auto">
          <a:xfrm>
            <a:off x="5669722" y="3281154"/>
            <a:ext cx="2589213" cy="2482850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7869238" y="39925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8853488" y="39925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1801" name="文本框 6"/>
          <p:cNvSpPr txBox="1">
            <a:spLocks noChangeArrowheads="1"/>
          </p:cNvSpPr>
          <p:nvPr/>
        </p:nvSpPr>
        <p:spPr bwMode="auto">
          <a:xfrm>
            <a:off x="5891178" y="4692441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en-US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61802" name="文本框 7"/>
          <p:cNvSpPr txBox="1">
            <a:spLocks noChangeArrowheads="1"/>
          </p:cNvSpPr>
          <p:nvPr/>
        </p:nvSpPr>
        <p:spPr bwMode="auto">
          <a:xfrm>
            <a:off x="6964329" y="4690854"/>
            <a:ext cx="601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60400" y="1224558"/>
            <a:ext cx="10252110" cy="14568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事件发生的可能性大小与参加的个体数量的多少有关：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个体在总数中所占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数量越多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，出现的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可能性就越大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个体在总数中所占</a:t>
            </a:r>
            <a:r>
              <a:rPr lang="zh-CN" altLang="en-US" sz="2400" kern="0" dirty="0">
                <a:solidFill>
                  <a:schemeClr val="accent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数量越少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，出现的</a:t>
            </a:r>
            <a:r>
              <a:rPr lang="zh-CN" altLang="en-US" sz="2400" kern="0" dirty="0">
                <a:solidFill>
                  <a:schemeClr val="accent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可能性就越小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宽屏</PresentationFormat>
  <Paragraphs>133</Paragraphs>
  <Slides>20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22</cp:revision>
  <dcterms:created xsi:type="dcterms:W3CDTF">2020-06-25T13:11:00Z</dcterms:created>
  <dcterms:modified xsi:type="dcterms:W3CDTF">2021-01-08T23:16:12Z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