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1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87" r:id="rId14"/>
    <p:sldId id="272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2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82" y="114"/>
      </p:cViewPr>
      <p:guideLst>
        <p:guide pos="416"/>
        <p:guide pos="7256"/>
        <p:guide orient="horz" pos="600"/>
        <p:guide orient="horz" pos="664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DC2D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DC2D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图片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4" r="15984" b="46099"/>
          <a:stretch>
            <a:fillRect/>
          </a:stretch>
        </p:blipFill>
        <p:spPr>
          <a:xfrm>
            <a:off x="7325172" y="1"/>
            <a:ext cx="4882261" cy="3702897"/>
          </a:xfrm>
          <a:custGeom>
            <a:avLst/>
            <a:gdLst>
              <a:gd name="connsiteX0" fmla="*/ 822421 w 4882261"/>
              <a:gd name="connsiteY0" fmla="*/ 0 h 3702897"/>
              <a:gd name="connsiteX1" fmla="*/ 4882261 w 4882261"/>
              <a:gd name="connsiteY1" fmla="*/ 0 h 3702897"/>
              <a:gd name="connsiteX2" fmla="*/ 4882261 w 4882261"/>
              <a:gd name="connsiteY2" fmla="*/ 1700961 h 3702897"/>
              <a:gd name="connsiteX3" fmla="*/ 2875433 w 4882261"/>
              <a:gd name="connsiteY3" fmla="*/ 3693930 h 3702897"/>
              <a:gd name="connsiteX4" fmla="*/ 2831771 w 4882261"/>
              <a:gd name="connsiteY4" fmla="*/ 3693779 h 3702897"/>
              <a:gd name="connsiteX5" fmla="*/ 8968 w 4882261"/>
              <a:gd name="connsiteY5" fmla="*/ 851347 h 3702897"/>
              <a:gd name="connsiteX6" fmla="*/ 9119 w 4882261"/>
              <a:gd name="connsiteY6" fmla="*/ 807685 h 3702897"/>
              <a:gd name="connsiteX7" fmla="*/ 822421 w 4882261"/>
              <a:gd name="connsiteY7" fmla="*/ 0 h 3702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82261" h="3702897">
                <a:moveTo>
                  <a:pt x="822421" y="0"/>
                </a:moveTo>
                <a:lnTo>
                  <a:pt x="4882261" y="0"/>
                </a:lnTo>
                <a:lnTo>
                  <a:pt x="4882261" y="1700961"/>
                </a:lnTo>
                <a:lnTo>
                  <a:pt x="2875433" y="3693930"/>
                </a:lnTo>
                <a:cubicBezTo>
                  <a:pt x="2863334" y="3705945"/>
                  <a:pt x="2843786" y="3705877"/>
                  <a:pt x="2831771" y="3693779"/>
                </a:cubicBezTo>
                <a:lnTo>
                  <a:pt x="8968" y="851347"/>
                </a:lnTo>
                <a:cubicBezTo>
                  <a:pt x="-3047" y="839248"/>
                  <a:pt x="-2980" y="819700"/>
                  <a:pt x="9119" y="807685"/>
                </a:cubicBezTo>
                <a:lnTo>
                  <a:pt x="822421" y="0"/>
                </a:lnTo>
                <a:close/>
              </a:path>
            </a:pathLst>
          </a:cu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5" t="16417" r="52003" b="49576"/>
          <a:stretch>
            <a:fillRect/>
          </a:stretch>
        </p:blipFill>
        <p:spPr>
          <a:xfrm>
            <a:off x="6334486" y="1127849"/>
            <a:ext cx="2336184" cy="2336185"/>
          </a:xfrm>
          <a:custGeom>
            <a:avLst/>
            <a:gdLst>
              <a:gd name="connsiteX0" fmla="*/ 1172139 w 2336184"/>
              <a:gd name="connsiteY0" fmla="*/ 0 h 2336185"/>
              <a:gd name="connsiteX1" fmla="*/ 2336184 w 2336184"/>
              <a:gd name="connsiteY1" fmla="*/ 1172139 h 2336185"/>
              <a:gd name="connsiteX2" fmla="*/ 1164045 w 2336184"/>
              <a:gd name="connsiteY2" fmla="*/ 2336185 h 2336185"/>
              <a:gd name="connsiteX3" fmla="*/ 0 w 2336184"/>
              <a:gd name="connsiteY3" fmla="*/ 1164045 h 2336185"/>
              <a:gd name="connsiteX4" fmla="*/ 1172139 w 2336184"/>
              <a:gd name="connsiteY4" fmla="*/ 0 h 233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184" h="2336185">
                <a:moveTo>
                  <a:pt x="1172139" y="0"/>
                </a:moveTo>
                <a:lnTo>
                  <a:pt x="2336184" y="1172139"/>
                </a:lnTo>
                <a:lnTo>
                  <a:pt x="1164045" y="2336185"/>
                </a:lnTo>
                <a:lnTo>
                  <a:pt x="0" y="1164045"/>
                </a:lnTo>
                <a:lnTo>
                  <a:pt x="1172139" y="0"/>
                </a:lnTo>
                <a:close/>
              </a:path>
            </a:pathLst>
          </a:cu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8" t="26450" r="15984"/>
          <a:stretch>
            <a:fillRect/>
          </a:stretch>
        </p:blipFill>
        <p:spPr>
          <a:xfrm>
            <a:off x="9584932" y="1817052"/>
            <a:ext cx="2622500" cy="5052761"/>
          </a:xfrm>
          <a:custGeom>
            <a:avLst/>
            <a:gdLst>
              <a:gd name="connsiteX0" fmla="*/ 2622500 w 2622500"/>
              <a:gd name="connsiteY0" fmla="*/ 0 h 5052761"/>
              <a:gd name="connsiteX1" fmla="*/ 2622500 w 2622500"/>
              <a:gd name="connsiteY1" fmla="*/ 5052761 h 5052761"/>
              <a:gd name="connsiteX2" fmla="*/ 2431464 w 2622500"/>
              <a:gd name="connsiteY2" fmla="*/ 5052761 h 5052761"/>
              <a:gd name="connsiteX3" fmla="*/ 0 w 2622500"/>
              <a:gd name="connsiteY3" fmla="*/ 2604389 h 5052761"/>
              <a:gd name="connsiteX4" fmla="*/ 2622500 w 2622500"/>
              <a:gd name="connsiteY4" fmla="*/ 0 h 505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2500" h="5052761">
                <a:moveTo>
                  <a:pt x="2622500" y="0"/>
                </a:moveTo>
                <a:lnTo>
                  <a:pt x="2622500" y="5052761"/>
                </a:lnTo>
                <a:lnTo>
                  <a:pt x="2431464" y="5052761"/>
                </a:lnTo>
                <a:lnTo>
                  <a:pt x="0" y="2604389"/>
                </a:lnTo>
                <a:lnTo>
                  <a:pt x="2622500" y="0"/>
                </a:lnTo>
                <a:close/>
              </a:path>
            </a:pathLst>
          </a:cu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4" t="34420" r="37338" b="24961"/>
          <a:stretch>
            <a:fillRect/>
          </a:stretch>
        </p:blipFill>
        <p:spPr>
          <a:xfrm>
            <a:off x="7320216" y="2364596"/>
            <a:ext cx="2790419" cy="2790420"/>
          </a:xfrm>
          <a:custGeom>
            <a:avLst/>
            <a:gdLst>
              <a:gd name="connsiteX0" fmla="*/ 1400045 w 2790419"/>
              <a:gd name="connsiteY0" fmla="*/ 1 h 2790420"/>
              <a:gd name="connsiteX1" fmla="*/ 1413397 w 2790419"/>
              <a:gd name="connsiteY1" fmla="*/ 5586 h 2790420"/>
              <a:gd name="connsiteX2" fmla="*/ 2784927 w 2790419"/>
              <a:gd name="connsiteY2" fmla="*/ 1386654 h 2790420"/>
              <a:gd name="connsiteX3" fmla="*/ 2784835 w 2790419"/>
              <a:gd name="connsiteY3" fmla="*/ 1413397 h 2790420"/>
              <a:gd name="connsiteX4" fmla="*/ 1403767 w 2790419"/>
              <a:gd name="connsiteY4" fmla="*/ 2784928 h 2790420"/>
              <a:gd name="connsiteX5" fmla="*/ 1377024 w 2790419"/>
              <a:gd name="connsiteY5" fmla="*/ 2784835 h 2790420"/>
              <a:gd name="connsiteX6" fmla="*/ 5493 w 2790419"/>
              <a:gd name="connsiteY6" fmla="*/ 1403767 h 2790420"/>
              <a:gd name="connsiteX7" fmla="*/ 5586 w 2790419"/>
              <a:gd name="connsiteY7" fmla="*/ 1377024 h 2790420"/>
              <a:gd name="connsiteX8" fmla="*/ 1386654 w 2790419"/>
              <a:gd name="connsiteY8" fmla="*/ 5494 h 2790420"/>
              <a:gd name="connsiteX9" fmla="*/ 1400045 w 2790419"/>
              <a:gd name="connsiteY9" fmla="*/ 1 h 27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0419" h="2790420">
                <a:moveTo>
                  <a:pt x="1400045" y="1"/>
                </a:moveTo>
                <a:cubicBezTo>
                  <a:pt x="1404884" y="18"/>
                  <a:pt x="1409717" y="1881"/>
                  <a:pt x="1413397" y="5586"/>
                </a:cubicBezTo>
                <a:lnTo>
                  <a:pt x="2784927" y="1386654"/>
                </a:lnTo>
                <a:cubicBezTo>
                  <a:pt x="2792287" y="1394065"/>
                  <a:pt x="2792245" y="1406037"/>
                  <a:pt x="2784835" y="1413397"/>
                </a:cubicBezTo>
                <a:lnTo>
                  <a:pt x="1403767" y="2784928"/>
                </a:lnTo>
                <a:cubicBezTo>
                  <a:pt x="1396356" y="2792287"/>
                  <a:pt x="1384384" y="2792246"/>
                  <a:pt x="1377024" y="2784835"/>
                </a:cubicBezTo>
                <a:lnTo>
                  <a:pt x="5493" y="1403767"/>
                </a:lnTo>
                <a:cubicBezTo>
                  <a:pt x="-1866" y="1396356"/>
                  <a:pt x="-1825" y="1384384"/>
                  <a:pt x="5586" y="1377024"/>
                </a:cubicBezTo>
                <a:lnTo>
                  <a:pt x="1386654" y="5494"/>
                </a:lnTo>
                <a:cubicBezTo>
                  <a:pt x="1390359" y="1814"/>
                  <a:pt x="1395205" y="-15"/>
                  <a:pt x="1400045" y="1"/>
                </a:cubicBezTo>
                <a:close/>
              </a:path>
            </a:pathLst>
          </a:cu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8" t="59008" r="52150" b="6986"/>
          <a:stretch>
            <a:fillRect/>
          </a:stretch>
        </p:blipFill>
        <p:spPr>
          <a:xfrm>
            <a:off x="6320042" y="4053737"/>
            <a:ext cx="2336184" cy="2336185"/>
          </a:xfrm>
          <a:custGeom>
            <a:avLst/>
            <a:gdLst>
              <a:gd name="connsiteX0" fmla="*/ 1172139 w 2336184"/>
              <a:gd name="connsiteY0" fmla="*/ 0 h 2336185"/>
              <a:gd name="connsiteX1" fmla="*/ 2336184 w 2336184"/>
              <a:gd name="connsiteY1" fmla="*/ 1172139 h 2336185"/>
              <a:gd name="connsiteX2" fmla="*/ 1164045 w 2336184"/>
              <a:gd name="connsiteY2" fmla="*/ 2336185 h 2336185"/>
              <a:gd name="connsiteX3" fmla="*/ 0 w 2336184"/>
              <a:gd name="connsiteY3" fmla="*/ 1164045 h 2336185"/>
              <a:gd name="connsiteX4" fmla="*/ 1172139 w 2336184"/>
              <a:gd name="connsiteY4" fmla="*/ 0 h 233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184" h="2336185">
                <a:moveTo>
                  <a:pt x="1172139" y="0"/>
                </a:moveTo>
                <a:lnTo>
                  <a:pt x="2336184" y="1172139"/>
                </a:lnTo>
                <a:lnTo>
                  <a:pt x="1164045" y="2336185"/>
                </a:lnTo>
                <a:lnTo>
                  <a:pt x="0" y="1164045"/>
                </a:lnTo>
                <a:lnTo>
                  <a:pt x="1172139" y="0"/>
                </a:lnTo>
                <a:close/>
              </a:path>
            </a:pathLst>
          </a:cu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4" t="65024" r="27438"/>
          <a:stretch>
            <a:fillRect/>
          </a:stretch>
        </p:blipFill>
        <p:spPr>
          <a:xfrm>
            <a:off x="7929994" y="4467058"/>
            <a:ext cx="3152777" cy="2402754"/>
          </a:xfrm>
          <a:custGeom>
            <a:avLst/>
            <a:gdLst>
              <a:gd name="connsiteX0" fmla="*/ 1577502 w 3152777"/>
              <a:gd name="connsiteY0" fmla="*/ 1784 h 2402754"/>
              <a:gd name="connsiteX1" fmla="*/ 1586187 w 3152777"/>
              <a:gd name="connsiteY1" fmla="*/ 1814 h 2402754"/>
              <a:gd name="connsiteX2" fmla="*/ 3150993 w 3152777"/>
              <a:gd name="connsiteY2" fmla="*/ 1577502 h 2402754"/>
              <a:gd name="connsiteX3" fmla="*/ 3150963 w 3152777"/>
              <a:gd name="connsiteY3" fmla="*/ 1586186 h 2402754"/>
              <a:gd name="connsiteX4" fmla="*/ 2328717 w 3152777"/>
              <a:gd name="connsiteY4" fmla="*/ 2402754 h 2402754"/>
              <a:gd name="connsiteX5" fmla="*/ 823549 w 3152777"/>
              <a:gd name="connsiteY5" fmla="*/ 2402754 h 2402754"/>
              <a:gd name="connsiteX6" fmla="*/ 1784 w 3152777"/>
              <a:gd name="connsiteY6" fmla="*/ 1575275 h 2402754"/>
              <a:gd name="connsiteX7" fmla="*/ 1814 w 3152777"/>
              <a:gd name="connsiteY7" fmla="*/ 1566590 h 2402754"/>
              <a:gd name="connsiteX8" fmla="*/ 1577502 w 3152777"/>
              <a:gd name="connsiteY8" fmla="*/ 1784 h 240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2777" h="2402754">
                <a:moveTo>
                  <a:pt x="1577502" y="1784"/>
                </a:moveTo>
                <a:cubicBezTo>
                  <a:pt x="1579909" y="-606"/>
                  <a:pt x="1583797" y="-593"/>
                  <a:pt x="1586187" y="1814"/>
                </a:cubicBezTo>
                <a:lnTo>
                  <a:pt x="3150993" y="1577502"/>
                </a:lnTo>
                <a:cubicBezTo>
                  <a:pt x="3153384" y="1579908"/>
                  <a:pt x="3153370" y="1583796"/>
                  <a:pt x="3150963" y="1586186"/>
                </a:cubicBezTo>
                <a:lnTo>
                  <a:pt x="2328717" y="2402754"/>
                </a:lnTo>
                <a:lnTo>
                  <a:pt x="823549" y="2402754"/>
                </a:lnTo>
                <a:lnTo>
                  <a:pt x="1784" y="1575275"/>
                </a:lnTo>
                <a:cubicBezTo>
                  <a:pt x="-606" y="1572868"/>
                  <a:pt x="-592" y="1568981"/>
                  <a:pt x="1814" y="1566590"/>
                </a:cubicBezTo>
                <a:lnTo>
                  <a:pt x="1577502" y="1784"/>
                </a:lnTo>
                <a:close/>
              </a:path>
            </a:pathLst>
          </a:cu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0" t="-9337" r="15984" b="100000"/>
          <a:stretch>
            <a:fillRect/>
          </a:stretch>
        </p:blipFill>
        <p:spPr>
          <a:xfrm>
            <a:off x="8147592" y="-641448"/>
            <a:ext cx="4059840" cy="641449"/>
          </a:xfrm>
          <a:custGeom>
            <a:avLst/>
            <a:gdLst>
              <a:gd name="connsiteX0" fmla="*/ 645909 w 4059840"/>
              <a:gd name="connsiteY0" fmla="*/ 0 h 641449"/>
              <a:gd name="connsiteX1" fmla="*/ 3912890 w 4059840"/>
              <a:gd name="connsiteY1" fmla="*/ 0 h 641449"/>
              <a:gd name="connsiteX2" fmla="*/ 4059840 w 4059840"/>
              <a:gd name="connsiteY2" fmla="*/ 147972 h 641449"/>
              <a:gd name="connsiteX3" fmla="*/ 4059840 w 4059840"/>
              <a:gd name="connsiteY3" fmla="*/ 641449 h 641449"/>
              <a:gd name="connsiteX4" fmla="*/ 0 w 4059840"/>
              <a:gd name="connsiteY4" fmla="*/ 641449 h 641449"/>
              <a:gd name="connsiteX5" fmla="*/ 645909 w 4059840"/>
              <a:gd name="connsiteY5" fmla="*/ 0 h 64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9840" h="641449">
                <a:moveTo>
                  <a:pt x="645909" y="0"/>
                </a:moveTo>
                <a:lnTo>
                  <a:pt x="3912890" y="0"/>
                </a:lnTo>
                <a:lnTo>
                  <a:pt x="4059840" y="147972"/>
                </a:lnTo>
                <a:lnTo>
                  <a:pt x="4059840" y="641449"/>
                </a:lnTo>
                <a:lnTo>
                  <a:pt x="0" y="641449"/>
                </a:lnTo>
                <a:lnTo>
                  <a:pt x="645909" y="0"/>
                </a:lnTo>
                <a:close/>
              </a:path>
            </a:pathLst>
          </a:cu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1" t="100000" r="35830" b="-10918"/>
          <a:stretch>
            <a:fillRect/>
          </a:stretch>
        </p:blipFill>
        <p:spPr>
          <a:xfrm>
            <a:off x="8753542" y="6869812"/>
            <a:ext cx="1505168" cy="750022"/>
          </a:xfrm>
          <a:custGeom>
            <a:avLst/>
            <a:gdLst>
              <a:gd name="connsiteX0" fmla="*/ 0 w 1505168"/>
              <a:gd name="connsiteY0" fmla="*/ 0 h 750022"/>
              <a:gd name="connsiteX1" fmla="*/ 1505168 w 1505168"/>
              <a:gd name="connsiteY1" fmla="*/ 0 h 750022"/>
              <a:gd name="connsiteX2" fmla="*/ 751727 w 1505168"/>
              <a:gd name="connsiteY2" fmla="*/ 748239 h 750022"/>
              <a:gd name="connsiteX3" fmla="*/ 743042 w 1505168"/>
              <a:gd name="connsiteY3" fmla="*/ 748209 h 750022"/>
              <a:gd name="connsiteX4" fmla="*/ 0 w 1505168"/>
              <a:gd name="connsiteY4" fmla="*/ 0 h 75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168" h="750022">
                <a:moveTo>
                  <a:pt x="0" y="0"/>
                </a:moveTo>
                <a:lnTo>
                  <a:pt x="1505168" y="0"/>
                </a:lnTo>
                <a:lnTo>
                  <a:pt x="751727" y="748239"/>
                </a:lnTo>
                <a:cubicBezTo>
                  <a:pt x="749320" y="750629"/>
                  <a:pt x="745432" y="750615"/>
                  <a:pt x="743042" y="748209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0" t="100000" r="15984" b="-2800"/>
          <a:stretch>
            <a:fillRect/>
          </a:stretch>
        </p:blipFill>
        <p:spPr>
          <a:xfrm>
            <a:off x="12016396" y="6869812"/>
            <a:ext cx="191036" cy="192364"/>
          </a:xfrm>
          <a:custGeom>
            <a:avLst/>
            <a:gdLst>
              <a:gd name="connsiteX0" fmla="*/ 0 w 191036"/>
              <a:gd name="connsiteY0" fmla="*/ 0 h 192364"/>
              <a:gd name="connsiteX1" fmla="*/ 191036 w 191036"/>
              <a:gd name="connsiteY1" fmla="*/ 0 h 192364"/>
              <a:gd name="connsiteX2" fmla="*/ 191036 w 191036"/>
              <a:gd name="connsiteY2" fmla="*/ 192364 h 192364"/>
              <a:gd name="connsiteX3" fmla="*/ 0 w 191036"/>
              <a:gd name="connsiteY3" fmla="*/ 0 h 19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36" h="192364">
                <a:moveTo>
                  <a:pt x="0" y="0"/>
                </a:moveTo>
                <a:lnTo>
                  <a:pt x="191036" y="0"/>
                </a:lnTo>
                <a:lnTo>
                  <a:pt x="191036" y="192364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3" name="组合 22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24" name="组合 2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DC2D3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28" name="文本框 27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9" name="直接连接符 2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400" b="1" dirty="0">
                      <a:solidFill>
                        <a:srgbClr val="DC2D36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5</a:t>
                  </a:r>
                  <a:r>
                    <a:rPr kumimoji="0" lang="en-US" altLang="zh-C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C2D3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.1 </a:t>
                  </a:r>
                  <a:r>
                    <a:rPr lang="zh-CN" altLang="en-US" sz="4400" b="1" dirty="0">
                      <a:solidFill>
                        <a:srgbClr val="DC2D36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方程的意义</a:t>
                  </a:r>
                </a:p>
              </p:txBody>
            </p:sp>
          </p:grpSp>
        </p:grpSp>
        <p:sp>
          <p:nvSpPr>
            <p:cNvPr id="2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第五单元  简易方程</a:t>
              </a:r>
            </a:p>
          </p:txBody>
        </p:sp>
      </p:grpSp>
      <p:sp>
        <p:nvSpPr>
          <p:cNvPr id="31" name="矩形 3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DC2D36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400" y="1292327"/>
            <a:ext cx="3518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下面哪些式子是方程？</a:t>
            </a:r>
          </a:p>
        </p:txBody>
      </p:sp>
      <p:sp>
        <p:nvSpPr>
          <p:cNvPr id="3" name="矩形 2"/>
          <p:cNvSpPr/>
          <p:nvPr/>
        </p:nvSpPr>
        <p:spPr>
          <a:xfrm>
            <a:off x="2906804" y="2124543"/>
            <a:ext cx="8972232" cy="14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35+65=100       x-14&gt;72         y+24    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5x+32=47        28&lt;16+14        6</a:t>
            </a:r>
            <a:r>
              <a:rPr kumimoji="0" lang="zh-CN" altLang="es-E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s-E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y+2</a:t>
            </a:r>
            <a:r>
              <a:rPr kumimoji="0" lang="zh-CN" altLang="es-E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kumimoji="0" lang="es-E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=42</a:t>
            </a:r>
          </a:p>
        </p:txBody>
      </p:sp>
      <p:sp>
        <p:nvSpPr>
          <p:cNvPr id="4" name="矩形 3"/>
          <p:cNvSpPr/>
          <p:nvPr/>
        </p:nvSpPr>
        <p:spPr>
          <a:xfrm>
            <a:off x="3622840" y="3483742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6" name="矩形 5"/>
          <p:cNvSpPr/>
          <p:nvPr/>
        </p:nvSpPr>
        <p:spPr>
          <a:xfrm>
            <a:off x="8088523" y="3483741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4741" y="1231649"/>
            <a:ext cx="5695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用方程表示下面的数量关系。</a:t>
            </a:r>
          </a:p>
        </p:txBody>
      </p:sp>
      <p:pic>
        <p:nvPicPr>
          <p:cNvPr id="4" name="Picture 32" descr="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286" y="1953720"/>
            <a:ext cx="3052800" cy="188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4" descr="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565" y="2253468"/>
            <a:ext cx="3558455" cy="144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248358" y="4244019"/>
            <a:ext cx="1032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2x=50</a:t>
            </a:r>
          </a:p>
        </p:txBody>
      </p:sp>
      <p:sp>
        <p:nvSpPr>
          <p:cNvPr id="7" name="矩形 6"/>
          <p:cNvSpPr/>
          <p:nvPr/>
        </p:nvSpPr>
        <p:spPr>
          <a:xfrm>
            <a:off x="7763244" y="4244019"/>
            <a:ext cx="1555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x+73=166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三、巩固练习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c</a:t>
            </a: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53632" y="2261288"/>
            <a:ext cx="8084736" cy="2308324"/>
          </a:xfrm>
          <a:prstGeom prst="rect">
            <a:avLst/>
          </a:prstGeom>
          <a:noFill/>
          <a:ln w="28575">
            <a:solidFill>
              <a:srgbClr val="EC6333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像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x=250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这样含有未知数的等式叫做方程。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方程有两个重要条件：一个是等式，一个是含有未知数。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方程一定是等式，等式不一定全都是方程。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图片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4" r="15984" b="46099"/>
          <a:stretch>
            <a:fillRect/>
          </a:stretch>
        </p:blipFill>
        <p:spPr>
          <a:xfrm>
            <a:off x="7325172" y="1"/>
            <a:ext cx="4882261" cy="3702897"/>
          </a:xfrm>
          <a:custGeom>
            <a:avLst/>
            <a:gdLst>
              <a:gd name="connsiteX0" fmla="*/ 822421 w 4882261"/>
              <a:gd name="connsiteY0" fmla="*/ 0 h 3702897"/>
              <a:gd name="connsiteX1" fmla="*/ 4882261 w 4882261"/>
              <a:gd name="connsiteY1" fmla="*/ 0 h 3702897"/>
              <a:gd name="connsiteX2" fmla="*/ 4882261 w 4882261"/>
              <a:gd name="connsiteY2" fmla="*/ 1700961 h 3702897"/>
              <a:gd name="connsiteX3" fmla="*/ 2875433 w 4882261"/>
              <a:gd name="connsiteY3" fmla="*/ 3693930 h 3702897"/>
              <a:gd name="connsiteX4" fmla="*/ 2831771 w 4882261"/>
              <a:gd name="connsiteY4" fmla="*/ 3693779 h 3702897"/>
              <a:gd name="connsiteX5" fmla="*/ 8968 w 4882261"/>
              <a:gd name="connsiteY5" fmla="*/ 851347 h 3702897"/>
              <a:gd name="connsiteX6" fmla="*/ 9119 w 4882261"/>
              <a:gd name="connsiteY6" fmla="*/ 807685 h 3702897"/>
              <a:gd name="connsiteX7" fmla="*/ 822421 w 4882261"/>
              <a:gd name="connsiteY7" fmla="*/ 0 h 3702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82261" h="3702897">
                <a:moveTo>
                  <a:pt x="822421" y="0"/>
                </a:moveTo>
                <a:lnTo>
                  <a:pt x="4882261" y="0"/>
                </a:lnTo>
                <a:lnTo>
                  <a:pt x="4882261" y="1700961"/>
                </a:lnTo>
                <a:lnTo>
                  <a:pt x="2875433" y="3693930"/>
                </a:lnTo>
                <a:cubicBezTo>
                  <a:pt x="2863334" y="3705945"/>
                  <a:pt x="2843786" y="3705877"/>
                  <a:pt x="2831771" y="3693779"/>
                </a:cubicBezTo>
                <a:lnTo>
                  <a:pt x="8968" y="851347"/>
                </a:lnTo>
                <a:cubicBezTo>
                  <a:pt x="-3047" y="839248"/>
                  <a:pt x="-2980" y="819700"/>
                  <a:pt x="9119" y="807685"/>
                </a:cubicBezTo>
                <a:lnTo>
                  <a:pt x="822421" y="0"/>
                </a:lnTo>
                <a:close/>
              </a:path>
            </a:pathLst>
          </a:cu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5" t="16417" r="52003" b="49576"/>
          <a:stretch>
            <a:fillRect/>
          </a:stretch>
        </p:blipFill>
        <p:spPr>
          <a:xfrm>
            <a:off x="6334486" y="1127849"/>
            <a:ext cx="2336184" cy="2336185"/>
          </a:xfrm>
          <a:custGeom>
            <a:avLst/>
            <a:gdLst>
              <a:gd name="connsiteX0" fmla="*/ 1172139 w 2336184"/>
              <a:gd name="connsiteY0" fmla="*/ 0 h 2336185"/>
              <a:gd name="connsiteX1" fmla="*/ 2336184 w 2336184"/>
              <a:gd name="connsiteY1" fmla="*/ 1172139 h 2336185"/>
              <a:gd name="connsiteX2" fmla="*/ 1164045 w 2336184"/>
              <a:gd name="connsiteY2" fmla="*/ 2336185 h 2336185"/>
              <a:gd name="connsiteX3" fmla="*/ 0 w 2336184"/>
              <a:gd name="connsiteY3" fmla="*/ 1164045 h 2336185"/>
              <a:gd name="connsiteX4" fmla="*/ 1172139 w 2336184"/>
              <a:gd name="connsiteY4" fmla="*/ 0 h 233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184" h="2336185">
                <a:moveTo>
                  <a:pt x="1172139" y="0"/>
                </a:moveTo>
                <a:lnTo>
                  <a:pt x="2336184" y="1172139"/>
                </a:lnTo>
                <a:lnTo>
                  <a:pt x="1164045" y="2336185"/>
                </a:lnTo>
                <a:lnTo>
                  <a:pt x="0" y="1164045"/>
                </a:lnTo>
                <a:lnTo>
                  <a:pt x="1172139" y="0"/>
                </a:lnTo>
                <a:close/>
              </a:path>
            </a:pathLst>
          </a:cu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8" t="26450" r="15984"/>
          <a:stretch>
            <a:fillRect/>
          </a:stretch>
        </p:blipFill>
        <p:spPr>
          <a:xfrm>
            <a:off x="9584932" y="1817052"/>
            <a:ext cx="2622500" cy="5052761"/>
          </a:xfrm>
          <a:custGeom>
            <a:avLst/>
            <a:gdLst>
              <a:gd name="connsiteX0" fmla="*/ 2622500 w 2622500"/>
              <a:gd name="connsiteY0" fmla="*/ 0 h 5052761"/>
              <a:gd name="connsiteX1" fmla="*/ 2622500 w 2622500"/>
              <a:gd name="connsiteY1" fmla="*/ 5052761 h 5052761"/>
              <a:gd name="connsiteX2" fmla="*/ 2431464 w 2622500"/>
              <a:gd name="connsiteY2" fmla="*/ 5052761 h 5052761"/>
              <a:gd name="connsiteX3" fmla="*/ 0 w 2622500"/>
              <a:gd name="connsiteY3" fmla="*/ 2604389 h 5052761"/>
              <a:gd name="connsiteX4" fmla="*/ 2622500 w 2622500"/>
              <a:gd name="connsiteY4" fmla="*/ 0 h 505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2500" h="5052761">
                <a:moveTo>
                  <a:pt x="2622500" y="0"/>
                </a:moveTo>
                <a:lnTo>
                  <a:pt x="2622500" y="5052761"/>
                </a:lnTo>
                <a:lnTo>
                  <a:pt x="2431464" y="5052761"/>
                </a:lnTo>
                <a:lnTo>
                  <a:pt x="0" y="2604389"/>
                </a:lnTo>
                <a:lnTo>
                  <a:pt x="2622500" y="0"/>
                </a:lnTo>
                <a:close/>
              </a:path>
            </a:pathLst>
          </a:cu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4" t="34420" r="37338" b="24961"/>
          <a:stretch>
            <a:fillRect/>
          </a:stretch>
        </p:blipFill>
        <p:spPr>
          <a:xfrm>
            <a:off x="7320216" y="2364596"/>
            <a:ext cx="2790419" cy="2790420"/>
          </a:xfrm>
          <a:custGeom>
            <a:avLst/>
            <a:gdLst>
              <a:gd name="connsiteX0" fmla="*/ 1400045 w 2790419"/>
              <a:gd name="connsiteY0" fmla="*/ 1 h 2790420"/>
              <a:gd name="connsiteX1" fmla="*/ 1413397 w 2790419"/>
              <a:gd name="connsiteY1" fmla="*/ 5586 h 2790420"/>
              <a:gd name="connsiteX2" fmla="*/ 2784927 w 2790419"/>
              <a:gd name="connsiteY2" fmla="*/ 1386654 h 2790420"/>
              <a:gd name="connsiteX3" fmla="*/ 2784835 w 2790419"/>
              <a:gd name="connsiteY3" fmla="*/ 1413397 h 2790420"/>
              <a:gd name="connsiteX4" fmla="*/ 1403767 w 2790419"/>
              <a:gd name="connsiteY4" fmla="*/ 2784928 h 2790420"/>
              <a:gd name="connsiteX5" fmla="*/ 1377024 w 2790419"/>
              <a:gd name="connsiteY5" fmla="*/ 2784835 h 2790420"/>
              <a:gd name="connsiteX6" fmla="*/ 5493 w 2790419"/>
              <a:gd name="connsiteY6" fmla="*/ 1403767 h 2790420"/>
              <a:gd name="connsiteX7" fmla="*/ 5586 w 2790419"/>
              <a:gd name="connsiteY7" fmla="*/ 1377024 h 2790420"/>
              <a:gd name="connsiteX8" fmla="*/ 1386654 w 2790419"/>
              <a:gd name="connsiteY8" fmla="*/ 5494 h 2790420"/>
              <a:gd name="connsiteX9" fmla="*/ 1400045 w 2790419"/>
              <a:gd name="connsiteY9" fmla="*/ 1 h 27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0419" h="2790420">
                <a:moveTo>
                  <a:pt x="1400045" y="1"/>
                </a:moveTo>
                <a:cubicBezTo>
                  <a:pt x="1404884" y="18"/>
                  <a:pt x="1409717" y="1881"/>
                  <a:pt x="1413397" y="5586"/>
                </a:cubicBezTo>
                <a:lnTo>
                  <a:pt x="2784927" y="1386654"/>
                </a:lnTo>
                <a:cubicBezTo>
                  <a:pt x="2792287" y="1394065"/>
                  <a:pt x="2792245" y="1406037"/>
                  <a:pt x="2784835" y="1413397"/>
                </a:cubicBezTo>
                <a:lnTo>
                  <a:pt x="1403767" y="2784928"/>
                </a:lnTo>
                <a:cubicBezTo>
                  <a:pt x="1396356" y="2792287"/>
                  <a:pt x="1384384" y="2792246"/>
                  <a:pt x="1377024" y="2784835"/>
                </a:cubicBezTo>
                <a:lnTo>
                  <a:pt x="5493" y="1403767"/>
                </a:lnTo>
                <a:cubicBezTo>
                  <a:pt x="-1866" y="1396356"/>
                  <a:pt x="-1825" y="1384384"/>
                  <a:pt x="5586" y="1377024"/>
                </a:cubicBezTo>
                <a:lnTo>
                  <a:pt x="1386654" y="5494"/>
                </a:lnTo>
                <a:cubicBezTo>
                  <a:pt x="1390359" y="1814"/>
                  <a:pt x="1395205" y="-15"/>
                  <a:pt x="1400045" y="1"/>
                </a:cubicBezTo>
                <a:close/>
              </a:path>
            </a:pathLst>
          </a:cu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8" t="59008" r="52150" b="6986"/>
          <a:stretch>
            <a:fillRect/>
          </a:stretch>
        </p:blipFill>
        <p:spPr>
          <a:xfrm>
            <a:off x="6320042" y="4053737"/>
            <a:ext cx="2336184" cy="2336185"/>
          </a:xfrm>
          <a:custGeom>
            <a:avLst/>
            <a:gdLst>
              <a:gd name="connsiteX0" fmla="*/ 1172139 w 2336184"/>
              <a:gd name="connsiteY0" fmla="*/ 0 h 2336185"/>
              <a:gd name="connsiteX1" fmla="*/ 2336184 w 2336184"/>
              <a:gd name="connsiteY1" fmla="*/ 1172139 h 2336185"/>
              <a:gd name="connsiteX2" fmla="*/ 1164045 w 2336184"/>
              <a:gd name="connsiteY2" fmla="*/ 2336185 h 2336185"/>
              <a:gd name="connsiteX3" fmla="*/ 0 w 2336184"/>
              <a:gd name="connsiteY3" fmla="*/ 1164045 h 2336185"/>
              <a:gd name="connsiteX4" fmla="*/ 1172139 w 2336184"/>
              <a:gd name="connsiteY4" fmla="*/ 0 h 233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184" h="2336185">
                <a:moveTo>
                  <a:pt x="1172139" y="0"/>
                </a:moveTo>
                <a:lnTo>
                  <a:pt x="2336184" y="1172139"/>
                </a:lnTo>
                <a:lnTo>
                  <a:pt x="1164045" y="2336185"/>
                </a:lnTo>
                <a:lnTo>
                  <a:pt x="0" y="1164045"/>
                </a:lnTo>
                <a:lnTo>
                  <a:pt x="1172139" y="0"/>
                </a:lnTo>
                <a:close/>
              </a:path>
            </a:pathLst>
          </a:cu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4" t="65024" r="27438"/>
          <a:stretch>
            <a:fillRect/>
          </a:stretch>
        </p:blipFill>
        <p:spPr>
          <a:xfrm>
            <a:off x="7929994" y="4467058"/>
            <a:ext cx="3152777" cy="2402754"/>
          </a:xfrm>
          <a:custGeom>
            <a:avLst/>
            <a:gdLst>
              <a:gd name="connsiteX0" fmla="*/ 1577502 w 3152777"/>
              <a:gd name="connsiteY0" fmla="*/ 1784 h 2402754"/>
              <a:gd name="connsiteX1" fmla="*/ 1586187 w 3152777"/>
              <a:gd name="connsiteY1" fmla="*/ 1814 h 2402754"/>
              <a:gd name="connsiteX2" fmla="*/ 3150993 w 3152777"/>
              <a:gd name="connsiteY2" fmla="*/ 1577502 h 2402754"/>
              <a:gd name="connsiteX3" fmla="*/ 3150963 w 3152777"/>
              <a:gd name="connsiteY3" fmla="*/ 1586186 h 2402754"/>
              <a:gd name="connsiteX4" fmla="*/ 2328717 w 3152777"/>
              <a:gd name="connsiteY4" fmla="*/ 2402754 h 2402754"/>
              <a:gd name="connsiteX5" fmla="*/ 823549 w 3152777"/>
              <a:gd name="connsiteY5" fmla="*/ 2402754 h 2402754"/>
              <a:gd name="connsiteX6" fmla="*/ 1784 w 3152777"/>
              <a:gd name="connsiteY6" fmla="*/ 1575275 h 2402754"/>
              <a:gd name="connsiteX7" fmla="*/ 1814 w 3152777"/>
              <a:gd name="connsiteY7" fmla="*/ 1566590 h 2402754"/>
              <a:gd name="connsiteX8" fmla="*/ 1577502 w 3152777"/>
              <a:gd name="connsiteY8" fmla="*/ 1784 h 240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2777" h="2402754">
                <a:moveTo>
                  <a:pt x="1577502" y="1784"/>
                </a:moveTo>
                <a:cubicBezTo>
                  <a:pt x="1579909" y="-606"/>
                  <a:pt x="1583797" y="-593"/>
                  <a:pt x="1586187" y="1814"/>
                </a:cubicBezTo>
                <a:lnTo>
                  <a:pt x="3150993" y="1577502"/>
                </a:lnTo>
                <a:cubicBezTo>
                  <a:pt x="3153384" y="1579908"/>
                  <a:pt x="3153370" y="1583796"/>
                  <a:pt x="3150963" y="1586186"/>
                </a:cubicBezTo>
                <a:lnTo>
                  <a:pt x="2328717" y="2402754"/>
                </a:lnTo>
                <a:lnTo>
                  <a:pt x="823549" y="2402754"/>
                </a:lnTo>
                <a:lnTo>
                  <a:pt x="1784" y="1575275"/>
                </a:lnTo>
                <a:cubicBezTo>
                  <a:pt x="-606" y="1572868"/>
                  <a:pt x="-592" y="1568981"/>
                  <a:pt x="1814" y="1566590"/>
                </a:cubicBezTo>
                <a:lnTo>
                  <a:pt x="1577502" y="1784"/>
                </a:lnTo>
                <a:close/>
              </a:path>
            </a:pathLst>
          </a:cu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0" t="-9337" r="15984" b="100000"/>
          <a:stretch>
            <a:fillRect/>
          </a:stretch>
        </p:blipFill>
        <p:spPr>
          <a:xfrm>
            <a:off x="8147592" y="-641448"/>
            <a:ext cx="4059840" cy="641449"/>
          </a:xfrm>
          <a:custGeom>
            <a:avLst/>
            <a:gdLst>
              <a:gd name="connsiteX0" fmla="*/ 645909 w 4059840"/>
              <a:gd name="connsiteY0" fmla="*/ 0 h 641449"/>
              <a:gd name="connsiteX1" fmla="*/ 3912890 w 4059840"/>
              <a:gd name="connsiteY1" fmla="*/ 0 h 641449"/>
              <a:gd name="connsiteX2" fmla="*/ 4059840 w 4059840"/>
              <a:gd name="connsiteY2" fmla="*/ 147972 h 641449"/>
              <a:gd name="connsiteX3" fmla="*/ 4059840 w 4059840"/>
              <a:gd name="connsiteY3" fmla="*/ 641449 h 641449"/>
              <a:gd name="connsiteX4" fmla="*/ 0 w 4059840"/>
              <a:gd name="connsiteY4" fmla="*/ 641449 h 641449"/>
              <a:gd name="connsiteX5" fmla="*/ 645909 w 4059840"/>
              <a:gd name="connsiteY5" fmla="*/ 0 h 64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9840" h="641449">
                <a:moveTo>
                  <a:pt x="645909" y="0"/>
                </a:moveTo>
                <a:lnTo>
                  <a:pt x="3912890" y="0"/>
                </a:lnTo>
                <a:lnTo>
                  <a:pt x="4059840" y="147972"/>
                </a:lnTo>
                <a:lnTo>
                  <a:pt x="4059840" y="641449"/>
                </a:lnTo>
                <a:lnTo>
                  <a:pt x="0" y="641449"/>
                </a:lnTo>
                <a:lnTo>
                  <a:pt x="645909" y="0"/>
                </a:lnTo>
                <a:close/>
              </a:path>
            </a:pathLst>
          </a:cu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1" t="100000" r="35830" b="-10918"/>
          <a:stretch>
            <a:fillRect/>
          </a:stretch>
        </p:blipFill>
        <p:spPr>
          <a:xfrm>
            <a:off x="8753542" y="6869812"/>
            <a:ext cx="1505168" cy="750022"/>
          </a:xfrm>
          <a:custGeom>
            <a:avLst/>
            <a:gdLst>
              <a:gd name="connsiteX0" fmla="*/ 0 w 1505168"/>
              <a:gd name="connsiteY0" fmla="*/ 0 h 750022"/>
              <a:gd name="connsiteX1" fmla="*/ 1505168 w 1505168"/>
              <a:gd name="connsiteY1" fmla="*/ 0 h 750022"/>
              <a:gd name="connsiteX2" fmla="*/ 751727 w 1505168"/>
              <a:gd name="connsiteY2" fmla="*/ 748239 h 750022"/>
              <a:gd name="connsiteX3" fmla="*/ 743042 w 1505168"/>
              <a:gd name="connsiteY3" fmla="*/ 748209 h 750022"/>
              <a:gd name="connsiteX4" fmla="*/ 0 w 1505168"/>
              <a:gd name="connsiteY4" fmla="*/ 0 h 75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168" h="750022">
                <a:moveTo>
                  <a:pt x="0" y="0"/>
                </a:moveTo>
                <a:lnTo>
                  <a:pt x="1505168" y="0"/>
                </a:lnTo>
                <a:lnTo>
                  <a:pt x="751727" y="748239"/>
                </a:lnTo>
                <a:cubicBezTo>
                  <a:pt x="749320" y="750629"/>
                  <a:pt x="745432" y="750615"/>
                  <a:pt x="743042" y="748209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0" t="100000" r="15984" b="-2800"/>
          <a:stretch>
            <a:fillRect/>
          </a:stretch>
        </p:blipFill>
        <p:spPr>
          <a:xfrm>
            <a:off x="12016396" y="6869812"/>
            <a:ext cx="191036" cy="192364"/>
          </a:xfrm>
          <a:custGeom>
            <a:avLst/>
            <a:gdLst>
              <a:gd name="connsiteX0" fmla="*/ 0 w 191036"/>
              <a:gd name="connsiteY0" fmla="*/ 0 h 192364"/>
              <a:gd name="connsiteX1" fmla="*/ 191036 w 191036"/>
              <a:gd name="connsiteY1" fmla="*/ 0 h 192364"/>
              <a:gd name="connsiteX2" fmla="*/ 191036 w 191036"/>
              <a:gd name="connsiteY2" fmla="*/ 192364 h 192364"/>
              <a:gd name="connsiteX3" fmla="*/ 0 w 191036"/>
              <a:gd name="connsiteY3" fmla="*/ 0 h 19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36" h="192364">
                <a:moveTo>
                  <a:pt x="0" y="0"/>
                </a:moveTo>
                <a:lnTo>
                  <a:pt x="191036" y="0"/>
                </a:lnTo>
                <a:lnTo>
                  <a:pt x="191036" y="192364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3" name="组合 22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24" name="组合 2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DC2D3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28" name="文本框 27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9" name="直接连接符 2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4400" b="1" dirty="0">
                      <a:solidFill>
                        <a:srgbClr val="DC2D36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2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第五单元  简易方程</a:t>
              </a:r>
            </a:p>
          </p:txBody>
        </p:sp>
      </p:grpSp>
      <p:sp>
        <p:nvSpPr>
          <p:cNvPr id="31" name="矩形 3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DC2D36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73129" y="1556518"/>
            <a:ext cx="10080625" cy="14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72009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理解和掌握等式与方程的意义，明确方程与等式的关系。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72009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通过自助探究、合作交流的方式激发学习兴趣，培养合作意识。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课时目标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560" y="2181209"/>
            <a:ext cx="5325417" cy="299726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173931" y="5483249"/>
            <a:ext cx="7234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让大象和石头的重量相等，再称石头的重量。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009" y="1789013"/>
            <a:ext cx="976122" cy="1280160"/>
          </a:xfrm>
          <a:prstGeom prst="rect">
            <a:avLst/>
          </a:prstGeom>
        </p:spPr>
      </p:pic>
      <p:sp>
        <p:nvSpPr>
          <p:cNvPr id="42" name="圆角矩形标注 41"/>
          <p:cNvSpPr/>
          <p:nvPr/>
        </p:nvSpPr>
        <p:spPr>
          <a:xfrm>
            <a:off x="2173931" y="1388803"/>
            <a:ext cx="7200900" cy="487630"/>
          </a:xfrm>
          <a:prstGeom prst="wedgeRoundRectCallout">
            <a:avLst>
              <a:gd name="adj1" fmla="val 52517"/>
              <a:gd name="adj2" fmla="val 21946"/>
              <a:gd name="adj3" fmla="val 16667"/>
            </a:avLst>
          </a:prstGeom>
          <a:solidFill>
            <a:srgbClr val="FBD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曹冲是利用什么原理称出了大象的重量呢？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一、情境导入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094" y="1484268"/>
            <a:ext cx="3951288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253244" y="4174932"/>
            <a:ext cx="1744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50+50=100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371227" y="4809486"/>
            <a:ext cx="1291590" cy="461665"/>
          </a:xfrm>
          <a:prstGeom prst="rect">
            <a:avLst/>
          </a:prstGeom>
          <a:solidFill>
            <a:srgbClr val="FBDFE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6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等式</a:t>
            </a:r>
          </a:p>
        </p:txBody>
      </p:sp>
      <p:pic>
        <p:nvPicPr>
          <p:cNvPr id="7" name="Picture 13" descr="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69" y="1213455"/>
            <a:ext cx="4982355" cy="373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二、互动新授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我的文档-桌面-收藏夹\桌面\图片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0" r="60752"/>
          <a:stretch>
            <a:fillRect/>
          </a:stretch>
        </p:blipFill>
        <p:spPr bwMode="auto">
          <a:xfrm>
            <a:off x="2067912" y="2335039"/>
            <a:ext cx="4128764" cy="271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4"/>
          <p:cNvGrpSpPr/>
          <p:nvPr/>
        </p:nvGrpSpPr>
        <p:grpSpPr bwMode="auto">
          <a:xfrm>
            <a:off x="5450230" y="3477629"/>
            <a:ext cx="1538205" cy="1469842"/>
            <a:chOff x="5567374" y="4704567"/>
            <a:chExt cx="1219204" cy="1223962"/>
          </a:xfrm>
        </p:grpSpPr>
        <p:pic>
          <p:nvPicPr>
            <p:cNvPr id="13" name="Picture 3" descr="D:\我的文档-桌面-收藏夹\桌面\图片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7440" y="5061757"/>
              <a:ext cx="719138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 descr="D:\我的文档-桌面-收藏夹\桌面\图片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6930" y="4704567"/>
              <a:ext cx="719138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 descr="D:\我的文档-桌面-收藏夹\桌面\图片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7374" y="5209391"/>
              <a:ext cx="719138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95" y="1368680"/>
            <a:ext cx="846328" cy="1280160"/>
          </a:xfrm>
          <a:prstGeom prst="rect">
            <a:avLst/>
          </a:prstGeom>
        </p:spPr>
      </p:pic>
      <p:sp>
        <p:nvSpPr>
          <p:cNvPr id="18" name="圆角矩形标注 17"/>
          <p:cNvSpPr/>
          <p:nvPr/>
        </p:nvSpPr>
        <p:spPr>
          <a:xfrm>
            <a:off x="2655008" y="1350316"/>
            <a:ext cx="2836066" cy="487630"/>
          </a:xfrm>
          <a:prstGeom prst="wedgeRoundRectCallout">
            <a:avLst>
              <a:gd name="adj1" fmla="val -52404"/>
              <a:gd name="adj2" fmla="val 28978"/>
              <a:gd name="adj3" fmla="val 16667"/>
            </a:avLst>
          </a:prstGeom>
          <a:solidFill>
            <a:srgbClr val="FBD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一杯水有多重？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994" y="3863112"/>
            <a:ext cx="1613681" cy="2116302"/>
          </a:xfrm>
          <a:prstGeom prst="rect">
            <a:avLst/>
          </a:prstGeom>
        </p:spPr>
      </p:pic>
      <p:sp>
        <p:nvSpPr>
          <p:cNvPr id="20" name="圆角矩形标注 19"/>
          <p:cNvSpPr/>
          <p:nvPr/>
        </p:nvSpPr>
        <p:spPr>
          <a:xfrm>
            <a:off x="7395587" y="1536694"/>
            <a:ext cx="3185205" cy="1940935"/>
          </a:xfrm>
          <a:prstGeom prst="wedgeRoundRectCallout">
            <a:avLst>
              <a:gd name="adj1" fmla="val 22036"/>
              <a:gd name="adj2" fmla="val 6086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空杯子重</a:t>
            </a:r>
            <a:r>
              <a:rPr kumimoji="0" lang="en-US" altLang="zh-CN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100g,</a:t>
            </a: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如果水重</a:t>
            </a:r>
            <a:r>
              <a:rPr kumimoji="0" lang="en-US" altLang="zh-CN" sz="2400" i="0" u="none" strike="noStrike" kern="0" cap="none" spc="30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xg</a:t>
            </a: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，杯子和水共重</a:t>
            </a:r>
            <a:r>
              <a:rPr kumimoji="0" lang="en-US" altLang="zh-CN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</a:t>
            </a: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</a:t>
            </a: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二、互动新授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我的文档-桌面-收藏夹\桌面\未标题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440" y="2212258"/>
            <a:ext cx="6265757" cy="20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85" y="1694114"/>
            <a:ext cx="846328" cy="1280160"/>
          </a:xfrm>
          <a:prstGeom prst="rect">
            <a:avLst/>
          </a:prstGeom>
        </p:spPr>
      </p:pic>
      <p:sp>
        <p:nvSpPr>
          <p:cNvPr id="7" name="圆角矩形标注 6"/>
          <p:cNvSpPr/>
          <p:nvPr/>
        </p:nvSpPr>
        <p:spPr>
          <a:xfrm>
            <a:off x="2503159" y="1633198"/>
            <a:ext cx="2211150" cy="487630"/>
          </a:xfrm>
          <a:prstGeom prst="wedgeRoundRectCallout">
            <a:avLst>
              <a:gd name="adj1" fmla="val -52404"/>
              <a:gd name="adj2" fmla="val 28978"/>
              <a:gd name="adj3" fmla="val 16667"/>
            </a:avLst>
          </a:prstGeom>
          <a:solidFill>
            <a:srgbClr val="FBD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6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哪边重些？</a:t>
            </a:r>
          </a:p>
        </p:txBody>
      </p:sp>
      <p:sp>
        <p:nvSpPr>
          <p:cNvPr id="2" name="矩形 1"/>
          <p:cNvSpPr/>
          <p:nvPr/>
        </p:nvSpPr>
        <p:spPr>
          <a:xfrm>
            <a:off x="3928907" y="4350150"/>
            <a:ext cx="1726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100+x&gt;200</a:t>
            </a:r>
          </a:p>
        </p:txBody>
      </p:sp>
      <p:sp>
        <p:nvSpPr>
          <p:cNvPr id="8" name="矩形 7"/>
          <p:cNvSpPr/>
          <p:nvPr/>
        </p:nvSpPr>
        <p:spPr>
          <a:xfrm>
            <a:off x="7403292" y="4350150"/>
            <a:ext cx="1726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100+x&lt;300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二、互动新授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我的文档-桌面-收藏夹\桌面\1111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083" y="952500"/>
            <a:ext cx="4986972" cy="429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143191" y="5141999"/>
            <a:ext cx="1726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100+x=250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53" y="2298454"/>
            <a:ext cx="1991970" cy="2612419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3141105" y="1742018"/>
            <a:ext cx="1616790" cy="487630"/>
          </a:xfrm>
          <a:prstGeom prst="wedgeRoundRectCallout">
            <a:avLst>
              <a:gd name="adj1" fmla="val -46359"/>
              <a:gd name="adj2" fmla="val 9226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平衡了！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二、互动新授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3" descr="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302" y="1467155"/>
            <a:ext cx="4231512" cy="190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410732" y="1882453"/>
            <a:ext cx="1135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3x=2.4</a:t>
            </a:r>
          </a:p>
        </p:txBody>
      </p:sp>
      <p:sp>
        <p:nvSpPr>
          <p:cNvPr id="4" name="矩形 3"/>
          <p:cNvSpPr/>
          <p:nvPr/>
        </p:nvSpPr>
        <p:spPr>
          <a:xfrm>
            <a:off x="1606044" y="4010992"/>
            <a:ext cx="9296417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72009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像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100+x=250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3x=2.4……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这样，含有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未知数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等式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就是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方程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二、互动新授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849" y="1204825"/>
            <a:ext cx="846328" cy="1280160"/>
          </a:xfrm>
          <a:prstGeom prst="rect">
            <a:avLst/>
          </a:prstGeom>
        </p:spPr>
      </p:pic>
      <p:sp>
        <p:nvSpPr>
          <p:cNvPr id="4" name="圆角矩形标注 3"/>
          <p:cNvSpPr/>
          <p:nvPr/>
        </p:nvSpPr>
        <p:spPr>
          <a:xfrm>
            <a:off x="2814659" y="1450365"/>
            <a:ext cx="4805760" cy="487630"/>
          </a:xfrm>
          <a:prstGeom prst="wedgeRoundRectCallout">
            <a:avLst>
              <a:gd name="adj1" fmla="val -52404"/>
              <a:gd name="adj2" fmla="val 28978"/>
              <a:gd name="adj3" fmla="val 16667"/>
            </a:avLst>
          </a:prstGeom>
          <a:solidFill>
            <a:srgbClr val="FBD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你能自己写出一些方程吗？</a:t>
            </a:r>
          </a:p>
        </p:txBody>
      </p:sp>
      <p:sp>
        <p:nvSpPr>
          <p:cNvPr id="7" name="矩形 6"/>
          <p:cNvSpPr/>
          <p:nvPr/>
        </p:nvSpPr>
        <p:spPr>
          <a:xfrm>
            <a:off x="1516849" y="2677054"/>
            <a:ext cx="738599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例如：</a:t>
            </a:r>
            <a:endParaRPr kumimoji="0" lang="es-ES" altLang="zh-CN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x+5=18                 x+x+x+x=35                 8-x=3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5x=30                   x÷4=6                         3x+6=12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kumimoji="0" lang="zh-CN" altLang="es-E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s-E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x-2</a:t>
            </a:r>
            <a:r>
              <a:rPr kumimoji="0" lang="zh-CN" altLang="es-E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kumimoji="0" lang="es-E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=24      </a:t>
            </a:r>
            <a:r>
              <a:rPr kumimoji="0" lang="zh-CN" altLang="es-E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s-E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x+4</a:t>
            </a:r>
            <a:r>
              <a:rPr kumimoji="0" lang="zh-CN" altLang="es-E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kumimoji="0" lang="es-E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÷2=3                 x+y=5   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二、互动新授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</Words>
  <Application>Microsoft Office PowerPoint</Application>
  <PresentationFormat>宽屏</PresentationFormat>
  <Paragraphs>69</Paragraphs>
  <Slides>14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23</cp:revision>
  <dcterms:created xsi:type="dcterms:W3CDTF">2020-06-25T13:11:00Z</dcterms:created>
  <dcterms:modified xsi:type="dcterms:W3CDTF">2021-01-08T23:16:15Z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