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72" r:id="rId17"/>
    <p:sldId id="274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3890" y="2263140"/>
            <a:ext cx="6129655" cy="2693670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81851"/>
                <a:chOff x="-4714868" y="2110674"/>
                <a:chExt cx="5033250" cy="981851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83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5.2.2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2D3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4400" b="1" dirty="0" err="1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ax±b</a:t>
                  </a:r>
                  <a:r>
                    <a:rPr lang="en-US" altLang="zh-CN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=c</a:t>
                  </a: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的应用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4276" y="1285804"/>
            <a:ext cx="7819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列方程解决实际问题有哪些步骤？</a:t>
            </a:r>
            <a:endParaRPr lang="en-US" altLang="zh-CN" sz="2400" b="0" kern="0" dirty="0"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99506" y="2296484"/>
            <a:ext cx="6904567" cy="7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找出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未知数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，用字母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表示；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99504" y="3187665"/>
            <a:ext cx="10346732" cy="10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分析实际问题中的数量关系，找出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等量关系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，列方程；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9505" y="4776097"/>
            <a:ext cx="5875867" cy="7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解方程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检验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作答。</a:t>
            </a:r>
          </a:p>
        </p:txBody>
      </p:sp>
      <p:sp>
        <p:nvSpPr>
          <p:cNvPr id="6" name="左弧形箭头 5"/>
          <p:cNvSpPr/>
          <p:nvPr/>
        </p:nvSpPr>
        <p:spPr>
          <a:xfrm>
            <a:off x="973437" y="2679600"/>
            <a:ext cx="626067" cy="1009305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左弧形箭头 6"/>
          <p:cNvSpPr/>
          <p:nvPr/>
        </p:nvSpPr>
        <p:spPr>
          <a:xfrm>
            <a:off x="896551" y="3892105"/>
            <a:ext cx="626067" cy="1267108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/>
      <p:bldP spid="4" grpId="0" bldLvl="0"/>
      <p:bldP spid="5" grpId="0" bldLvl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75" y="2358398"/>
            <a:ext cx="3287463" cy="17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1675" y="889613"/>
            <a:ext cx="10078795" cy="110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1428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个网球，每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个装一筒，装完后还剩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个。一共装了多少筒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16849" y="1822867"/>
            <a:ext cx="4445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解：设一共装了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筒。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06911" y="2414967"/>
            <a:ext cx="44174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 = 1428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02573" y="2942056"/>
            <a:ext cx="3826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+3-3 = 1428-3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759665" y="3586004"/>
            <a:ext cx="3188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=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1425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02573" y="4136809"/>
            <a:ext cx="412961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5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÷5 = 1425÷5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398223" y="4761480"/>
            <a:ext cx="2392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=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285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59665" y="5433368"/>
            <a:ext cx="4445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答：一共装了285筒。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12334" y="4572643"/>
            <a:ext cx="6776272" cy="760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CN"/>
            </a:defPPr>
            <a:lvl1pPr eaLnBrk="1" hangingPunct="1">
              <a:defRPr sz="2800" b="1"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每筒的个数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筒数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+3=</a:t>
            </a: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网球总数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2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7840" y="1142015"/>
            <a:ext cx="10393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蓝鲸的寿命大约是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年，比海象的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倍少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年。海象的寿命大约是多少年？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0400" y="1883982"/>
            <a:ext cx="576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解:设海象寿命大约是 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年。 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5330" y="5300978"/>
            <a:ext cx="6189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答:海象的寿命大约是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年。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79946" y="2642315"/>
            <a:ext cx="44174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400" b="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b="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b="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-20=100</a:t>
            </a:r>
            <a:endParaRPr lang="zh-CN" altLang="en-US" sz="2400" b="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23209" y="3243681"/>
            <a:ext cx="419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-20+20=100+20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954359" y="3754309"/>
            <a:ext cx="4129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=120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565169" y="4175301"/>
            <a:ext cx="412961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÷3=120÷3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177991" y="4643060"/>
            <a:ext cx="1393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=40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36" y="2550983"/>
            <a:ext cx="2344268" cy="172303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41" y="2574009"/>
            <a:ext cx="2040017" cy="1700012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629234" y="4767199"/>
            <a:ext cx="571713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defPPr>
              <a:defRPr lang="zh-CN"/>
            </a:defPPr>
            <a:lvl1pPr eaLnBrk="1" hangingPunct="1">
              <a:defRPr sz="2800" b="1"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>
              <a:defRPr sz="2000" b="1"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海象寿命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×3-20=</a:t>
            </a: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蓝鲸寿命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13" grpId="0"/>
      <p:bldP spid="1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239" y="1325956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你知道小明有多少本故事书吗？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1249" y="2655322"/>
            <a:ext cx="399981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解：设小明有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本故事书。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4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+3=27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4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+3-3=27-3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4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=24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4</a:t>
            </a: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÷4=24÷4</a:t>
            </a:r>
            <a:endParaRPr lang="en-US" altLang="zh-CN" sz="2400" i="1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defRPr/>
            </a:pPr>
            <a:r>
              <a:rPr lang="en-US" altLang="zh-CN" sz="2400" i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x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=6</a:t>
            </a:r>
          </a:p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本故事书。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1" descr="E:\梅子花开 2016年秋上\理科\上课课件制作\五年级\人五数导学案(上)\hml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54" y="2389843"/>
            <a:ext cx="5374164" cy="22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7954" y="1928178"/>
            <a:ext cx="43604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×4+3=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小玉的本数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5503" y="1275927"/>
            <a:ext cx="10620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有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221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个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N95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口罩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，每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个装一袋，装完后还剩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个，一共装了多少袋？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10842" y="2183296"/>
            <a:ext cx="5283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解：设一共装了</a:t>
            </a:r>
            <a:r>
              <a:rPr lang="en-US" altLang="zh-CN" sz="2400" i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袋</a:t>
            </a:r>
            <a:r>
              <a:rPr lang="zh-CN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  <a:endParaRPr lang="en-US" altLang="zh-CN" sz="24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en-US" altLang="zh-CN" sz="2400" i="1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+5 = 221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</a:t>
            </a:r>
            <a:r>
              <a:rPr lang="en-US" altLang="zh-CN" sz="2400" i="1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18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一共装了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袋。</a:t>
            </a:r>
            <a:endParaRPr lang="zh-CN" altLang="zh-CN" sz="24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40575" y="1152178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 rtlCol="0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" y="1682616"/>
            <a:ext cx="2329484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 defTabSz="1219200">
              <a:defRPr/>
            </a:pPr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ax±b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=c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的应用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"/>
          <a:stretch>
            <a:fillRect/>
          </a:stretch>
        </p:blipFill>
        <p:spPr bwMode="auto">
          <a:xfrm>
            <a:off x="696922" y="2380640"/>
            <a:ext cx="4585923" cy="18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497391" y="4574366"/>
            <a:ext cx="1494320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- 4=20</a:t>
            </a:r>
          </a:p>
        </p:txBody>
      </p:sp>
      <p:sp>
        <p:nvSpPr>
          <p:cNvPr id="15" name="对角圆角矩形 14"/>
          <p:cNvSpPr/>
          <p:nvPr/>
        </p:nvSpPr>
        <p:spPr>
          <a:xfrm>
            <a:off x="7371266" y="4234102"/>
            <a:ext cx="4587223" cy="87579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98259" y="3199640"/>
            <a:ext cx="3106846" cy="6463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ax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看作一个整体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下箭头标注 2"/>
          <p:cNvSpPr/>
          <p:nvPr/>
        </p:nvSpPr>
        <p:spPr>
          <a:xfrm>
            <a:off x="7230937" y="2859128"/>
            <a:ext cx="4807281" cy="1254153"/>
          </a:xfrm>
          <a:prstGeom prst="downArrowCallout">
            <a:avLst>
              <a:gd name="adj1" fmla="val 12739"/>
              <a:gd name="adj2" fmla="val 17994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09465" y="2082548"/>
            <a:ext cx="3299811" cy="5355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解形如</a:t>
            </a:r>
            <a:r>
              <a:rPr lang="en-US" altLang="zh-CN" sz="2400" i="1" kern="0" dirty="0" err="1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ax</a:t>
            </a:r>
            <a:r>
              <a:rPr lang="en-US" altLang="zh-CN" sz="2400" kern="0" dirty="0" err="1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</a:t>
            </a:r>
            <a:r>
              <a:rPr lang="en-US" altLang="zh-CN" sz="2400" i="1" kern="0" dirty="0" err="1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=c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的方程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7807888" y="5116143"/>
            <a:ext cx="3966032" cy="87579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32357" y="4375301"/>
            <a:ext cx="2422458" cy="5355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求出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ax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等于多少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39026" y="5456407"/>
            <a:ext cx="2225399" cy="53553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再求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等于多少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燕尾形 11"/>
          <p:cNvSpPr/>
          <p:nvPr/>
        </p:nvSpPr>
        <p:spPr>
          <a:xfrm rot="5400000">
            <a:off x="7429282" y="3848108"/>
            <a:ext cx="411187" cy="52722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燕尾形 12"/>
          <p:cNvSpPr/>
          <p:nvPr/>
        </p:nvSpPr>
        <p:spPr>
          <a:xfrm rot="5400000">
            <a:off x="7439663" y="4964489"/>
            <a:ext cx="424125" cy="527221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燕尾形 22"/>
          <p:cNvSpPr/>
          <p:nvPr/>
        </p:nvSpPr>
        <p:spPr>
          <a:xfrm rot="5400000">
            <a:off x="7429282" y="2646394"/>
            <a:ext cx="411187" cy="52722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4" descr="足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6" y="3045896"/>
            <a:ext cx="2556144" cy="2569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15"/>
          <p:cNvSpPr txBox="1"/>
          <p:nvPr/>
        </p:nvSpPr>
        <p:spPr>
          <a:xfrm>
            <a:off x="572789" y="1769069"/>
            <a:ext cx="1161921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足球上黑色的皮都是五边形的，白色的皮都是六边形的。</a:t>
            </a:r>
          </a:p>
        </p:txBody>
      </p:sp>
      <p:sp>
        <p:nvSpPr>
          <p:cNvPr id="10245" name="WordArt 16"/>
          <p:cNvSpPr>
            <a:spLocks noTextEdit="1"/>
          </p:cNvSpPr>
          <p:nvPr/>
        </p:nvSpPr>
        <p:spPr>
          <a:xfrm>
            <a:off x="660400" y="1375230"/>
            <a:ext cx="1003866" cy="280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200"/>
            <a:r>
              <a:rPr lang="zh-CN" altLang="en-US" sz="2400" kern="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你知道吗？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3.82335E-6 L 5E-6 -0.0722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99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983524" y="1912228"/>
            <a:ext cx="6688321" cy="3022109"/>
            <a:chOff x="394399" y="481012"/>
            <a:chExt cx="8163112" cy="3748087"/>
          </a:xfrm>
        </p:grpSpPr>
        <p:pic>
          <p:nvPicPr>
            <p:cNvPr id="3" name="Picture 6" descr="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99" y="481012"/>
              <a:ext cx="8163112" cy="374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87" y="2809875"/>
              <a:ext cx="1309687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1726405"/>
              <a:ext cx="604837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3805" flipH="1">
              <a:off x="6111764" y="1609725"/>
              <a:ext cx="1913048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1566198" y="3612338"/>
            <a:ext cx="2672573" cy="634895"/>
          </a:xfrm>
          <a:prstGeom prst="wedgeRoundRectCallout">
            <a:avLst>
              <a:gd name="adj1" fmla="val 61810"/>
              <a:gd name="adj2" fmla="val -17231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共有多少块黑皮？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8400511" y="2505385"/>
            <a:ext cx="3411221" cy="1625600"/>
          </a:xfrm>
          <a:prstGeom prst="wedgeRoundRectCallout">
            <a:avLst>
              <a:gd name="adj1" fmla="val -63928"/>
              <a:gd name="adj2" fmla="val 33215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足球上黑色的皮都是五边形的，白色的皮都是六边形的。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578427" y="1063736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578427" y="5434132"/>
            <a:ext cx="7727317" cy="690880"/>
          </a:xfrm>
          <a:prstGeom prst="wedgeRoundRectCallout">
            <a:avLst>
              <a:gd name="adj1" fmla="val -55705"/>
              <a:gd name="adj2" fmla="val -36816"/>
              <a:gd name="adj3" fmla="val 16667"/>
            </a:avLst>
          </a:prstGeom>
          <a:noFill/>
          <a:ln w="190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说说从图中你得到了哪些数学信息。</a:t>
            </a:r>
            <a:endParaRPr lang="zh-CN" altLang="en-US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4327868" y="1783838"/>
            <a:ext cx="3577167" cy="1004283"/>
          </a:xfrm>
          <a:prstGeom prst="wedgeRoundRectCallout">
            <a:avLst>
              <a:gd name="adj1" fmla="val 11621"/>
              <a:gd name="adj2" fmla="val 91849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白色皮共</a:t>
            </a:r>
            <a:r>
              <a:rPr lang="en-US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块，比黑色皮的</a:t>
            </a:r>
            <a:r>
              <a:rPr lang="en-US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倍少</a:t>
            </a:r>
            <a:r>
              <a:rPr lang="en-US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块。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5" grpId="0" bldLvl="0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56696" y="5046041"/>
            <a:ext cx="559480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黑色皮的块数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×2 - 4 = 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白色皮的块数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28240" y="1699311"/>
            <a:ext cx="7277673" cy="2751896"/>
            <a:chOff x="-254236" y="707926"/>
            <a:chExt cx="9573719" cy="3748087"/>
          </a:xfrm>
        </p:grpSpPr>
        <p:grpSp>
          <p:nvGrpSpPr>
            <p:cNvPr id="7" name="组合 7"/>
            <p:cNvGrpSpPr/>
            <p:nvPr/>
          </p:nvGrpSpPr>
          <p:grpSpPr bwMode="auto">
            <a:xfrm>
              <a:off x="554127" y="707926"/>
              <a:ext cx="8164513" cy="3748087"/>
              <a:chOff x="394400" y="481012"/>
              <a:chExt cx="8163112" cy="3748087"/>
            </a:xfrm>
          </p:grpSpPr>
          <p:pic>
            <p:nvPicPr>
              <p:cNvPr id="11" name="Picture 6" descr="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400" y="481012"/>
                <a:ext cx="8163112" cy="3748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1588" y="2809875"/>
                <a:ext cx="1309687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63" y="1726405"/>
                <a:ext cx="604837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63805" flipH="1">
                <a:off x="6111764" y="1609725"/>
                <a:ext cx="1913048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-254236" y="2907491"/>
              <a:ext cx="2733675" cy="501650"/>
            </a:xfrm>
            <a:prstGeom prst="wedgeRoundRectCallout">
              <a:avLst>
                <a:gd name="adj1" fmla="val 59868"/>
                <a:gd name="adj2" fmla="val -168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</a:pP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共有多少块黑皮？</a:t>
              </a:r>
              <a:endParaRPr lang="en-US" altLang="zh-CN" sz="1600" b="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3692913" y="1518091"/>
              <a:ext cx="2682876" cy="870455"/>
            </a:xfrm>
            <a:prstGeom prst="wedgeRoundRectCallout">
              <a:avLst>
                <a:gd name="adj1" fmla="val 59"/>
                <a:gd name="adj2" fmla="val 7770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</a:pP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白色皮共</a:t>
              </a:r>
              <a:r>
                <a:rPr lang="en-US" altLang="zh-CN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块，比黑色皮的</a:t>
              </a:r>
              <a:r>
                <a:rPr lang="en-US" altLang="zh-CN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倍少</a:t>
              </a:r>
              <a:r>
                <a:rPr lang="en-US" altLang="zh-CN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块。</a:t>
              </a:r>
              <a:endParaRPr lang="en-US" altLang="zh-CN" sz="1600" b="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6375789" y="1686362"/>
              <a:ext cx="2943694" cy="1219199"/>
            </a:xfrm>
            <a:prstGeom prst="wedgeRoundRectCallout">
              <a:avLst>
                <a:gd name="adj1" fmla="val -44725"/>
                <a:gd name="adj2" fmla="val 6551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</a:pPr>
              <a:r>
                <a:rPr lang="zh-CN" altLang="en-US" sz="16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足球上黑色的皮都是五边形的，白色的皮都是六边形的。</a:t>
              </a:r>
              <a:endParaRPr lang="en-US" altLang="zh-CN" sz="1600" b="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5601500" y="2613695"/>
            <a:ext cx="16133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601500" y="2858796"/>
            <a:ext cx="1724591" cy="119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92866" y="3375985"/>
            <a:ext cx="1386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</a:p>
        </p:txBody>
      </p:sp>
      <p:grpSp>
        <p:nvGrpSpPr>
          <p:cNvPr id="7" name="Group 24"/>
          <p:cNvGrpSpPr/>
          <p:nvPr/>
        </p:nvGrpSpPr>
        <p:grpSpPr bwMode="auto">
          <a:xfrm rot="5400000">
            <a:off x="5997155" y="1086117"/>
            <a:ext cx="91144" cy="2345937"/>
            <a:chOff x="-110" y="0"/>
            <a:chExt cx="225" cy="2949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14" y="0"/>
              <a:ext cx="1" cy="294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-110" y="1"/>
              <a:ext cx="224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-85" y="2948"/>
              <a:ext cx="199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265211" y="3391986"/>
            <a:ext cx="1225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</a:p>
        </p:txBody>
      </p:sp>
      <p:grpSp>
        <p:nvGrpSpPr>
          <p:cNvPr id="9" name="Group 29"/>
          <p:cNvGrpSpPr/>
          <p:nvPr/>
        </p:nvGrpSpPr>
        <p:grpSpPr bwMode="auto">
          <a:xfrm rot="5400000">
            <a:off x="6716284" y="1176873"/>
            <a:ext cx="81017" cy="3872145"/>
            <a:chOff x="-85" y="0"/>
            <a:chExt cx="200" cy="2949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14" y="0"/>
              <a:ext cx="1" cy="294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-85" y="1"/>
              <a:ext cx="19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-85" y="2948"/>
              <a:ext cx="199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AutoShape 16"/>
          <p:cNvSpPr/>
          <p:nvPr/>
        </p:nvSpPr>
        <p:spPr bwMode="auto">
          <a:xfrm rot="5400000">
            <a:off x="6658797" y="1378080"/>
            <a:ext cx="173944" cy="3873527"/>
          </a:xfrm>
          <a:prstGeom prst="rightBrace">
            <a:avLst>
              <a:gd name="adj1" fmla="val 79226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endParaRPr lang="zh-CN" altLang="en-US" sz="24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133130" y="2050359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en-US" sz="2400" b="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133130" y="2919251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en-US" sz="2400" b="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20"/>
          <p:cNvSpPr/>
          <p:nvPr/>
        </p:nvSpPr>
        <p:spPr bwMode="auto">
          <a:xfrm rot="16200000" flipV="1">
            <a:off x="7115673" y="637237"/>
            <a:ext cx="174712" cy="4763784"/>
          </a:xfrm>
          <a:prstGeom prst="rightBrace">
            <a:avLst>
              <a:gd name="adj1" fmla="val 97522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endParaRPr lang="zh-CN" altLang="en-US" sz="24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797451" y="2434535"/>
            <a:ext cx="1386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690068" y="3069281"/>
            <a:ext cx="918703" cy="85961"/>
            <a:chOff x="6108624" y="2651849"/>
            <a:chExt cx="689027" cy="64471"/>
          </a:xfrm>
        </p:grpSpPr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6108624" y="2651849"/>
              <a:ext cx="1658" cy="61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6109608" y="2713050"/>
              <a:ext cx="688043" cy="2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6783079" y="2655119"/>
              <a:ext cx="1658" cy="612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AutoShape 24"/>
          <p:cNvSpPr/>
          <p:nvPr/>
        </p:nvSpPr>
        <p:spPr bwMode="auto">
          <a:xfrm rot="5400000">
            <a:off x="9085692" y="2840234"/>
            <a:ext cx="130841" cy="918289"/>
          </a:xfrm>
          <a:prstGeom prst="rightBrace">
            <a:avLst>
              <a:gd name="adj1" fmla="val 24969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endParaRPr lang="zh-CN" altLang="en-US" sz="24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5637519" y="1618559"/>
            <a:ext cx="11218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</a:p>
        </p:txBody>
      </p:sp>
      <p:sp>
        <p:nvSpPr>
          <p:cNvPr id="20" name="AutoShape 26"/>
          <p:cNvSpPr/>
          <p:nvPr/>
        </p:nvSpPr>
        <p:spPr bwMode="auto">
          <a:xfrm rot="16200000" flipV="1">
            <a:off x="5993379" y="998660"/>
            <a:ext cx="130457" cy="2343344"/>
          </a:xfrm>
          <a:prstGeom prst="rightBrace">
            <a:avLst>
              <a:gd name="adj1" fmla="val 63906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endParaRPr lang="zh-CN" altLang="en-US" sz="24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130171" y="4166233"/>
            <a:ext cx="428354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spcBef>
                <a:spcPct val="20000"/>
              </a:spcBef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黑色皮块数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×2-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白色皮块数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130171" y="5042533"/>
            <a:ext cx="436048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spcBef>
                <a:spcPct val="20000"/>
              </a:spcBef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黑色皮块数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×2=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白色皮块数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7219686" y="3046702"/>
            <a:ext cx="0" cy="10365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60400" y="1156894"/>
            <a:ext cx="5553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你能画图找出等量关系吗？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1" grpId="0" bldLvl="0"/>
      <p:bldP spid="12" grpId="0" bldLvl="0"/>
      <p:bldP spid="14" grpId="0" bldLvl="0" animBg="1"/>
      <p:bldP spid="15" grpId="0" bldLvl="0" animBg="1"/>
      <p:bldP spid="18" grpId="0" bldLvl="0" animBg="1"/>
      <p:bldP spid="19" grpId="0" bldLvl="0" animBg="1"/>
      <p:bldP spid="20" grpId="0" bldLvl="0" animBg="1"/>
      <p:bldP spid="27" grpId="0" bldLvl="0"/>
      <p:bldP spid="2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671323" y="4134505"/>
            <a:ext cx="5509683" cy="9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解：设共有 </a:t>
            </a:r>
            <a:r>
              <a:rPr lang="en-US" altLang="zh-CN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块黑色皮。</a:t>
            </a:r>
          </a:p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 4 = 20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074774" y="1770869"/>
            <a:ext cx="3732426" cy="494811"/>
          </a:xfrm>
          <a:prstGeom prst="wedgeRoundRectCallout">
            <a:avLst>
              <a:gd name="adj1" fmla="val 56320"/>
              <a:gd name="adj2" fmla="val 75697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先找出问题中的等量关系。</a:t>
            </a:r>
          </a:p>
        </p:txBody>
      </p:sp>
      <p:sp>
        <p:nvSpPr>
          <p:cNvPr id="9" name="矩形 8"/>
          <p:cNvSpPr/>
          <p:nvPr/>
        </p:nvSpPr>
        <p:spPr>
          <a:xfrm>
            <a:off x="2823482" y="3467711"/>
            <a:ext cx="7967436" cy="46166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spcBef>
                <a:spcPct val="20000"/>
              </a:spcBef>
            </a:pP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黑色皮的块数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 – 4 = </a:t>
            </a: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白色皮的块数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362" y="1187873"/>
            <a:ext cx="334258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怎样列方程呢？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78" y="2029616"/>
            <a:ext cx="848728" cy="1113085"/>
          </a:xfrm>
          <a:prstGeom prst="rect">
            <a:avLst/>
          </a:prstGeom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676684" y="3264867"/>
            <a:ext cx="3112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-4+4=20+4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742682" y="5327016"/>
            <a:ext cx="1655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744532" y="4628516"/>
            <a:ext cx="3044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÷2=24÷2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486566" y="3930016"/>
            <a:ext cx="19113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71216" y="2560320"/>
            <a:ext cx="14943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- 4=20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3402832" y="1322171"/>
            <a:ext cx="2441536" cy="510778"/>
          </a:xfrm>
          <a:prstGeom prst="wedgeRoundRectCallout">
            <a:avLst>
              <a:gd name="adj1" fmla="val -65458"/>
              <a:gd name="adj2" fmla="val -6117"/>
              <a:gd name="adj3" fmla="val 16667"/>
            </a:avLst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怎样解方程呢？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 flipH="1">
            <a:off x="6976377" y="1673928"/>
            <a:ext cx="3109439" cy="886392"/>
          </a:xfrm>
          <a:prstGeom prst="wedgeRoundRectCallout">
            <a:avLst>
              <a:gd name="adj1" fmla="val -40117"/>
              <a:gd name="adj2" fmla="val 70868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先把 </a:t>
            </a:r>
            <a:r>
              <a:rPr lang="en-US" altLang="zh-CN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b="0" i="1" kern="0" dirty="0">
                <a:solidFill>
                  <a:srgbClr val="C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看成一个整体。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928283" y="3227933"/>
            <a:ext cx="8162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81681" y="1378638"/>
            <a:ext cx="1186200" cy="16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6007" y="3064749"/>
            <a:ext cx="1084692" cy="14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  <p:bldP spid="8" grpId="0" bldLvl="0"/>
      <p:bldP spid="9" grpId="0"/>
      <p:bldP spid="12" grpId="0" bldLvl="0" animBg="1"/>
      <p:bldP spid="14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7425" y="2516103"/>
            <a:ext cx="6045200" cy="280211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代入原方程中，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左边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=2×12 - 4=24-4=20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右边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=20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左边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右边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是原方程的解。</a:t>
            </a: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2998769" y="1454361"/>
            <a:ext cx="3693755" cy="510778"/>
          </a:xfrm>
          <a:prstGeom prst="wedgeRoundRectCallout">
            <a:avLst>
              <a:gd name="adj1" fmla="val -58678"/>
              <a:gd name="adj2" fmla="val 47959"/>
              <a:gd name="adj3" fmla="val 16667"/>
            </a:avLst>
          </a:pr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怎样检验结果对不对呢？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7425" y="2035366"/>
            <a:ext cx="1664238" cy="4947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- 4 = 20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35308" y="1779253"/>
            <a:ext cx="1186200" cy="16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uiExpand="1" build="allAtOnce" bldLvl="0"/>
      <p:bldP spid="6" grpId="0" bldLvl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352758" y="2598919"/>
            <a:ext cx="51041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解：设共有 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块黑色皮。</a:t>
            </a:r>
            <a:endParaRPr lang="en-US" altLang="zh-CN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20 + 4</a:t>
            </a:r>
            <a:endParaRPr lang="zh-CN" altLang="en-US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334253" y="4774115"/>
            <a:ext cx="1966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334253" y="4312450"/>
            <a:ext cx="361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 = 24÷2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334253" y="3805250"/>
            <a:ext cx="2889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37253" y="1996304"/>
            <a:ext cx="4360489" cy="46166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spcBef>
                <a:spcPct val="20000"/>
              </a:spcBef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黑色皮块数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×2=</a:t>
            </a:r>
            <a:r>
              <a:rPr lang="zh-CN" altLang="en-US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白色皮块数</a:t>
            </a:r>
            <a:r>
              <a:rPr lang="en-US" altLang="zh-CN" sz="2400" b="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endParaRPr lang="zh-CN" altLang="en-US" sz="2400" b="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234435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还可以怎样列方程呢？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11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宽屏</PresentationFormat>
  <Paragraphs>120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28</cp:revision>
  <dcterms:created xsi:type="dcterms:W3CDTF">2020-06-25T13:11:00Z</dcterms:created>
  <dcterms:modified xsi:type="dcterms:W3CDTF">2021-01-08T23:16:33Z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