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7" r:id="rId20"/>
    <p:sldId id="276" r:id="rId21"/>
    <p:sldId id="278" r:id="rId22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38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18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9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8" y="114"/>
      </p:cViewPr>
      <p:guideLst>
        <p:guide pos="438"/>
        <p:guide pos="7256"/>
        <p:guide orient="horz" pos="618"/>
        <p:guide orient="horz" pos="664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BC93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BC93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29" t="13788" r="10342" b="625"/>
          <a:stretch>
            <a:fillRect/>
          </a:stretch>
        </p:blipFill>
        <p:spPr>
          <a:xfrm>
            <a:off x="10225582" y="-72085"/>
            <a:ext cx="2209375" cy="6915281"/>
          </a:xfrm>
          <a:custGeom>
            <a:avLst/>
            <a:gdLst>
              <a:gd name="connsiteX0" fmla="*/ 87017 w 2209375"/>
              <a:gd name="connsiteY0" fmla="*/ 0 h 6915281"/>
              <a:gd name="connsiteX1" fmla="*/ 2209375 w 2209375"/>
              <a:gd name="connsiteY1" fmla="*/ 0 h 6915281"/>
              <a:gd name="connsiteX2" fmla="*/ 2209375 w 2209375"/>
              <a:gd name="connsiteY2" fmla="*/ 6915280 h 6915281"/>
              <a:gd name="connsiteX3" fmla="*/ 87017 w 2209375"/>
              <a:gd name="connsiteY3" fmla="*/ 6915281 h 6915281"/>
              <a:gd name="connsiteX4" fmla="*/ 87017 w 2209375"/>
              <a:gd name="connsiteY4" fmla="*/ 6825438 h 6915281"/>
              <a:gd name="connsiteX5" fmla="*/ 890559 w 2209375"/>
              <a:gd name="connsiteY5" fmla="*/ 5218355 h 6915281"/>
              <a:gd name="connsiteX6" fmla="*/ 87018 w 2209375"/>
              <a:gd name="connsiteY6" fmla="*/ 3611274 h 6915281"/>
              <a:gd name="connsiteX7" fmla="*/ 87017 w 2209375"/>
              <a:gd name="connsiteY7" fmla="*/ 3611190 h 6915281"/>
              <a:gd name="connsiteX8" fmla="*/ 0 w 2209375"/>
              <a:gd name="connsiteY8" fmla="*/ 3464431 h 6915281"/>
              <a:gd name="connsiteX9" fmla="*/ 116813 w 2209375"/>
              <a:gd name="connsiteY9" fmla="*/ 3317739 h 6915281"/>
              <a:gd name="connsiteX10" fmla="*/ 927220 w 2209375"/>
              <a:gd name="connsiteY10" fmla="*/ 1696925 h 6915281"/>
              <a:gd name="connsiteX11" fmla="*/ 87017 w 2209375"/>
              <a:gd name="connsiteY11" fmla="*/ 16521 h 6915281"/>
              <a:gd name="connsiteX12" fmla="*/ 87017 w 2209375"/>
              <a:gd name="connsiteY12" fmla="*/ 0 h 691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9375" h="6915281">
                <a:moveTo>
                  <a:pt x="87017" y="0"/>
                </a:moveTo>
                <a:lnTo>
                  <a:pt x="2209375" y="0"/>
                </a:lnTo>
                <a:lnTo>
                  <a:pt x="2209375" y="6915280"/>
                </a:lnTo>
                <a:lnTo>
                  <a:pt x="87017" y="6915281"/>
                </a:lnTo>
                <a:lnTo>
                  <a:pt x="87017" y="6825438"/>
                </a:lnTo>
                <a:lnTo>
                  <a:pt x="890559" y="5218355"/>
                </a:lnTo>
                <a:lnTo>
                  <a:pt x="87018" y="3611274"/>
                </a:lnTo>
                <a:lnTo>
                  <a:pt x="87017" y="3611190"/>
                </a:lnTo>
                <a:lnTo>
                  <a:pt x="0" y="3464431"/>
                </a:lnTo>
                <a:lnTo>
                  <a:pt x="116813" y="3317739"/>
                </a:lnTo>
                <a:lnTo>
                  <a:pt x="927220" y="1696925"/>
                </a:lnTo>
                <a:lnTo>
                  <a:pt x="87017" y="16521"/>
                </a:lnTo>
                <a:lnTo>
                  <a:pt x="87017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3" t="13996" r="21964" b="44603"/>
          <a:stretch>
            <a:fillRect/>
          </a:stretch>
        </p:blipFill>
        <p:spPr>
          <a:xfrm>
            <a:off x="7101595" y="-55242"/>
            <a:ext cx="3924752" cy="3345081"/>
          </a:xfrm>
          <a:custGeom>
            <a:avLst/>
            <a:gdLst>
              <a:gd name="connsiteX0" fmla="*/ 836271 w 3924752"/>
              <a:gd name="connsiteY0" fmla="*/ 0 h 3345081"/>
              <a:gd name="connsiteX1" fmla="*/ 3088481 w 3924752"/>
              <a:gd name="connsiteY1" fmla="*/ 0 h 3345081"/>
              <a:gd name="connsiteX2" fmla="*/ 3924752 w 3924752"/>
              <a:gd name="connsiteY2" fmla="*/ 1672541 h 3345081"/>
              <a:gd name="connsiteX3" fmla="*/ 3088481 w 3924752"/>
              <a:gd name="connsiteY3" fmla="*/ 3345081 h 3345081"/>
              <a:gd name="connsiteX4" fmla="*/ 836271 w 3924752"/>
              <a:gd name="connsiteY4" fmla="*/ 3345081 h 3345081"/>
              <a:gd name="connsiteX5" fmla="*/ 0 w 3924752"/>
              <a:gd name="connsiteY5" fmla="*/ 1672541 h 3345081"/>
              <a:gd name="connsiteX6" fmla="*/ 836271 w 3924752"/>
              <a:gd name="connsiteY6" fmla="*/ 0 h 334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345081">
                <a:moveTo>
                  <a:pt x="836271" y="0"/>
                </a:moveTo>
                <a:lnTo>
                  <a:pt x="3088481" y="0"/>
                </a:lnTo>
                <a:lnTo>
                  <a:pt x="3924752" y="1672541"/>
                </a:lnTo>
                <a:lnTo>
                  <a:pt x="3088481" y="3345081"/>
                </a:lnTo>
                <a:lnTo>
                  <a:pt x="836271" y="3345081"/>
                </a:lnTo>
                <a:lnTo>
                  <a:pt x="0" y="1672541"/>
                </a:lnTo>
                <a:lnTo>
                  <a:pt x="83627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3" t="57011" r="22264" b="442"/>
          <a:stretch>
            <a:fillRect/>
          </a:stretch>
        </p:blipFill>
        <p:spPr>
          <a:xfrm>
            <a:off x="7065222" y="3420259"/>
            <a:ext cx="3924752" cy="3437741"/>
          </a:xfrm>
          <a:custGeom>
            <a:avLst/>
            <a:gdLst>
              <a:gd name="connsiteX0" fmla="*/ 859436 w 3924752"/>
              <a:gd name="connsiteY0" fmla="*/ 0 h 3437741"/>
              <a:gd name="connsiteX1" fmla="*/ 3065316 w 3924752"/>
              <a:gd name="connsiteY1" fmla="*/ 0 h 3437741"/>
              <a:gd name="connsiteX2" fmla="*/ 3924752 w 3924752"/>
              <a:gd name="connsiteY2" fmla="*/ 1718871 h 3437741"/>
              <a:gd name="connsiteX3" fmla="*/ 3065316 w 3924752"/>
              <a:gd name="connsiteY3" fmla="*/ 3437741 h 3437741"/>
              <a:gd name="connsiteX4" fmla="*/ 859436 w 3924752"/>
              <a:gd name="connsiteY4" fmla="*/ 3437741 h 3437741"/>
              <a:gd name="connsiteX5" fmla="*/ 0 w 3924752"/>
              <a:gd name="connsiteY5" fmla="*/ 1718871 h 3437741"/>
              <a:gd name="connsiteX6" fmla="*/ 859436 w 3924752"/>
              <a:gd name="connsiteY6" fmla="*/ 0 h 343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437741">
                <a:moveTo>
                  <a:pt x="859436" y="0"/>
                </a:moveTo>
                <a:lnTo>
                  <a:pt x="3065316" y="0"/>
                </a:lnTo>
                <a:lnTo>
                  <a:pt x="3924752" y="1718871"/>
                </a:lnTo>
                <a:lnTo>
                  <a:pt x="3065316" y="3437741"/>
                </a:lnTo>
                <a:lnTo>
                  <a:pt x="859436" y="3437741"/>
                </a:lnTo>
                <a:lnTo>
                  <a:pt x="0" y="1718871"/>
                </a:lnTo>
                <a:lnTo>
                  <a:pt x="859436" y="0"/>
                </a:lnTo>
                <a:close/>
              </a:path>
            </a:pathLst>
          </a:custGeom>
        </p:spPr>
      </p:pic>
      <p:sp>
        <p:nvSpPr>
          <p:cNvPr id="18" name="任意多边形 17"/>
          <p:cNvSpPr/>
          <p:nvPr/>
        </p:nvSpPr>
        <p:spPr>
          <a:xfrm>
            <a:off x="6582124" y="2775659"/>
            <a:ext cx="1273528" cy="1097869"/>
          </a:xfrm>
          <a:custGeom>
            <a:avLst/>
            <a:gdLst>
              <a:gd name="connsiteX0" fmla="*/ 274467 w 1273528"/>
              <a:gd name="connsiteY0" fmla="*/ 0 h 1097869"/>
              <a:gd name="connsiteX1" fmla="*/ 999061 w 1273528"/>
              <a:gd name="connsiteY1" fmla="*/ 0 h 1097869"/>
              <a:gd name="connsiteX2" fmla="*/ 1273528 w 1273528"/>
              <a:gd name="connsiteY2" fmla="*/ 548935 h 1097869"/>
              <a:gd name="connsiteX3" fmla="*/ 999061 w 1273528"/>
              <a:gd name="connsiteY3" fmla="*/ 1097869 h 1097869"/>
              <a:gd name="connsiteX4" fmla="*/ 274467 w 1273528"/>
              <a:gd name="connsiteY4" fmla="*/ 1097869 h 1097869"/>
              <a:gd name="connsiteX5" fmla="*/ 0 w 1273528"/>
              <a:gd name="connsiteY5" fmla="*/ 548935 h 1097869"/>
              <a:gd name="connsiteX6" fmla="*/ 274467 w 1273528"/>
              <a:gd name="connsiteY6" fmla="*/ 0 h 109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528" h="1097869">
                <a:moveTo>
                  <a:pt x="274467" y="0"/>
                </a:moveTo>
                <a:lnTo>
                  <a:pt x="999061" y="0"/>
                </a:lnTo>
                <a:lnTo>
                  <a:pt x="1273528" y="548935"/>
                </a:lnTo>
                <a:lnTo>
                  <a:pt x="999061" y="1097869"/>
                </a:lnTo>
                <a:lnTo>
                  <a:pt x="274467" y="1097869"/>
                </a:lnTo>
                <a:lnTo>
                  <a:pt x="0" y="548935"/>
                </a:lnTo>
                <a:lnTo>
                  <a:pt x="274467" y="0"/>
                </a:lnTo>
                <a:close/>
              </a:path>
            </a:pathLst>
          </a:custGeom>
          <a:solidFill>
            <a:srgbClr val="BC936B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21" name="组合 20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3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C936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25" name="文本框 24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6" name="直接连接符 25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7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 dirty="0">
                      <a:solidFill>
                        <a:srgbClr val="BC936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6.1</a:t>
                  </a:r>
                  <a:r>
                    <a:rPr kumimoji="0" lang="en-US" altLang="zh-CN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C936B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 </a:t>
                  </a:r>
                  <a:r>
                    <a:rPr lang="zh-CN" altLang="en-US" sz="4400" b="1" dirty="0">
                      <a:solidFill>
                        <a:srgbClr val="BC936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平行四边形的面积 </a:t>
                  </a:r>
                  <a:endParaRPr kumimoji="0" lang="zh-CN" alt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BC936B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2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多边形的面积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BC936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人教版小学数学五年级上册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: 形状 8"/>
          <p:cNvSpPr/>
          <p:nvPr/>
        </p:nvSpPr>
        <p:spPr>
          <a:xfrm>
            <a:off x="4834890" y="2410144"/>
            <a:ext cx="2300288" cy="2168525"/>
          </a:xfrm>
          <a:custGeom>
            <a:avLst/>
            <a:gdLst>
              <a:gd name="connsiteX0" fmla="*/ 329562 w 3066732"/>
              <a:gd name="connsiteY0" fmla="*/ 0 h 2168525"/>
              <a:gd name="connsiteX1" fmla="*/ 3066732 w 3066732"/>
              <a:gd name="connsiteY1" fmla="*/ 0 h 2168525"/>
              <a:gd name="connsiteX2" fmla="*/ 3066732 w 3066732"/>
              <a:gd name="connsiteY2" fmla="*/ 1081651 h 2168525"/>
              <a:gd name="connsiteX3" fmla="*/ 2737170 w 3066732"/>
              <a:gd name="connsiteY3" fmla="*/ 2168525 h 2168525"/>
              <a:gd name="connsiteX4" fmla="*/ 0 w 3066732"/>
              <a:gd name="connsiteY4" fmla="*/ 2168525 h 2168525"/>
              <a:gd name="connsiteX5" fmla="*/ 0 w 3066732"/>
              <a:gd name="connsiteY5" fmla="*/ 1086875 h 2168525"/>
              <a:gd name="connsiteX6" fmla="*/ 329562 w 3066732"/>
              <a:gd name="connsiteY6" fmla="*/ 0 h 216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6732" h="2168525">
                <a:moveTo>
                  <a:pt x="329562" y="0"/>
                </a:moveTo>
                <a:lnTo>
                  <a:pt x="3066732" y="0"/>
                </a:lnTo>
                <a:lnTo>
                  <a:pt x="3066732" y="1081651"/>
                </a:lnTo>
                <a:lnTo>
                  <a:pt x="2737170" y="2168525"/>
                </a:lnTo>
                <a:lnTo>
                  <a:pt x="0" y="2168525"/>
                </a:lnTo>
                <a:lnTo>
                  <a:pt x="0" y="1086875"/>
                </a:lnTo>
                <a:lnTo>
                  <a:pt x="329562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8D64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5265104" y="3494406"/>
            <a:ext cx="1587" cy="10842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8325803" y="2419668"/>
            <a:ext cx="0" cy="10842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任意多边形: 形状 11"/>
          <p:cNvSpPr/>
          <p:nvPr/>
        </p:nvSpPr>
        <p:spPr>
          <a:xfrm>
            <a:off x="7135178" y="2410144"/>
            <a:ext cx="247650" cy="1082675"/>
          </a:xfrm>
          <a:custGeom>
            <a:avLst/>
            <a:gdLst>
              <a:gd name="connsiteX0" fmla="*/ 0 w 327978"/>
              <a:gd name="connsiteY0" fmla="*/ 0 h 1081651"/>
              <a:gd name="connsiteX1" fmla="*/ 327978 w 327978"/>
              <a:gd name="connsiteY1" fmla="*/ 0 h 1081651"/>
              <a:gd name="connsiteX2" fmla="*/ 0 w 327978"/>
              <a:gd name="connsiteY2" fmla="*/ 1081651 h 1081651"/>
              <a:gd name="connsiteX3" fmla="*/ 0 w 327978"/>
              <a:gd name="connsiteY3" fmla="*/ 0 h 108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978" h="1081651">
                <a:moveTo>
                  <a:pt x="0" y="0"/>
                </a:moveTo>
                <a:lnTo>
                  <a:pt x="327978" y="0"/>
                </a:lnTo>
                <a:lnTo>
                  <a:pt x="0" y="108165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8D64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任意多边形: 形状 10"/>
          <p:cNvSpPr/>
          <p:nvPr/>
        </p:nvSpPr>
        <p:spPr>
          <a:xfrm>
            <a:off x="4590416" y="3497580"/>
            <a:ext cx="244475" cy="1081088"/>
          </a:xfrm>
          <a:custGeom>
            <a:avLst/>
            <a:gdLst>
              <a:gd name="connsiteX0" fmla="*/ 327978 w 327978"/>
              <a:gd name="connsiteY0" fmla="*/ 0 h 1081650"/>
              <a:gd name="connsiteX1" fmla="*/ 327978 w 327978"/>
              <a:gd name="connsiteY1" fmla="*/ 1081650 h 1081650"/>
              <a:gd name="connsiteX2" fmla="*/ 0 w 327978"/>
              <a:gd name="connsiteY2" fmla="*/ 1081650 h 1081650"/>
              <a:gd name="connsiteX3" fmla="*/ 327978 w 327978"/>
              <a:gd name="connsiteY3" fmla="*/ 0 h 10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978" h="1081650">
                <a:moveTo>
                  <a:pt x="327978" y="0"/>
                </a:moveTo>
                <a:lnTo>
                  <a:pt x="327978" y="1081650"/>
                </a:lnTo>
                <a:lnTo>
                  <a:pt x="0" y="1081650"/>
                </a:lnTo>
                <a:lnTo>
                  <a:pt x="327978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8D64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平行四边形 12"/>
          <p:cNvSpPr>
            <a:spLocks noChangeArrowheads="1"/>
          </p:cNvSpPr>
          <p:nvPr/>
        </p:nvSpPr>
        <p:spPr bwMode="auto">
          <a:xfrm>
            <a:off x="4590416" y="2408556"/>
            <a:ext cx="2792413" cy="2168525"/>
          </a:xfrm>
          <a:prstGeom prst="parallelogram">
            <a:avLst>
              <a:gd name="adj" fmla="val 2274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8D6449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 bwMode="auto">
          <a:xfrm>
            <a:off x="4834891" y="3497580"/>
            <a:ext cx="80963" cy="1081088"/>
            <a:chOff x="2060622" y="2859986"/>
            <a:chExt cx="108000" cy="1081650"/>
          </a:xfrm>
        </p:grpSpPr>
        <p:cxnSp>
          <p:nvCxnSpPr>
            <p:cNvPr id="15" name="直接连接符 14"/>
            <p:cNvCxnSpPr>
              <a:stCxn id="9" idx="5"/>
            </p:cNvCxnSpPr>
            <p:nvPr/>
          </p:nvCxnSpPr>
          <p:spPr>
            <a:xfrm flipH="1">
              <a:off x="2060622" y="2859986"/>
              <a:ext cx="0" cy="108165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8730" name="组合 15"/>
            <p:cNvGrpSpPr/>
            <p:nvPr/>
          </p:nvGrpSpPr>
          <p:grpSpPr bwMode="auto">
            <a:xfrm>
              <a:off x="2060622" y="3829375"/>
              <a:ext cx="108000" cy="108000"/>
              <a:chOff x="2761488" y="4572000"/>
              <a:chExt cx="108000" cy="108000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2761488" y="4571490"/>
                <a:ext cx="108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 rot="16200000">
                <a:off x="2809131" y="4625493"/>
                <a:ext cx="108006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组合 19"/>
          <p:cNvGrpSpPr/>
          <p:nvPr/>
        </p:nvGrpSpPr>
        <p:grpSpPr bwMode="auto">
          <a:xfrm>
            <a:off x="7038340" y="2422844"/>
            <a:ext cx="96838" cy="1081087"/>
            <a:chOff x="1930878" y="2859986"/>
            <a:chExt cx="130370" cy="1081650"/>
          </a:xfrm>
        </p:grpSpPr>
        <p:cxnSp>
          <p:nvCxnSpPr>
            <p:cNvPr id="21" name="直接连接符 20"/>
            <p:cNvCxnSpPr/>
            <p:nvPr/>
          </p:nvCxnSpPr>
          <p:spPr>
            <a:xfrm flipH="1">
              <a:off x="2061248" y="2859986"/>
              <a:ext cx="0" cy="108165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8735" name="组合 21"/>
            <p:cNvGrpSpPr/>
            <p:nvPr/>
          </p:nvGrpSpPr>
          <p:grpSpPr bwMode="auto">
            <a:xfrm>
              <a:off x="1930878" y="2860111"/>
              <a:ext cx="115824" cy="108000"/>
              <a:chOff x="2631744" y="3602736"/>
              <a:chExt cx="115824" cy="108000"/>
            </a:xfrm>
          </p:grpSpPr>
          <p:cxnSp>
            <p:nvCxnSpPr>
              <p:cNvPr id="23" name="直接连接符 22"/>
              <p:cNvCxnSpPr/>
              <p:nvPr/>
            </p:nvCxnSpPr>
            <p:spPr>
              <a:xfrm>
                <a:off x="2640293" y="3705851"/>
                <a:ext cx="106861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 rot="16200000">
                <a:off x="2577741" y="3656614"/>
                <a:ext cx="108006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25157 -3.7037E-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96296E-6 L -0.25221 2.96296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4208" y="1128609"/>
            <a:ext cx="10874692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观察原来的平行四边形和转化后的长方形，你发现它们之间有哪些等量关系？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59747" name="图片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895" y="2036764"/>
            <a:ext cx="958533" cy="91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48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2" y="2076990"/>
            <a:ext cx="829743" cy="91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49" name="图片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178" y="3476686"/>
            <a:ext cx="848745" cy="80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50" name="图片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131" y="4805764"/>
            <a:ext cx="960644" cy="75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51" name="图片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568" y="4805764"/>
            <a:ext cx="841355" cy="77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52" name="图片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697" y="3389066"/>
            <a:ext cx="970146" cy="97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箭头: 右 12"/>
          <p:cNvSpPr>
            <a:spLocks noChangeArrowheads="1"/>
          </p:cNvSpPr>
          <p:nvPr/>
        </p:nvSpPr>
        <p:spPr bwMode="auto">
          <a:xfrm>
            <a:off x="2692521" y="2349293"/>
            <a:ext cx="255468" cy="165738"/>
          </a:xfrm>
          <a:prstGeom prst="rightArrow">
            <a:avLst>
              <a:gd name="adj1" fmla="val 50000"/>
              <a:gd name="adj2" fmla="val 37465"/>
            </a:avLst>
          </a:prstGeom>
          <a:noFill/>
          <a:ln w="12700" algn="ctr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箭头: 右 13"/>
          <p:cNvSpPr>
            <a:spLocks noChangeArrowheads="1"/>
          </p:cNvSpPr>
          <p:nvPr/>
        </p:nvSpPr>
        <p:spPr bwMode="auto">
          <a:xfrm>
            <a:off x="2692521" y="3712624"/>
            <a:ext cx="255468" cy="164682"/>
          </a:xfrm>
          <a:prstGeom prst="rightArrow">
            <a:avLst>
              <a:gd name="adj1" fmla="val 50000"/>
              <a:gd name="adj2" fmla="val 37461"/>
            </a:avLst>
          </a:prstGeom>
          <a:noFill/>
          <a:ln w="12700" algn="ctr">
            <a:solidFill>
              <a:srgbClr val="41719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箭头: 右 14"/>
          <p:cNvSpPr>
            <a:spLocks noChangeArrowheads="1"/>
          </p:cNvSpPr>
          <p:nvPr/>
        </p:nvSpPr>
        <p:spPr bwMode="auto">
          <a:xfrm>
            <a:off x="2641162" y="5184743"/>
            <a:ext cx="255468" cy="165737"/>
          </a:xfrm>
          <a:prstGeom prst="rightArrow">
            <a:avLst>
              <a:gd name="adj1" fmla="val 50000"/>
              <a:gd name="adj2" fmla="val 37465"/>
            </a:avLst>
          </a:prstGeom>
          <a:noFill/>
          <a:ln w="12700" algn="ctr">
            <a:solidFill>
              <a:srgbClr val="41719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390258" y="2927401"/>
            <a:ext cx="439575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长方形的面积</a:t>
            </a:r>
            <a:r>
              <a:rPr lang="zh-CN" altLang="en-US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en-US" altLang="zh-CN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=    </a:t>
            </a:r>
            <a:r>
              <a:rPr lang="zh-CN" altLang="zh-CN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长 × 宽 </a:t>
            </a:r>
            <a:endParaRPr lang="zh-CN" altLang="en-US" sz="2400" kern="0" dirty="0">
              <a:solidFill>
                <a:srgbClr val="1515FF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5390258" y="3602087"/>
            <a:ext cx="4432624" cy="1091903"/>
            <a:chOff x="5726130" y="2552179"/>
            <a:chExt cx="5912484" cy="1092564"/>
          </a:xfrm>
        </p:grpSpPr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5726130" y="3182799"/>
              <a:ext cx="5912484" cy="4619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kern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平行四边形</a:t>
              </a:r>
              <a:r>
                <a:rPr lang="zh-CN" altLang="zh-CN" sz="2400" kern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的面积</a:t>
              </a:r>
              <a:r>
                <a:rPr lang="zh-CN" altLang="en-US" sz="2400" kern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en-US" altLang="zh-CN" sz="2400" kern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=  </a:t>
              </a:r>
              <a:r>
                <a:rPr lang="zh-CN" altLang="en-US" sz="2400" kern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底</a:t>
              </a:r>
              <a:r>
                <a:rPr lang="zh-CN" altLang="zh-CN" sz="2400" kern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× </a:t>
              </a:r>
              <a:r>
                <a:rPr lang="zh-CN" altLang="en-US" sz="2400" kern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高</a:t>
              </a:r>
              <a:r>
                <a:rPr lang="zh-CN" altLang="zh-CN" sz="2400" kern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lang="zh-CN" altLang="en-US" sz="2400" kern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箭头: 下 18"/>
            <p:cNvSpPr/>
            <p:nvPr/>
          </p:nvSpPr>
          <p:spPr>
            <a:xfrm>
              <a:off x="9814995" y="2552179"/>
              <a:ext cx="169400" cy="614735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箭头: 下 19"/>
            <p:cNvSpPr/>
            <p:nvPr/>
          </p:nvSpPr>
          <p:spPr>
            <a:xfrm>
              <a:off x="10872321" y="2552179"/>
              <a:ext cx="167283" cy="614735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70" name="组合 1"/>
          <p:cNvGrpSpPr/>
          <p:nvPr/>
        </p:nvGrpSpPr>
        <p:grpSpPr bwMode="auto">
          <a:xfrm>
            <a:off x="4318315" y="3023446"/>
            <a:ext cx="3562986" cy="1882949"/>
            <a:chOff x="1502495" y="2166938"/>
            <a:chExt cx="5646017" cy="2033688"/>
          </a:xfrm>
        </p:grpSpPr>
        <p:pic>
          <p:nvPicPr>
            <p:cNvPr id="16077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6979" y="2504024"/>
              <a:ext cx="1711533" cy="152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077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787" y="2166939"/>
              <a:ext cx="728663" cy="67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077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550" y="2170760"/>
              <a:ext cx="207962" cy="445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077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9394" y="2166938"/>
              <a:ext cx="361155" cy="144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23940" y="2393481"/>
              <a:ext cx="1468363" cy="152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502495" y="2670726"/>
              <a:ext cx="1483951" cy="152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4895327" y="1718473"/>
            <a:ext cx="2008188" cy="919401"/>
          </a:xfrm>
          <a:prstGeom prst="wedgeRoundRectCallout">
            <a:avLst>
              <a:gd name="adj1" fmla="val 17583"/>
              <a:gd name="adj2" fmla="val 78185"/>
              <a:gd name="adj3" fmla="val 16667"/>
            </a:avLst>
          </a:prstGeom>
          <a:noFill/>
          <a:ln w="19050">
            <a:solidFill>
              <a:srgbClr val="7F7F7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2000" kern="0" dirty="0">
                <a:solidFill>
                  <a:srgbClr val="00B0F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这两个图形的面积（         ）。</a:t>
            </a:r>
            <a:endParaRPr lang="en-US" altLang="zh-CN" sz="2000" kern="0" dirty="0">
              <a:solidFill>
                <a:srgbClr val="00B0F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2362630" y="1973863"/>
            <a:ext cx="2254772" cy="1328023"/>
          </a:xfrm>
          <a:prstGeom prst="wedgeRoundRectCallout">
            <a:avLst>
              <a:gd name="adj1" fmla="val 45946"/>
              <a:gd name="adj2" fmla="val 62805"/>
              <a:gd name="adj3" fmla="val 16667"/>
            </a:avLst>
          </a:prstGeom>
          <a:noFill/>
          <a:ln w="19050">
            <a:solidFill>
              <a:srgbClr val="7F7F7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2000" kern="0" dirty="0">
                <a:solidFill>
                  <a:srgbClr val="00B0F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平行四边形的底和长方形的（     ）相等。</a:t>
            </a:r>
            <a:endParaRPr lang="en-US" altLang="zh-CN" sz="2000" kern="0" dirty="0">
              <a:solidFill>
                <a:srgbClr val="00B0F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7749596" y="1633445"/>
            <a:ext cx="2327275" cy="1328023"/>
          </a:xfrm>
          <a:prstGeom prst="wedgeRoundRectCallout">
            <a:avLst>
              <a:gd name="adj1" fmla="val -50204"/>
              <a:gd name="adj2" fmla="val 68032"/>
              <a:gd name="adj3" fmla="val 16667"/>
            </a:avLst>
          </a:prstGeom>
          <a:noFill/>
          <a:ln w="19050">
            <a:solidFill>
              <a:srgbClr val="7F7F7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2000" kern="0" dirty="0">
                <a:solidFill>
                  <a:srgbClr val="00B0F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平行四边形的高和长方形的（      ）相等。</a:t>
            </a:r>
            <a:endParaRPr lang="en-US" altLang="zh-CN" sz="2000" kern="0" dirty="0">
              <a:solidFill>
                <a:srgbClr val="00B0F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000444" y="2437819"/>
            <a:ext cx="492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长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776370" y="2135188"/>
            <a:ext cx="708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相等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9419703" y="2097401"/>
            <a:ext cx="492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宽 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490016" y="5229989"/>
            <a:ext cx="7058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kern="0" dirty="0">
                <a:solidFill>
                  <a:srgbClr val="ED4D57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平行四边形的面积</a:t>
            </a:r>
            <a:r>
              <a:rPr lang="zh-CN" altLang="en-US" sz="2400" kern="0" dirty="0">
                <a:solidFill>
                  <a:srgbClr val="ED4D57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solidFill>
                  <a:srgbClr val="ED4D57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= _________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467842" y="5081423"/>
            <a:ext cx="110799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zh-CN" altLang="en-US" sz="2400" b="0" kern="0" dirty="0">
                <a:solidFill>
                  <a:srgbClr val="ED4D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底</a:t>
            </a:r>
            <a:r>
              <a:rPr lang="en-US" altLang="zh-CN" sz="2400" b="0" kern="0" dirty="0">
                <a:solidFill>
                  <a:srgbClr val="ED4D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400" b="0" kern="0" dirty="0">
                <a:solidFill>
                  <a:srgbClr val="ED4D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折角 3"/>
          <p:cNvSpPr>
            <a:spLocks noChangeArrowheads="1"/>
          </p:cNvSpPr>
          <p:nvPr/>
        </p:nvSpPr>
        <p:spPr bwMode="auto">
          <a:xfrm>
            <a:off x="2197100" y="1482725"/>
            <a:ext cx="7696200" cy="4527550"/>
          </a:xfrm>
          <a:prstGeom prst="foldedCorner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7F7F7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0400" y="1054100"/>
            <a:ext cx="10858500" cy="14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如果用 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表示平行四边形的面积，用 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表示平行四边形的底，用 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表示平行四边形的高，平行四边形的面积计算公式可以写成：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___________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3" name="Picture 13" descr="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347" y="3418331"/>
            <a:ext cx="217805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7772843" y="2010399"/>
            <a:ext cx="123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i="1" kern="0" dirty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 </a:t>
            </a:r>
            <a:r>
              <a:rPr lang="zh-CN" altLang="en-US" sz="2400" kern="0" dirty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 </a:t>
            </a:r>
            <a:r>
              <a:rPr lang="en-US" altLang="zh-CN" sz="2400" i="1" kern="0" dirty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ah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9" name="Picture 8" descr="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691" y="1967852"/>
            <a:ext cx="2220913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595858" y="1131272"/>
            <a:ext cx="10923042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平行四边形花坛的底是 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6 m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，高是 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4 m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，它的面积是多少？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575685" y="2253459"/>
            <a:ext cx="2236788" cy="175432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 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＝ 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ah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＝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6×4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＝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3559403" y="4523008"/>
            <a:ext cx="605790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答：平行四边形花坛的面积是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24 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" name="文本框 6"/>
          <p:cNvSpPr txBox="1"/>
          <p:nvPr/>
        </p:nvSpPr>
        <p:spPr bwMode="auto">
          <a:xfrm>
            <a:off x="8575993" y="1094556"/>
            <a:ext cx="2082621" cy="53072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kern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P88 </a:t>
            </a:r>
            <a:r>
              <a:rPr lang="zh-CN" altLang="en-US" sz="2400" kern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1]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 bwMode="auto">
          <a:xfrm>
            <a:off x="660400" y="1650604"/>
            <a:ext cx="3706464" cy="53072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P89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练习十九 第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Rectangle 120"/>
          <p:cNvSpPr/>
          <p:nvPr/>
        </p:nvSpPr>
        <p:spPr>
          <a:xfrm>
            <a:off x="660400" y="1114386"/>
            <a:ext cx="10982960" cy="5724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一个停车位是平行四边形，它的底是 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米，它的高是 </a:t>
            </a: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2.5 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米，它的面积是多少？ 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248470" y="2547067"/>
            <a:ext cx="2236787" cy="175432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 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＝ 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ah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＝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5×2.5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＝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12.5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513632" y="4565870"/>
            <a:ext cx="5820091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答：这个停车位的面积是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12.5 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163846" name="图片 1" descr="WWU`_L)KF5H41N0E]X~OUL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118" y="2181327"/>
            <a:ext cx="346075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 bwMode="auto">
          <a:xfrm>
            <a:off x="4836012" y="1069130"/>
            <a:ext cx="3805850" cy="57246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P89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练习十九 第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695325" y="1099662"/>
            <a:ext cx="6043612" cy="57246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计算下面平行四边形的面积。</a:t>
            </a:r>
          </a:p>
        </p:txBody>
      </p:sp>
      <p:pic>
        <p:nvPicPr>
          <p:cNvPr id="164868" name="图片 15369" descr="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89" y="1880501"/>
            <a:ext cx="6851650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503489" y="4248765"/>
            <a:ext cx="2236787" cy="138941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 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＝ 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ah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＝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4×3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＝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cm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131435" y="4027165"/>
            <a:ext cx="2236788" cy="183261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 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＝ 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ah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＝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5.2×3.6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＝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18.72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cm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7523468" y="4056963"/>
            <a:ext cx="2236788" cy="138941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 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＝ </a:t>
            </a:r>
            <a:r>
              <a:rPr lang="en-US" altLang="zh-CN" sz="2400" i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ah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＝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2×2.4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＝ 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4.8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cm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 bwMode="auto">
          <a:xfrm>
            <a:off x="591891" y="1564209"/>
            <a:ext cx="3805850" cy="57246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P89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练习十九 第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653622" y="1054100"/>
            <a:ext cx="12036218" cy="5724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下表中给出的是平行四边形的底和高，算出每个平行四边形的面积，填在空格里。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292084" y="2832468"/>
          <a:ext cx="7200800" cy="2287104"/>
        </p:xfrm>
        <a:graphic>
          <a:graphicData uri="http://schemas.openxmlformats.org/drawingml/2006/table">
            <a:tbl>
              <a:tblPr/>
              <a:tblGrid>
                <a:gridCol w="1491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11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0422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底（</a:t>
                      </a:r>
                      <a:r>
                        <a:rPr kumimoji="0" lang="en-US" altLang="zh-CN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</a:t>
                      </a:r>
                      <a:r>
                        <a:rPr kumimoji="0" lang="zh-CN" alt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）</a:t>
                      </a:r>
                      <a:endParaRPr kumimoji="0" lang="zh-CN" alt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38</a:t>
                      </a:r>
                      <a:endParaRPr kumimoji="0" lang="en-US" altLang="zh-CN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70</a:t>
                      </a:r>
                      <a:endParaRPr kumimoji="0" lang="en-US" altLang="zh-CN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6.2</a:t>
                      </a:r>
                      <a:endParaRPr kumimoji="0" lang="zh-CN" altLang="zh-CN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21.5</a:t>
                      </a: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0.9</a:t>
                      </a: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260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高（</a:t>
                      </a: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</a:t>
                      </a:r>
                      <a:r>
                        <a:rPr kumimoji="0" lang="zh-CN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）</a:t>
                      </a:r>
                      <a:endParaRPr kumimoji="0" lang="zh-CN" altLang="en-US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21</a:t>
                      </a:r>
                      <a:endParaRPr kumimoji="0" lang="zh-CN" altLang="zh-CN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15</a:t>
                      </a:r>
                      <a:endParaRPr kumimoji="0" lang="zh-CN" altLang="zh-CN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26</a:t>
                      </a:r>
                      <a:endParaRPr kumimoji="0" lang="zh-CN" altLang="zh-CN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9.8</a:t>
                      </a:r>
                      <a:endParaRPr kumimoji="0" lang="en-US" altLang="zh-CN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5.2</a:t>
                      </a: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0.4</a:t>
                      </a: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422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面积（</a:t>
                      </a:r>
                      <a:r>
                        <a:rPr kumimoji="0" lang="en-US" altLang="zh-CN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</a:t>
                      </a:r>
                      <a:r>
                        <a:rPr kumimoji="0" lang="en-US" altLang="zh-CN" sz="23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zh-CN" alt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）</a:t>
                      </a: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</a:t>
                      </a:r>
                      <a:endParaRPr kumimoji="0" lang="zh-CN" altLang="zh-CN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</a:t>
                      </a:r>
                      <a:endParaRPr kumimoji="0" lang="en-US" altLang="zh-CN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</a:t>
                      </a:r>
                      <a:endParaRPr kumimoji="0" lang="zh-CN" altLang="zh-CN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68592" marR="685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961040" y="4497022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/>
                <a:sym typeface="Arial" panose="020B0604020202020204" pitchFamily="34" charset="0"/>
              </a:rPr>
              <a:t>798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04180" y="4499342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/>
                <a:sym typeface="Arial" panose="020B0604020202020204" pitchFamily="34" charset="0"/>
              </a:rPr>
              <a:t>1050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18874" y="4497022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/>
                <a:sym typeface="Arial" panose="020B0604020202020204" pitchFamily="34" charset="0"/>
              </a:rPr>
              <a:t>161.2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83529" y="4482334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/>
                <a:sym typeface="Arial" panose="020B0604020202020204" pitchFamily="34" charset="0"/>
              </a:rPr>
              <a:t>210.7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48184" y="4497022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/>
                <a:sym typeface="Arial" panose="020B0604020202020204" pitchFamily="34" charset="0"/>
              </a:rPr>
              <a:t>93.6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703897" y="4499342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/>
                <a:sym typeface="Arial" panose="020B0604020202020204" pitchFamily="34" charset="0"/>
              </a:rPr>
              <a:t>0.36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 bwMode="auto">
          <a:xfrm>
            <a:off x="695325" y="1677954"/>
            <a:ext cx="3706464" cy="53072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P89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练习十九 第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695325" y="1147231"/>
            <a:ext cx="7280275" cy="53072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你能想办法求出下面两个平行四边形的面积吗？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6916" name="图片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789" y="2540071"/>
            <a:ext cx="3614738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585446" y="1194680"/>
            <a:ext cx="6816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谁来说说这个长方形的周长和面积分别是什么？</a:t>
            </a: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3998635" y="2763628"/>
            <a:ext cx="25368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D644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41719C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9" name="组合 38"/>
          <p:cNvGrpSpPr/>
          <p:nvPr/>
        </p:nvGrpSpPr>
        <p:grpSpPr bwMode="auto">
          <a:xfrm>
            <a:off x="4387344" y="2020827"/>
            <a:ext cx="112712" cy="3160712"/>
            <a:chOff x="3870664" y="2401096"/>
            <a:chExt cx="150920" cy="3161080"/>
          </a:xfrm>
        </p:grpSpPr>
        <p:sp>
          <p:nvSpPr>
            <p:cNvPr id="47" name="矩形 46"/>
            <p:cNvSpPr/>
            <p:nvPr/>
          </p:nvSpPr>
          <p:spPr>
            <a:xfrm rot="16200000">
              <a:off x="3118147" y="4658739"/>
              <a:ext cx="1655955" cy="150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 rot="16200000">
              <a:off x="3118147" y="3153613"/>
              <a:ext cx="1655955" cy="150920"/>
            </a:xfrm>
            <a:prstGeom prst="rect">
              <a:avLst/>
            </a:prstGeom>
            <a:solidFill>
              <a:srgbClr val="8D64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 bwMode="auto">
          <a:xfrm>
            <a:off x="6811457" y="2020827"/>
            <a:ext cx="112713" cy="3160712"/>
            <a:chOff x="7102136" y="2401096"/>
            <a:chExt cx="150920" cy="3161079"/>
          </a:xfrm>
        </p:grpSpPr>
        <p:sp>
          <p:nvSpPr>
            <p:cNvPr id="49" name="矩形 48"/>
            <p:cNvSpPr/>
            <p:nvPr/>
          </p:nvSpPr>
          <p:spPr>
            <a:xfrm rot="16200000">
              <a:off x="6349620" y="4658737"/>
              <a:ext cx="1655954" cy="150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 rot="16200000">
              <a:off x="6349620" y="3153613"/>
              <a:ext cx="1655954" cy="150920"/>
            </a:xfrm>
            <a:prstGeom prst="rect">
              <a:avLst/>
            </a:prstGeom>
            <a:solidFill>
              <a:srgbClr val="8D64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3995460" y="4268578"/>
            <a:ext cx="253682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D644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41719C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8" name="组合 47"/>
          <p:cNvGrpSpPr/>
          <p:nvPr/>
        </p:nvGrpSpPr>
        <p:grpSpPr bwMode="auto">
          <a:xfrm>
            <a:off x="1601750" y="4263833"/>
            <a:ext cx="5979977" cy="2018467"/>
            <a:chOff x="2229045" y="4604061"/>
            <a:chExt cx="7971397" cy="2017653"/>
          </a:xfrm>
        </p:grpSpPr>
        <p:pic>
          <p:nvPicPr>
            <p:cNvPr id="150540" name="图片 4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29045" y="5100780"/>
              <a:ext cx="1546538" cy="1520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对话气泡: 圆角矩形 56"/>
            <p:cNvSpPr>
              <a:spLocks noChangeArrowheads="1"/>
            </p:cNvSpPr>
            <p:nvPr/>
          </p:nvSpPr>
          <p:spPr bwMode="auto">
            <a:xfrm>
              <a:off x="4211705" y="4604061"/>
              <a:ext cx="5988737" cy="609373"/>
            </a:xfrm>
            <a:prstGeom prst="wedgeRoundRectCallout">
              <a:avLst>
                <a:gd name="adj1" fmla="val -50374"/>
                <a:gd name="adj2" fmla="val 92125"/>
                <a:gd name="adj3" fmla="val 16667"/>
              </a:avLst>
            </a:prstGeom>
            <a:noFill/>
            <a:ln w="28575">
              <a:solidFill>
                <a:schemeClr val="bg1">
                  <a:lumMod val="50000"/>
                </a:schemeClr>
              </a:solidFill>
              <a:miter lim="800000"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2400" kern="0" dirty="0">
                  <a:solidFill>
                    <a:srgbClr val="00B0F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周长和面积发生了怎样的变化？</a:t>
              </a:r>
            </a:p>
          </p:txBody>
        </p:sp>
      </p:grp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Motion origin="layout" path="M -4.16667E-7 -1.11111E-6 L 0.06159 0.0266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943" name="组合 12"/>
          <p:cNvGrpSpPr/>
          <p:nvPr/>
        </p:nvGrpSpPr>
        <p:grpSpPr bwMode="auto">
          <a:xfrm>
            <a:off x="1018078" y="1713018"/>
            <a:ext cx="6746875" cy="2540000"/>
            <a:chOff x="833121" y="1494444"/>
            <a:chExt cx="7267786" cy="2052320"/>
          </a:xfrm>
        </p:grpSpPr>
        <p:sp>
          <p:nvSpPr>
            <p:cNvPr id="11" name="思想气泡: 云 10"/>
            <p:cNvSpPr/>
            <p:nvPr/>
          </p:nvSpPr>
          <p:spPr>
            <a:xfrm>
              <a:off x="833121" y="1494444"/>
              <a:ext cx="7267786" cy="2052320"/>
            </a:xfrm>
            <a:prstGeom prst="cloudCallout">
              <a:avLst>
                <a:gd name="adj1" fmla="val 58376"/>
                <a:gd name="adj2" fmla="val 65402"/>
              </a:avLst>
            </a:prstGeom>
            <a:solidFill>
              <a:srgbClr val="FFFEF2"/>
            </a:soli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7945" name="矩形 2"/>
            <p:cNvSpPr>
              <a:spLocks noChangeArrowheads="1"/>
            </p:cNvSpPr>
            <p:nvPr/>
          </p:nvSpPr>
          <p:spPr bwMode="auto">
            <a:xfrm>
              <a:off x="1840026" y="2228216"/>
              <a:ext cx="6072445" cy="373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en-US" sz="2400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通过本节课的学习，你有什么收获？</a:t>
              </a:r>
            </a:p>
          </p:txBody>
        </p:sp>
      </p:grp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047" y="3632306"/>
            <a:ext cx="1827106" cy="2604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29" t="13788" r="10342" b="625"/>
          <a:stretch>
            <a:fillRect/>
          </a:stretch>
        </p:blipFill>
        <p:spPr>
          <a:xfrm>
            <a:off x="10225582" y="-72085"/>
            <a:ext cx="2209375" cy="6915281"/>
          </a:xfrm>
          <a:custGeom>
            <a:avLst/>
            <a:gdLst>
              <a:gd name="connsiteX0" fmla="*/ 87017 w 2209375"/>
              <a:gd name="connsiteY0" fmla="*/ 0 h 6915281"/>
              <a:gd name="connsiteX1" fmla="*/ 2209375 w 2209375"/>
              <a:gd name="connsiteY1" fmla="*/ 0 h 6915281"/>
              <a:gd name="connsiteX2" fmla="*/ 2209375 w 2209375"/>
              <a:gd name="connsiteY2" fmla="*/ 6915280 h 6915281"/>
              <a:gd name="connsiteX3" fmla="*/ 87017 w 2209375"/>
              <a:gd name="connsiteY3" fmla="*/ 6915281 h 6915281"/>
              <a:gd name="connsiteX4" fmla="*/ 87017 w 2209375"/>
              <a:gd name="connsiteY4" fmla="*/ 6825438 h 6915281"/>
              <a:gd name="connsiteX5" fmla="*/ 890559 w 2209375"/>
              <a:gd name="connsiteY5" fmla="*/ 5218355 h 6915281"/>
              <a:gd name="connsiteX6" fmla="*/ 87018 w 2209375"/>
              <a:gd name="connsiteY6" fmla="*/ 3611274 h 6915281"/>
              <a:gd name="connsiteX7" fmla="*/ 87017 w 2209375"/>
              <a:gd name="connsiteY7" fmla="*/ 3611190 h 6915281"/>
              <a:gd name="connsiteX8" fmla="*/ 0 w 2209375"/>
              <a:gd name="connsiteY8" fmla="*/ 3464431 h 6915281"/>
              <a:gd name="connsiteX9" fmla="*/ 116813 w 2209375"/>
              <a:gd name="connsiteY9" fmla="*/ 3317739 h 6915281"/>
              <a:gd name="connsiteX10" fmla="*/ 927220 w 2209375"/>
              <a:gd name="connsiteY10" fmla="*/ 1696925 h 6915281"/>
              <a:gd name="connsiteX11" fmla="*/ 87017 w 2209375"/>
              <a:gd name="connsiteY11" fmla="*/ 16521 h 6915281"/>
              <a:gd name="connsiteX12" fmla="*/ 87017 w 2209375"/>
              <a:gd name="connsiteY12" fmla="*/ 0 h 691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9375" h="6915281">
                <a:moveTo>
                  <a:pt x="87017" y="0"/>
                </a:moveTo>
                <a:lnTo>
                  <a:pt x="2209375" y="0"/>
                </a:lnTo>
                <a:lnTo>
                  <a:pt x="2209375" y="6915280"/>
                </a:lnTo>
                <a:lnTo>
                  <a:pt x="87017" y="6915281"/>
                </a:lnTo>
                <a:lnTo>
                  <a:pt x="87017" y="6825438"/>
                </a:lnTo>
                <a:lnTo>
                  <a:pt x="890559" y="5218355"/>
                </a:lnTo>
                <a:lnTo>
                  <a:pt x="87018" y="3611274"/>
                </a:lnTo>
                <a:lnTo>
                  <a:pt x="87017" y="3611190"/>
                </a:lnTo>
                <a:lnTo>
                  <a:pt x="0" y="3464431"/>
                </a:lnTo>
                <a:lnTo>
                  <a:pt x="116813" y="3317739"/>
                </a:lnTo>
                <a:lnTo>
                  <a:pt x="927220" y="1696925"/>
                </a:lnTo>
                <a:lnTo>
                  <a:pt x="87017" y="16521"/>
                </a:lnTo>
                <a:lnTo>
                  <a:pt x="87017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3" t="13996" r="21964" b="44603"/>
          <a:stretch>
            <a:fillRect/>
          </a:stretch>
        </p:blipFill>
        <p:spPr>
          <a:xfrm>
            <a:off x="7101595" y="-55242"/>
            <a:ext cx="3924752" cy="3345081"/>
          </a:xfrm>
          <a:custGeom>
            <a:avLst/>
            <a:gdLst>
              <a:gd name="connsiteX0" fmla="*/ 836271 w 3924752"/>
              <a:gd name="connsiteY0" fmla="*/ 0 h 3345081"/>
              <a:gd name="connsiteX1" fmla="*/ 3088481 w 3924752"/>
              <a:gd name="connsiteY1" fmla="*/ 0 h 3345081"/>
              <a:gd name="connsiteX2" fmla="*/ 3924752 w 3924752"/>
              <a:gd name="connsiteY2" fmla="*/ 1672541 h 3345081"/>
              <a:gd name="connsiteX3" fmla="*/ 3088481 w 3924752"/>
              <a:gd name="connsiteY3" fmla="*/ 3345081 h 3345081"/>
              <a:gd name="connsiteX4" fmla="*/ 836271 w 3924752"/>
              <a:gd name="connsiteY4" fmla="*/ 3345081 h 3345081"/>
              <a:gd name="connsiteX5" fmla="*/ 0 w 3924752"/>
              <a:gd name="connsiteY5" fmla="*/ 1672541 h 3345081"/>
              <a:gd name="connsiteX6" fmla="*/ 836271 w 3924752"/>
              <a:gd name="connsiteY6" fmla="*/ 0 h 334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345081">
                <a:moveTo>
                  <a:pt x="836271" y="0"/>
                </a:moveTo>
                <a:lnTo>
                  <a:pt x="3088481" y="0"/>
                </a:lnTo>
                <a:lnTo>
                  <a:pt x="3924752" y="1672541"/>
                </a:lnTo>
                <a:lnTo>
                  <a:pt x="3088481" y="3345081"/>
                </a:lnTo>
                <a:lnTo>
                  <a:pt x="836271" y="3345081"/>
                </a:lnTo>
                <a:lnTo>
                  <a:pt x="0" y="1672541"/>
                </a:lnTo>
                <a:lnTo>
                  <a:pt x="83627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3" t="57011" r="22264" b="442"/>
          <a:stretch>
            <a:fillRect/>
          </a:stretch>
        </p:blipFill>
        <p:spPr>
          <a:xfrm>
            <a:off x="7065222" y="3420259"/>
            <a:ext cx="3924752" cy="3437741"/>
          </a:xfrm>
          <a:custGeom>
            <a:avLst/>
            <a:gdLst>
              <a:gd name="connsiteX0" fmla="*/ 859436 w 3924752"/>
              <a:gd name="connsiteY0" fmla="*/ 0 h 3437741"/>
              <a:gd name="connsiteX1" fmla="*/ 3065316 w 3924752"/>
              <a:gd name="connsiteY1" fmla="*/ 0 h 3437741"/>
              <a:gd name="connsiteX2" fmla="*/ 3924752 w 3924752"/>
              <a:gd name="connsiteY2" fmla="*/ 1718871 h 3437741"/>
              <a:gd name="connsiteX3" fmla="*/ 3065316 w 3924752"/>
              <a:gd name="connsiteY3" fmla="*/ 3437741 h 3437741"/>
              <a:gd name="connsiteX4" fmla="*/ 859436 w 3924752"/>
              <a:gd name="connsiteY4" fmla="*/ 3437741 h 3437741"/>
              <a:gd name="connsiteX5" fmla="*/ 0 w 3924752"/>
              <a:gd name="connsiteY5" fmla="*/ 1718871 h 3437741"/>
              <a:gd name="connsiteX6" fmla="*/ 859436 w 3924752"/>
              <a:gd name="connsiteY6" fmla="*/ 0 h 343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437741">
                <a:moveTo>
                  <a:pt x="859436" y="0"/>
                </a:moveTo>
                <a:lnTo>
                  <a:pt x="3065316" y="0"/>
                </a:lnTo>
                <a:lnTo>
                  <a:pt x="3924752" y="1718871"/>
                </a:lnTo>
                <a:lnTo>
                  <a:pt x="3065316" y="3437741"/>
                </a:lnTo>
                <a:lnTo>
                  <a:pt x="859436" y="3437741"/>
                </a:lnTo>
                <a:lnTo>
                  <a:pt x="0" y="1718871"/>
                </a:lnTo>
                <a:lnTo>
                  <a:pt x="859436" y="0"/>
                </a:lnTo>
                <a:close/>
              </a:path>
            </a:pathLst>
          </a:custGeom>
        </p:spPr>
      </p:pic>
      <p:sp>
        <p:nvSpPr>
          <p:cNvPr id="18" name="任意多边形 17"/>
          <p:cNvSpPr/>
          <p:nvPr/>
        </p:nvSpPr>
        <p:spPr>
          <a:xfrm>
            <a:off x="6582124" y="2775659"/>
            <a:ext cx="1273528" cy="1097869"/>
          </a:xfrm>
          <a:custGeom>
            <a:avLst/>
            <a:gdLst>
              <a:gd name="connsiteX0" fmla="*/ 274467 w 1273528"/>
              <a:gd name="connsiteY0" fmla="*/ 0 h 1097869"/>
              <a:gd name="connsiteX1" fmla="*/ 999061 w 1273528"/>
              <a:gd name="connsiteY1" fmla="*/ 0 h 1097869"/>
              <a:gd name="connsiteX2" fmla="*/ 1273528 w 1273528"/>
              <a:gd name="connsiteY2" fmla="*/ 548935 h 1097869"/>
              <a:gd name="connsiteX3" fmla="*/ 999061 w 1273528"/>
              <a:gd name="connsiteY3" fmla="*/ 1097869 h 1097869"/>
              <a:gd name="connsiteX4" fmla="*/ 274467 w 1273528"/>
              <a:gd name="connsiteY4" fmla="*/ 1097869 h 1097869"/>
              <a:gd name="connsiteX5" fmla="*/ 0 w 1273528"/>
              <a:gd name="connsiteY5" fmla="*/ 548935 h 1097869"/>
              <a:gd name="connsiteX6" fmla="*/ 274467 w 1273528"/>
              <a:gd name="connsiteY6" fmla="*/ 0 h 109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528" h="1097869">
                <a:moveTo>
                  <a:pt x="274467" y="0"/>
                </a:moveTo>
                <a:lnTo>
                  <a:pt x="999061" y="0"/>
                </a:lnTo>
                <a:lnTo>
                  <a:pt x="1273528" y="548935"/>
                </a:lnTo>
                <a:lnTo>
                  <a:pt x="999061" y="1097869"/>
                </a:lnTo>
                <a:lnTo>
                  <a:pt x="274467" y="1097869"/>
                </a:lnTo>
                <a:lnTo>
                  <a:pt x="0" y="548935"/>
                </a:lnTo>
                <a:lnTo>
                  <a:pt x="274467" y="0"/>
                </a:lnTo>
                <a:close/>
              </a:path>
            </a:pathLst>
          </a:custGeom>
          <a:solidFill>
            <a:srgbClr val="BC936B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21" name="组合 20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3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C936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25" name="文本框 24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6" name="直接连接符 25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7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C936B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22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多边形的面积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BC936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人教版小学数学五年级上册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974092" y="4588775"/>
            <a:ext cx="2017712" cy="1012825"/>
          </a:xfrm>
          <a:prstGeom prst="rect">
            <a:avLst/>
          </a:prstGeom>
          <a:noFill/>
          <a:ln w="12700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8F4E6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zh-CN" altLang="en-US" sz="2400" kern="0" dirty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重叠比较</a:t>
            </a:r>
          </a:p>
        </p:txBody>
      </p:sp>
      <p:sp>
        <p:nvSpPr>
          <p:cNvPr id="151555" name="矩形 5"/>
          <p:cNvSpPr>
            <a:spLocks noChangeArrowheads="1"/>
          </p:cNvSpPr>
          <p:nvPr/>
        </p:nvSpPr>
        <p:spPr bwMode="auto">
          <a:xfrm>
            <a:off x="660400" y="1216927"/>
            <a:ext cx="4927600" cy="4616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怎样比较这两个图形面积的大小呢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452701" y="2065296"/>
            <a:ext cx="2428875" cy="2160587"/>
          </a:xfrm>
          <a:prstGeom prst="rect">
            <a:avLst/>
          </a:prstGeom>
          <a:noFill/>
          <a:ln w="57150" algn="ctr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平行四边形 7"/>
          <p:cNvSpPr>
            <a:spLocks noChangeArrowheads="1"/>
          </p:cNvSpPr>
          <p:nvPr/>
        </p:nvSpPr>
        <p:spPr bwMode="auto">
          <a:xfrm>
            <a:off x="2830025" y="2049421"/>
            <a:ext cx="2792412" cy="2168525"/>
          </a:xfrm>
          <a:prstGeom prst="parallelogram">
            <a:avLst>
              <a:gd name="adj" fmla="val 18755"/>
            </a:avLst>
          </a:prstGeom>
          <a:noFill/>
          <a:ln w="57150" algn="ctr">
            <a:solidFill>
              <a:srgbClr val="8D644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0.39805 -2.96296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矩形 1"/>
          <p:cNvSpPr>
            <a:spLocks noChangeArrowheads="1"/>
          </p:cNvSpPr>
          <p:nvPr/>
        </p:nvSpPr>
        <p:spPr bwMode="auto">
          <a:xfrm>
            <a:off x="588527" y="1132790"/>
            <a:ext cx="492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怎样比较这两个图形面积的大小呢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523039" y="2449514"/>
            <a:ext cx="24288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B0F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>
            <a:spLocks noChangeArrowheads="1"/>
          </p:cNvSpPr>
          <p:nvPr/>
        </p:nvSpPr>
        <p:spPr bwMode="auto">
          <a:xfrm>
            <a:off x="2900363" y="2433639"/>
            <a:ext cx="2792412" cy="2168525"/>
          </a:xfrm>
          <a:prstGeom prst="parallelogram">
            <a:avLst>
              <a:gd name="adj" fmla="val 187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8D6449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572753" y="4844286"/>
            <a:ext cx="211296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8F4E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zh-CN" altLang="en-US" sz="2400" kern="0" dirty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数方格比较</a:t>
            </a:r>
          </a:p>
        </p:txBody>
      </p:sp>
      <p:graphicFrame>
        <p:nvGraphicFramePr>
          <p:cNvPr id="6" name="表格 6"/>
          <p:cNvGraphicFramePr>
            <a:graphicFrameLocks noGrp="1"/>
          </p:cNvGraphicFramePr>
          <p:nvPr/>
        </p:nvGraphicFramePr>
        <p:xfrm>
          <a:off x="3052327" y="1897022"/>
          <a:ext cx="6512744" cy="2893290"/>
        </p:xfrm>
        <a:graphic>
          <a:graphicData uri="http://schemas.openxmlformats.org/drawingml/2006/table">
            <a:tbl>
              <a:tblPr/>
              <a:tblGrid>
                <a:gridCol w="361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16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6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16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16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16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16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166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30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166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166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16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8221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21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21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21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21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21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81695" marR="81695" marT="40847" marB="40847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 bwMode="auto">
          <a:xfrm>
            <a:off x="1609041" y="1557671"/>
            <a:ext cx="1569660" cy="57246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P87]</a:t>
            </a:r>
          </a:p>
        </p:txBody>
      </p:sp>
      <p:sp>
        <p:nvSpPr>
          <p:cNvPr id="153603" name="Rectangle 20"/>
          <p:cNvSpPr>
            <a:spLocks noChangeArrowheads="1"/>
          </p:cNvSpPr>
          <p:nvPr/>
        </p:nvSpPr>
        <p:spPr bwMode="auto">
          <a:xfrm>
            <a:off x="542060" y="1010884"/>
            <a:ext cx="108872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在方格纸上数一数，然后填写下表。（一个方格代表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1m</a:t>
            </a:r>
            <a:r>
              <a:rPr lang="en-US" altLang="zh-CN" sz="2400" kern="0" baseline="30000" dirty="0">
                <a:ea typeface="思源黑体 CN Medium" panose="020B0600000000000000" pitchFamily="34" charset="-122"/>
                <a:sym typeface="Arial" panose="020B0604020202020204" pitchFamily="34" charset="0"/>
              </a:rPr>
              <a:t>2 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，不满一格的都按半格计算。）</a:t>
            </a:r>
          </a:p>
        </p:txBody>
      </p:sp>
      <p:pic>
        <p:nvPicPr>
          <p:cNvPr id="153604" name="图片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278" y="1985998"/>
            <a:ext cx="5526088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任意多边形: 形状 17"/>
          <p:cNvSpPr/>
          <p:nvPr/>
        </p:nvSpPr>
        <p:spPr>
          <a:xfrm>
            <a:off x="4099928" y="2401922"/>
            <a:ext cx="1524000" cy="1625600"/>
          </a:xfrm>
          <a:custGeom>
            <a:avLst/>
            <a:gdLst>
              <a:gd name="connsiteX0" fmla="*/ 0 w 2052320"/>
              <a:gd name="connsiteY0" fmla="*/ 406400 h 1625600"/>
              <a:gd name="connsiteX1" fmla="*/ 0 w 2052320"/>
              <a:gd name="connsiteY1" fmla="*/ 1620520 h 1625600"/>
              <a:gd name="connsiteX2" fmla="*/ 2052320 w 2052320"/>
              <a:gd name="connsiteY2" fmla="*/ 1625600 h 1625600"/>
              <a:gd name="connsiteX3" fmla="*/ 2052320 w 2052320"/>
              <a:gd name="connsiteY3" fmla="*/ 0 h 1625600"/>
              <a:gd name="connsiteX4" fmla="*/ 5080 w 2052320"/>
              <a:gd name="connsiteY4" fmla="*/ 0 h 1625600"/>
              <a:gd name="connsiteX5" fmla="*/ 0 w 2052320"/>
              <a:gd name="connsiteY5" fmla="*/ 4064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2320" h="1625600">
                <a:moveTo>
                  <a:pt x="0" y="406400"/>
                </a:moveTo>
                <a:lnTo>
                  <a:pt x="0" y="1620520"/>
                </a:lnTo>
                <a:lnTo>
                  <a:pt x="2052320" y="1625600"/>
                </a:lnTo>
                <a:lnTo>
                  <a:pt x="2052320" y="0"/>
                </a:lnTo>
                <a:lnTo>
                  <a:pt x="5080" y="0"/>
                </a:lnTo>
                <a:cubicBezTo>
                  <a:pt x="3387" y="135467"/>
                  <a:pt x="1693" y="270933"/>
                  <a:pt x="0" y="40640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任意多边形: 形状 18"/>
          <p:cNvSpPr/>
          <p:nvPr/>
        </p:nvSpPr>
        <p:spPr>
          <a:xfrm>
            <a:off x="3820528" y="2422561"/>
            <a:ext cx="285750" cy="1595437"/>
          </a:xfrm>
          <a:custGeom>
            <a:avLst/>
            <a:gdLst>
              <a:gd name="connsiteX0" fmla="*/ 0 w 381000"/>
              <a:gd name="connsiteY0" fmla="*/ 1595120 h 1595120"/>
              <a:gd name="connsiteX1" fmla="*/ 365760 w 381000"/>
              <a:gd name="connsiteY1" fmla="*/ 1590040 h 1595120"/>
              <a:gd name="connsiteX2" fmla="*/ 381000 w 381000"/>
              <a:gd name="connsiteY2" fmla="*/ 0 h 1595120"/>
              <a:gd name="connsiteX3" fmla="*/ 0 w 381000"/>
              <a:gd name="connsiteY3" fmla="*/ 1595120 h 159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1595120">
                <a:moveTo>
                  <a:pt x="0" y="1595120"/>
                </a:moveTo>
                <a:lnTo>
                  <a:pt x="365760" y="1590040"/>
                </a:lnTo>
                <a:lnTo>
                  <a:pt x="381000" y="0"/>
                </a:lnTo>
                <a:lnTo>
                  <a:pt x="0" y="159512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任意多边形: 形状 19"/>
          <p:cNvSpPr/>
          <p:nvPr/>
        </p:nvSpPr>
        <p:spPr>
          <a:xfrm>
            <a:off x="5611228" y="2401922"/>
            <a:ext cx="298450" cy="1600200"/>
          </a:xfrm>
          <a:custGeom>
            <a:avLst/>
            <a:gdLst>
              <a:gd name="connsiteX0" fmla="*/ 5080 w 396240"/>
              <a:gd name="connsiteY0" fmla="*/ 0 h 1600200"/>
              <a:gd name="connsiteX1" fmla="*/ 396240 w 396240"/>
              <a:gd name="connsiteY1" fmla="*/ 0 h 1600200"/>
              <a:gd name="connsiteX2" fmla="*/ 0 w 396240"/>
              <a:gd name="connsiteY2" fmla="*/ 1600200 h 1600200"/>
              <a:gd name="connsiteX3" fmla="*/ 5080 w 396240"/>
              <a:gd name="connsiteY3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240" h="1600200">
                <a:moveTo>
                  <a:pt x="5080" y="0"/>
                </a:moveTo>
                <a:lnTo>
                  <a:pt x="396240" y="0"/>
                </a:lnTo>
                <a:lnTo>
                  <a:pt x="0" y="1600200"/>
                </a:lnTo>
                <a:cubicBezTo>
                  <a:pt x="1693" y="1066800"/>
                  <a:pt x="3387" y="533400"/>
                  <a:pt x="508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296654" y="2767048"/>
            <a:ext cx="8370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格</a:t>
            </a:r>
          </a:p>
        </p:txBody>
      </p:sp>
      <p:sp>
        <p:nvSpPr>
          <p:cNvPr id="26" name="任意多边形: 形状 25"/>
          <p:cNvSpPr/>
          <p:nvPr/>
        </p:nvSpPr>
        <p:spPr>
          <a:xfrm>
            <a:off x="6546266" y="2438435"/>
            <a:ext cx="1820862" cy="1581150"/>
          </a:xfrm>
          <a:custGeom>
            <a:avLst/>
            <a:gdLst>
              <a:gd name="connsiteX0" fmla="*/ 0 w 2052320"/>
              <a:gd name="connsiteY0" fmla="*/ 406400 h 1625600"/>
              <a:gd name="connsiteX1" fmla="*/ 0 w 2052320"/>
              <a:gd name="connsiteY1" fmla="*/ 1620520 h 1625600"/>
              <a:gd name="connsiteX2" fmla="*/ 2052320 w 2052320"/>
              <a:gd name="connsiteY2" fmla="*/ 1625600 h 1625600"/>
              <a:gd name="connsiteX3" fmla="*/ 2052320 w 2052320"/>
              <a:gd name="connsiteY3" fmla="*/ 0 h 1625600"/>
              <a:gd name="connsiteX4" fmla="*/ 5080 w 2052320"/>
              <a:gd name="connsiteY4" fmla="*/ 0 h 1625600"/>
              <a:gd name="connsiteX5" fmla="*/ 0 w 2052320"/>
              <a:gd name="connsiteY5" fmla="*/ 4064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2320" h="1625600">
                <a:moveTo>
                  <a:pt x="0" y="406400"/>
                </a:moveTo>
                <a:lnTo>
                  <a:pt x="0" y="1620520"/>
                </a:lnTo>
                <a:lnTo>
                  <a:pt x="2052320" y="1625600"/>
                </a:lnTo>
                <a:lnTo>
                  <a:pt x="2052320" y="0"/>
                </a:lnTo>
                <a:lnTo>
                  <a:pt x="5080" y="0"/>
                </a:lnTo>
                <a:cubicBezTo>
                  <a:pt x="3387" y="135467"/>
                  <a:pt x="1693" y="270933"/>
                  <a:pt x="0" y="40640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8452854" y="3202023"/>
            <a:ext cx="8370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格</a:t>
            </a:r>
          </a:p>
        </p:txBody>
      </p:sp>
      <p:graphicFrame>
        <p:nvGraphicFramePr>
          <p:cNvPr id="21" name="表格 21"/>
          <p:cNvGraphicFramePr>
            <a:graphicFrameLocks noGrp="1"/>
          </p:cNvGraphicFramePr>
          <p:nvPr/>
        </p:nvGraphicFramePr>
        <p:xfrm>
          <a:off x="3178701" y="4521235"/>
          <a:ext cx="6096000" cy="158115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 rowSpan="2"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平行四边形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底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高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面积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 rowSpan="2"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长方形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长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宽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面积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8081731" y="4895884"/>
            <a:ext cx="91563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24m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5213033" y="4869865"/>
            <a:ext cx="191609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6m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6694521" y="4864395"/>
            <a:ext cx="83781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4m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8081730" y="5680160"/>
            <a:ext cx="91563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24m</a:t>
            </a:r>
            <a:r>
              <a:rPr lang="en-US" altLang="zh-CN" sz="2400" kern="0" baseline="3000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5213033" y="5640722"/>
            <a:ext cx="83781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6m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6694521" y="5680160"/>
            <a:ext cx="83781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4m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814431" y="3272632"/>
            <a:ext cx="2430463" cy="2160587"/>
          </a:xfrm>
          <a:prstGeom prst="rect">
            <a:avLst/>
          </a:prstGeom>
          <a:noFill/>
          <a:ln w="57150" algn="ctr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>
            <a:spLocks noChangeArrowheads="1"/>
          </p:cNvSpPr>
          <p:nvPr/>
        </p:nvSpPr>
        <p:spPr bwMode="auto">
          <a:xfrm>
            <a:off x="2193344" y="3255169"/>
            <a:ext cx="2790825" cy="2168525"/>
          </a:xfrm>
          <a:prstGeom prst="parallelogram">
            <a:avLst>
              <a:gd name="adj" fmla="val 18744"/>
            </a:avLst>
          </a:prstGeom>
          <a:noFill/>
          <a:ln w="57150" algn="ctr">
            <a:solidFill>
              <a:srgbClr val="8D644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5" name="表格 6"/>
          <p:cNvGraphicFramePr>
            <a:graphicFrameLocks noGrp="1"/>
          </p:cNvGraphicFramePr>
          <p:nvPr/>
        </p:nvGraphicFramePr>
        <p:xfrm>
          <a:off x="1761543" y="2721768"/>
          <a:ext cx="7289800" cy="3238500"/>
        </p:xfrm>
        <a:graphic>
          <a:graphicData uri="http://schemas.openxmlformats.org/drawingml/2006/table">
            <a:tbl>
              <a:tblPr/>
              <a:tblGrid>
                <a:gridCol w="404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50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750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0" name="组合 9"/>
          <p:cNvGrpSpPr/>
          <p:nvPr/>
        </p:nvGrpSpPr>
        <p:grpSpPr bwMode="auto">
          <a:xfrm>
            <a:off x="3672893" y="1169194"/>
            <a:ext cx="7139133" cy="1864072"/>
            <a:chOff x="1889581" y="5342892"/>
            <a:chExt cx="9521080" cy="1865341"/>
          </a:xfrm>
        </p:grpSpPr>
        <p:sp>
          <p:nvSpPr>
            <p:cNvPr id="2" name="对话气泡: 圆角矩形 1"/>
            <p:cNvSpPr>
              <a:spLocks noChangeArrowheads="1"/>
            </p:cNvSpPr>
            <p:nvPr/>
          </p:nvSpPr>
          <p:spPr bwMode="auto">
            <a:xfrm>
              <a:off x="1889581" y="5342892"/>
              <a:ext cx="7172950" cy="984920"/>
            </a:xfrm>
            <a:prstGeom prst="wedgeRoundRectCallout">
              <a:avLst>
                <a:gd name="adj1" fmla="val 56707"/>
                <a:gd name="adj2" fmla="val 21248"/>
                <a:gd name="adj3" fmla="val 16667"/>
              </a:avLst>
            </a:prstGeom>
            <a:solidFill>
              <a:srgbClr val="FBFAF5"/>
            </a:solidFill>
            <a:ln w="28575">
              <a:solidFill>
                <a:srgbClr val="FFC000"/>
              </a:solidFill>
              <a:miter lim="800000"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2400" kern="0" dirty="0">
                  <a:solidFill>
                    <a:srgbClr val="00B0F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不数方格，能不能计算平行四边形的面积？</a:t>
              </a:r>
            </a:p>
          </p:txBody>
        </p:sp>
        <p:pic>
          <p:nvPicPr>
            <p:cNvPr id="154765" name="图片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122173" y="5818225"/>
              <a:ext cx="1288488" cy="139000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1" t="17017" r="26900"/>
          <a:stretch>
            <a:fillRect/>
          </a:stretch>
        </p:blipFill>
        <p:spPr bwMode="auto">
          <a:xfrm>
            <a:off x="1910868" y="2103417"/>
            <a:ext cx="3656012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35599" y="1092180"/>
            <a:ext cx="174148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8F4E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zh-CN" altLang="en-US" sz="2400" kern="0" dirty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转化法</a:t>
            </a:r>
          </a:p>
        </p:txBody>
      </p:sp>
      <p:sp>
        <p:nvSpPr>
          <p:cNvPr id="4" name="AutoShape 27"/>
          <p:cNvSpPr>
            <a:spLocks noChangeArrowheads="1"/>
          </p:cNvSpPr>
          <p:nvPr/>
        </p:nvSpPr>
        <p:spPr bwMode="auto">
          <a:xfrm>
            <a:off x="5847024" y="1597798"/>
            <a:ext cx="5310971" cy="1236662"/>
          </a:xfrm>
          <a:prstGeom prst="wedgeRoundRectCallout">
            <a:avLst>
              <a:gd name="adj1" fmla="val -58815"/>
              <a:gd name="adj2" fmla="val 46944"/>
              <a:gd name="adj3" fmla="val 16667"/>
            </a:avLst>
          </a:prstGeom>
          <a:noFill/>
          <a:ln w="28575">
            <a:solidFill>
              <a:srgbClr val="7F7F7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BFAF5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rgbClr val="00B0F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先将平行四边形沿高剪开，把三角形向右平移，再拼成长方形。</a:t>
            </a:r>
            <a:endParaRPr lang="en-US" altLang="zh-CN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: 形状 24"/>
          <p:cNvSpPr/>
          <p:nvPr/>
        </p:nvSpPr>
        <p:spPr>
          <a:xfrm>
            <a:off x="1598254" y="2228157"/>
            <a:ext cx="2300288" cy="2163763"/>
          </a:xfrm>
          <a:custGeom>
            <a:avLst/>
            <a:gdLst>
              <a:gd name="connsiteX0" fmla="*/ 2473 w 3067621"/>
              <a:gd name="connsiteY0" fmla="*/ 0 h 2168525"/>
              <a:gd name="connsiteX1" fmla="*/ 3067621 w 3067621"/>
              <a:gd name="connsiteY1" fmla="*/ 0 h 2168525"/>
              <a:gd name="connsiteX2" fmla="*/ 2410081 w 3067621"/>
              <a:gd name="connsiteY2" fmla="*/ 2168525 h 2168525"/>
              <a:gd name="connsiteX3" fmla="*/ 0 w 3067621"/>
              <a:gd name="connsiteY3" fmla="*/ 2168525 h 2168525"/>
              <a:gd name="connsiteX4" fmla="*/ 0 w 3067621"/>
              <a:gd name="connsiteY4" fmla="*/ 8156 h 2168525"/>
              <a:gd name="connsiteX5" fmla="*/ 2473 w 3067621"/>
              <a:gd name="connsiteY5" fmla="*/ 0 h 216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7621" h="2168525">
                <a:moveTo>
                  <a:pt x="2473" y="0"/>
                </a:moveTo>
                <a:lnTo>
                  <a:pt x="3067621" y="0"/>
                </a:lnTo>
                <a:lnTo>
                  <a:pt x="2410081" y="2168525"/>
                </a:lnTo>
                <a:lnTo>
                  <a:pt x="0" y="2168525"/>
                </a:lnTo>
                <a:lnTo>
                  <a:pt x="0" y="8156"/>
                </a:lnTo>
                <a:lnTo>
                  <a:pt x="2473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8D64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1" name="图片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03" y="2201964"/>
            <a:ext cx="525462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平行四边形 27"/>
          <p:cNvSpPr>
            <a:spLocks noChangeArrowheads="1"/>
          </p:cNvSpPr>
          <p:nvPr/>
        </p:nvSpPr>
        <p:spPr bwMode="auto">
          <a:xfrm>
            <a:off x="1104941" y="2205139"/>
            <a:ext cx="2790825" cy="2168525"/>
          </a:xfrm>
          <a:prstGeom prst="parallelogram">
            <a:avLst>
              <a:gd name="adj" fmla="val 2273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8D6449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 bwMode="auto">
          <a:xfrm>
            <a:off x="1600241" y="2201963"/>
            <a:ext cx="80963" cy="2179638"/>
            <a:chOff x="2060622" y="1761756"/>
            <a:chExt cx="108000" cy="2179880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2060622" y="1761756"/>
              <a:ext cx="0" cy="217988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6679" name="组合 34"/>
            <p:cNvGrpSpPr/>
            <p:nvPr/>
          </p:nvGrpSpPr>
          <p:grpSpPr bwMode="auto">
            <a:xfrm>
              <a:off x="2060622" y="3829375"/>
              <a:ext cx="108000" cy="108000"/>
              <a:chOff x="2761488" y="4572000"/>
              <a:chExt cx="108000" cy="108000"/>
            </a:xfrm>
          </p:grpSpPr>
          <p:cxnSp>
            <p:nvCxnSpPr>
              <p:cNvPr id="33" name="直接连接符 32"/>
              <p:cNvCxnSpPr/>
              <p:nvPr/>
            </p:nvCxnSpPr>
            <p:spPr>
              <a:xfrm>
                <a:off x="2761488" y="4571536"/>
                <a:ext cx="108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rot="16200000">
                <a:off x="2809153" y="4625517"/>
                <a:ext cx="107962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1590715" y="3006827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1965365" y="4400652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底</a:t>
            </a: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4903789" y="2477300"/>
            <a:ext cx="423866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长方形的面积</a:t>
            </a:r>
            <a:r>
              <a:rPr lang="zh-CN" altLang="en-US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en-US" altLang="zh-CN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=    </a:t>
            </a:r>
            <a:r>
              <a:rPr lang="zh-CN" altLang="zh-CN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长 × 宽 </a:t>
            </a:r>
            <a:endParaRPr lang="zh-CN" altLang="en-US" sz="2400" kern="0" dirty="0">
              <a:solidFill>
                <a:srgbClr val="1515FF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4" name="组合 43"/>
          <p:cNvGrpSpPr/>
          <p:nvPr/>
        </p:nvGrpSpPr>
        <p:grpSpPr bwMode="auto">
          <a:xfrm>
            <a:off x="4903789" y="3177734"/>
            <a:ext cx="4432624" cy="1098328"/>
            <a:chOff x="5726130" y="2552180"/>
            <a:chExt cx="5908070" cy="1098993"/>
          </a:xfrm>
        </p:grpSpPr>
        <p:sp>
          <p:nvSpPr>
            <p:cNvPr id="40" name="矩形 39"/>
            <p:cNvSpPr>
              <a:spLocks noChangeArrowheads="1"/>
            </p:cNvSpPr>
            <p:nvPr/>
          </p:nvSpPr>
          <p:spPr bwMode="auto">
            <a:xfrm>
              <a:off x="5726130" y="3189229"/>
              <a:ext cx="5908070" cy="4619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平行四边形</a:t>
              </a:r>
              <a:r>
                <a:rPr lang="zh-CN" altLang="zh-CN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的面积</a:t>
              </a:r>
              <a:r>
                <a:rPr lang="zh-CN" altLang="en-US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en-US" altLang="zh-CN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=  </a:t>
              </a:r>
              <a:r>
                <a:rPr lang="zh-CN" altLang="en-US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底</a:t>
              </a:r>
              <a:r>
                <a:rPr lang="zh-CN" altLang="zh-CN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× </a:t>
              </a:r>
              <a:r>
                <a:rPr lang="zh-CN" altLang="en-US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高</a:t>
              </a:r>
              <a:r>
                <a:rPr lang="zh-CN" altLang="zh-CN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lang="zh-CN" altLang="en-US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箭头: 下 41"/>
            <p:cNvSpPr/>
            <p:nvPr/>
          </p:nvSpPr>
          <p:spPr>
            <a:xfrm>
              <a:off x="9773877" y="2552180"/>
              <a:ext cx="169273" cy="614735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箭头: 下 42"/>
            <p:cNvSpPr/>
            <p:nvPr/>
          </p:nvSpPr>
          <p:spPr>
            <a:xfrm>
              <a:off x="10819140" y="2552180"/>
              <a:ext cx="167158" cy="614735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0.25247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/>
          <p:cNvSpPr/>
          <p:nvPr/>
        </p:nvSpPr>
        <p:spPr>
          <a:xfrm>
            <a:off x="2338388" y="2100581"/>
            <a:ext cx="1346200" cy="2168525"/>
          </a:xfrm>
          <a:custGeom>
            <a:avLst/>
            <a:gdLst>
              <a:gd name="connsiteX0" fmla="*/ 0 w 1792766"/>
              <a:gd name="connsiteY0" fmla="*/ 0 h 2168525"/>
              <a:gd name="connsiteX1" fmla="*/ 1792766 w 1792766"/>
              <a:gd name="connsiteY1" fmla="*/ 0 h 2168525"/>
              <a:gd name="connsiteX2" fmla="*/ 1135226 w 1792766"/>
              <a:gd name="connsiteY2" fmla="*/ 2168525 h 2168525"/>
              <a:gd name="connsiteX3" fmla="*/ 0 w 1792766"/>
              <a:gd name="connsiteY3" fmla="*/ 2168525 h 2168525"/>
              <a:gd name="connsiteX4" fmla="*/ 0 w 1792766"/>
              <a:gd name="connsiteY4" fmla="*/ 0 h 216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2766" h="2168525">
                <a:moveTo>
                  <a:pt x="0" y="0"/>
                </a:moveTo>
                <a:lnTo>
                  <a:pt x="1792766" y="0"/>
                </a:lnTo>
                <a:lnTo>
                  <a:pt x="1135226" y="2168525"/>
                </a:lnTo>
                <a:lnTo>
                  <a:pt x="0" y="216852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8D64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任意多边形: 形状 2"/>
          <p:cNvSpPr/>
          <p:nvPr/>
        </p:nvSpPr>
        <p:spPr>
          <a:xfrm>
            <a:off x="906463" y="2102169"/>
            <a:ext cx="1433512" cy="2168525"/>
          </a:xfrm>
          <a:custGeom>
            <a:avLst/>
            <a:gdLst>
              <a:gd name="connsiteX0" fmla="*/ 657540 w 1884203"/>
              <a:gd name="connsiteY0" fmla="*/ 0 h 2168525"/>
              <a:gd name="connsiteX1" fmla="*/ 1884203 w 1884203"/>
              <a:gd name="connsiteY1" fmla="*/ 0 h 2168525"/>
              <a:gd name="connsiteX2" fmla="*/ 1884203 w 1884203"/>
              <a:gd name="connsiteY2" fmla="*/ 2168525 h 2168525"/>
              <a:gd name="connsiteX3" fmla="*/ 0 w 1884203"/>
              <a:gd name="connsiteY3" fmla="*/ 2168525 h 2168525"/>
              <a:gd name="connsiteX4" fmla="*/ 657540 w 1884203"/>
              <a:gd name="connsiteY4" fmla="*/ 0 h 216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4203" h="2168525">
                <a:moveTo>
                  <a:pt x="657540" y="0"/>
                </a:moveTo>
                <a:lnTo>
                  <a:pt x="1884203" y="0"/>
                </a:lnTo>
                <a:lnTo>
                  <a:pt x="1884203" y="2168525"/>
                </a:lnTo>
                <a:lnTo>
                  <a:pt x="0" y="2168525"/>
                </a:lnTo>
                <a:lnTo>
                  <a:pt x="65754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8D64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平行四边形 1"/>
          <p:cNvSpPr>
            <a:spLocks noChangeArrowheads="1"/>
          </p:cNvSpPr>
          <p:nvPr/>
        </p:nvSpPr>
        <p:spPr bwMode="auto">
          <a:xfrm>
            <a:off x="892176" y="2105344"/>
            <a:ext cx="2792413" cy="2168525"/>
          </a:xfrm>
          <a:prstGeom prst="parallelogram">
            <a:avLst>
              <a:gd name="adj" fmla="val 2274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8D6449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2338388" y="2097405"/>
            <a:ext cx="80962" cy="2179638"/>
            <a:chOff x="2060622" y="1761756"/>
            <a:chExt cx="108000" cy="2179880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2060622" y="1761756"/>
              <a:ext cx="0" cy="217988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7703" name="组合 6"/>
            <p:cNvGrpSpPr/>
            <p:nvPr/>
          </p:nvGrpSpPr>
          <p:grpSpPr bwMode="auto">
            <a:xfrm>
              <a:off x="2060622" y="3829375"/>
              <a:ext cx="108000" cy="108000"/>
              <a:chOff x="2761488" y="4572000"/>
              <a:chExt cx="108000" cy="10800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2761488" y="4571536"/>
                <a:ext cx="108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 rot="16200000">
                <a:off x="2809155" y="4625517"/>
                <a:ext cx="107962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328863" y="2902269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717675" y="4375469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kern="0">
                <a:solidFill>
                  <a:srgbClr val="1515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底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650058" y="3760470"/>
            <a:ext cx="439575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长方形的面积</a:t>
            </a:r>
            <a:r>
              <a:rPr lang="zh-CN" altLang="en-US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en-US" altLang="zh-CN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=    </a:t>
            </a:r>
            <a:r>
              <a:rPr lang="zh-CN" altLang="zh-CN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长 × 宽 </a:t>
            </a:r>
            <a:endParaRPr lang="zh-CN" altLang="en-US" sz="2400" kern="0" dirty="0">
              <a:solidFill>
                <a:srgbClr val="1515FF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3613189" y="4421226"/>
            <a:ext cx="4432624" cy="1127763"/>
            <a:chOff x="5726130" y="2516298"/>
            <a:chExt cx="5910275" cy="1128445"/>
          </a:xfrm>
        </p:grpSpPr>
        <p:sp>
          <p:nvSpPr>
            <p:cNvPr id="14" name="矩形 13"/>
            <p:cNvSpPr>
              <a:spLocks noChangeArrowheads="1"/>
            </p:cNvSpPr>
            <p:nvPr/>
          </p:nvSpPr>
          <p:spPr bwMode="auto">
            <a:xfrm>
              <a:off x="5726130" y="3182799"/>
              <a:ext cx="5910275" cy="4619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平行四边形</a:t>
              </a:r>
              <a:r>
                <a:rPr lang="zh-CN" altLang="zh-CN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的面积</a:t>
              </a:r>
              <a:r>
                <a:rPr lang="zh-CN" altLang="en-US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en-US" altLang="zh-CN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=  </a:t>
              </a:r>
              <a:r>
                <a:rPr lang="zh-CN" altLang="en-US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底</a:t>
              </a:r>
              <a:r>
                <a:rPr lang="zh-CN" altLang="zh-CN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× </a:t>
              </a:r>
              <a:r>
                <a:rPr lang="zh-CN" altLang="en-US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高</a:t>
              </a:r>
              <a:r>
                <a:rPr lang="zh-CN" altLang="zh-CN" sz="2400" kern="0" dirty="0">
                  <a:solidFill>
                    <a:srgbClr val="1515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lang="zh-CN" altLang="en-US" sz="2400" kern="0" dirty="0">
                <a:solidFill>
                  <a:srgbClr val="1515FF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箭头: 下 14"/>
            <p:cNvSpPr/>
            <p:nvPr/>
          </p:nvSpPr>
          <p:spPr>
            <a:xfrm>
              <a:off x="9881647" y="2528374"/>
              <a:ext cx="169336" cy="614735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箭头: 下 15"/>
            <p:cNvSpPr/>
            <p:nvPr/>
          </p:nvSpPr>
          <p:spPr>
            <a:xfrm>
              <a:off x="10900206" y="2516298"/>
              <a:ext cx="167220" cy="614735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7083426" y="1406695"/>
            <a:ext cx="4082894" cy="2895444"/>
            <a:chOff x="6700793" y="1216758"/>
            <a:chExt cx="5443762" cy="2894870"/>
          </a:xfrm>
        </p:grpSpPr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6700793" y="1216758"/>
              <a:ext cx="3545354" cy="1944303"/>
            </a:xfrm>
            <a:prstGeom prst="wedgeRoundRectCallout">
              <a:avLst>
                <a:gd name="adj1" fmla="val 64392"/>
                <a:gd name="adj2" fmla="val 33703"/>
                <a:gd name="adj3" fmla="val 16667"/>
              </a:avLst>
            </a:prstGeom>
            <a:solidFill>
              <a:srgbClr val="FBFAF5"/>
            </a:solidFill>
            <a:ln w="28575">
              <a:solidFill>
                <a:schemeClr val="bg1">
                  <a:lumMod val="50000"/>
                </a:schemeClr>
              </a:solidFill>
              <a:miter lim="800000"/>
            </a:ln>
          </p:spPr>
          <p:txBody>
            <a:bodyPr anchor="ctr"/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2400" kern="0" dirty="0">
                  <a:solidFill>
                    <a:srgbClr val="00B0F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一定要沿着底边上的高剪开吗</a:t>
              </a:r>
              <a:r>
                <a:rPr lang="en-US" altLang="zh-CN" sz="2400" kern="0" dirty="0">
                  <a:solidFill>
                    <a:srgbClr val="00B0F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? </a:t>
              </a:r>
              <a:r>
                <a:rPr lang="zh-CN" altLang="en-US" sz="2400" kern="0" dirty="0">
                  <a:solidFill>
                    <a:srgbClr val="00B0F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如果斜着剪开，行不行</a:t>
              </a:r>
              <a:r>
                <a:rPr lang="en-US" altLang="zh-CN" sz="2400" kern="0" dirty="0">
                  <a:solidFill>
                    <a:srgbClr val="00B0F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?</a:t>
              </a:r>
            </a:p>
          </p:txBody>
        </p:sp>
        <p:pic>
          <p:nvPicPr>
            <p:cNvPr id="157715" name="图片 1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910618" y="2712036"/>
              <a:ext cx="1233937" cy="139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7.40741E-7 L 0.24831 -7.40741E-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Application>Microsoft Office PowerPoint</Application>
  <PresentationFormat>宽屏</PresentationFormat>
  <Paragraphs>135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36</cp:revision>
  <dcterms:created xsi:type="dcterms:W3CDTF">2020-06-25T13:11:00Z</dcterms:created>
  <dcterms:modified xsi:type="dcterms:W3CDTF">2021-01-08T23:16:49Z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