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4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6.2</a:t>
                  </a: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三角形的面积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595166" y="1137850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用两个完全一样的等腰直角三角形拼成一个正方形</a:t>
            </a:r>
          </a:p>
        </p:txBody>
      </p:sp>
      <p:sp>
        <p:nvSpPr>
          <p:cNvPr id="3" name="直角三角形 2"/>
          <p:cNvSpPr/>
          <p:nvPr/>
        </p:nvSpPr>
        <p:spPr>
          <a:xfrm>
            <a:off x="1434704" y="2427436"/>
            <a:ext cx="2298700" cy="22987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1425179" y="2435374"/>
            <a:ext cx="2298700" cy="230028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15038" y="2750749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正方形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02709" y="3585518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× 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箭头连接符 35"/>
          <p:cNvCxnSpPr>
            <a:cxnSpLocks noChangeShapeType="1"/>
          </p:cNvCxnSpPr>
          <p:nvPr/>
        </p:nvCxnSpPr>
        <p:spPr bwMode="auto">
          <a:xfrm>
            <a:off x="8529638" y="3180303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35"/>
          <p:cNvCxnSpPr>
            <a:cxnSpLocks noChangeShapeType="1"/>
          </p:cNvCxnSpPr>
          <p:nvPr/>
        </p:nvCxnSpPr>
        <p:spPr bwMode="auto">
          <a:xfrm>
            <a:off x="9622204" y="3180302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35"/>
          <p:cNvCxnSpPr>
            <a:cxnSpLocks noChangeShapeType="1"/>
          </p:cNvCxnSpPr>
          <p:nvPr/>
        </p:nvCxnSpPr>
        <p:spPr bwMode="auto">
          <a:xfrm>
            <a:off x="7492032" y="3180301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组合 9"/>
          <p:cNvGrpSpPr/>
          <p:nvPr/>
        </p:nvGrpSpPr>
        <p:grpSpPr bwMode="auto">
          <a:xfrm>
            <a:off x="5900773" y="4104481"/>
            <a:ext cx="3948517" cy="879177"/>
            <a:chOff x="5703351" y="4398228"/>
            <a:chExt cx="3948915" cy="879135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8692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683" name="组合 34"/>
          <p:cNvGrpSpPr/>
          <p:nvPr/>
        </p:nvGrpSpPr>
        <p:grpSpPr bwMode="auto">
          <a:xfrm>
            <a:off x="1425179" y="4621361"/>
            <a:ext cx="107950" cy="107950"/>
            <a:chOff x="2761488" y="4572000"/>
            <a:chExt cx="108000" cy="10800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761488" y="4572000"/>
              <a:ext cx="108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2809135" y="4626000"/>
              <a:ext cx="108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8429" y="3645049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30017" y="4816624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4559480" y="1566218"/>
            <a:ext cx="4273021" cy="1522413"/>
            <a:chOff x="3071530" y="2741474"/>
            <a:chExt cx="4272748" cy="1522303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4663511" y="2854180"/>
              <a:ext cx="2680767" cy="598791"/>
            </a:xfrm>
            <a:prstGeom prst="wedgeRoundRectCallout">
              <a:avLst>
                <a:gd name="adj1" fmla="val -64349"/>
                <a:gd name="adj2" fmla="val 26126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还有其他方法吗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?</a:t>
              </a:r>
            </a:p>
          </p:txBody>
        </p:sp>
        <p:pic>
          <p:nvPicPr>
            <p:cNvPr id="28688" name="图片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1530" y="2741474"/>
              <a:ext cx="1006420" cy="152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54038" y="1164198"/>
            <a:ext cx="1322783" cy="714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剪拼法</a:t>
            </a:r>
          </a:p>
        </p:txBody>
      </p:sp>
      <p:sp>
        <p:nvSpPr>
          <p:cNvPr id="29699" name="等腰三角形 35"/>
          <p:cNvSpPr>
            <a:spLocks noChangeAspect="1" noChangeArrowheads="1"/>
          </p:cNvSpPr>
          <p:nvPr/>
        </p:nvSpPr>
        <p:spPr bwMode="auto">
          <a:xfrm>
            <a:off x="841140" y="2012155"/>
            <a:ext cx="3103562" cy="262731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等腰三角形 52"/>
          <p:cNvSpPr>
            <a:spLocks noChangeArrowheads="1"/>
          </p:cNvSpPr>
          <p:nvPr/>
        </p:nvSpPr>
        <p:spPr bwMode="auto">
          <a:xfrm>
            <a:off x="2217502" y="2012155"/>
            <a:ext cx="1552575" cy="1314450"/>
          </a:xfrm>
          <a:prstGeom prst="triangle">
            <a:avLst>
              <a:gd name="adj" fmla="val 8886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701" name="直接连接符 50"/>
          <p:cNvCxnSpPr>
            <a:cxnSpLocks noChangeShapeType="1"/>
            <a:stCxn id="29699" idx="1"/>
            <a:endCxn id="29699" idx="5"/>
          </p:cNvCxnSpPr>
          <p:nvPr/>
        </p:nvCxnSpPr>
        <p:spPr bwMode="auto">
          <a:xfrm>
            <a:off x="2219090" y="3326605"/>
            <a:ext cx="1552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等腰三角形 51"/>
          <p:cNvSpPr>
            <a:spLocks noChangeArrowheads="1"/>
          </p:cNvSpPr>
          <p:nvPr/>
        </p:nvSpPr>
        <p:spPr bwMode="auto">
          <a:xfrm>
            <a:off x="2214327" y="2015330"/>
            <a:ext cx="1550988" cy="131445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等腰三角形 51"/>
          <p:cNvSpPr>
            <a:spLocks noChangeArrowheads="1"/>
          </p:cNvSpPr>
          <p:nvPr/>
        </p:nvSpPr>
        <p:spPr bwMode="auto">
          <a:xfrm>
            <a:off x="2207977" y="2053430"/>
            <a:ext cx="1552575" cy="131286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45"/>
          <p:cNvSpPr txBox="1">
            <a:spLocks noChangeArrowheads="1"/>
          </p:cNvSpPr>
          <p:nvPr/>
        </p:nvSpPr>
        <p:spPr bwMode="auto">
          <a:xfrm>
            <a:off x="2569927" y="466010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3146190" y="341550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6" name="矩形 58"/>
          <p:cNvSpPr>
            <a:spLocks noChangeArrowheads="1"/>
          </p:cNvSpPr>
          <p:nvPr/>
        </p:nvSpPr>
        <p:spPr bwMode="auto">
          <a:xfrm>
            <a:off x="3455752" y="4501355"/>
            <a:ext cx="142875" cy="14446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39"/>
          <p:cNvCxnSpPr>
            <a:cxnSpLocks noChangeShapeType="1"/>
            <a:stCxn id="29700" idx="0"/>
            <a:endCxn id="29699" idx="3"/>
          </p:cNvCxnSpPr>
          <p:nvPr/>
        </p:nvCxnSpPr>
        <p:spPr bwMode="auto">
          <a:xfrm>
            <a:off x="3597040" y="2012155"/>
            <a:ext cx="1587" cy="2627313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61955" y="2524768"/>
            <a:ext cx="4981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48547" y="3030215"/>
            <a:ext cx="5546725" cy="822026"/>
            <a:chOff x="6109779" y="3325086"/>
            <a:chExt cx="5546649" cy="822707"/>
          </a:xfrm>
        </p:grpSpPr>
        <p:cxnSp>
          <p:nvCxnSpPr>
            <p:cNvPr id="29713" name="直接箭头连接符 35"/>
            <p:cNvCxnSpPr>
              <a:cxnSpLocks noChangeShapeType="1"/>
            </p:cNvCxnSpPr>
            <p:nvPr/>
          </p:nvCxnSpPr>
          <p:spPr bwMode="auto">
            <a:xfrm>
              <a:off x="6828241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直接箭头连接符 35"/>
            <p:cNvCxnSpPr>
              <a:cxnSpLocks noChangeShapeType="1"/>
            </p:cNvCxnSpPr>
            <p:nvPr/>
          </p:nvCxnSpPr>
          <p:spPr bwMode="auto">
            <a:xfrm>
              <a:off x="8994393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直接箭头连接符 35"/>
            <p:cNvCxnSpPr>
              <a:cxnSpLocks noChangeShapeType="1"/>
            </p:cNvCxnSpPr>
            <p:nvPr/>
          </p:nvCxnSpPr>
          <p:spPr bwMode="auto">
            <a:xfrm>
              <a:off x="10077468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6109779" y="3685746"/>
              <a:ext cx="5546649" cy="4620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993524" y="3973660"/>
            <a:ext cx="4118435" cy="917277"/>
            <a:chOff x="6157652" y="4262905"/>
            <a:chExt cx="4118967" cy="916926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6157652" y="4718343"/>
              <a:ext cx="4118967" cy="461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712" name="直接箭头连接符 35"/>
            <p:cNvCxnSpPr>
              <a:cxnSpLocks noChangeShapeType="1"/>
            </p:cNvCxnSpPr>
            <p:nvPr/>
          </p:nvCxnSpPr>
          <p:spPr bwMode="auto">
            <a:xfrm>
              <a:off x="7458555" y="4262905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12826 0.1923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960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 animBg="1"/>
      <p:bldP spid="14" grpId="0"/>
      <p:bldP spid="15" grpId="0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等腰三角形 35"/>
          <p:cNvSpPr>
            <a:spLocks noChangeAspect="1" noChangeArrowheads="1"/>
          </p:cNvSpPr>
          <p:nvPr/>
        </p:nvSpPr>
        <p:spPr bwMode="auto">
          <a:xfrm>
            <a:off x="771525" y="1922165"/>
            <a:ext cx="3101975" cy="262890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等腰三角形 52"/>
          <p:cNvSpPr>
            <a:spLocks noChangeArrowheads="1"/>
          </p:cNvSpPr>
          <p:nvPr/>
        </p:nvSpPr>
        <p:spPr bwMode="auto">
          <a:xfrm>
            <a:off x="2155825" y="1906290"/>
            <a:ext cx="1552575" cy="1314450"/>
          </a:xfrm>
          <a:prstGeom prst="triangle">
            <a:avLst>
              <a:gd name="adj" fmla="val 8886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50"/>
          <p:cNvCxnSpPr>
            <a:cxnSpLocks noChangeShapeType="1"/>
          </p:cNvCxnSpPr>
          <p:nvPr/>
        </p:nvCxnSpPr>
        <p:spPr bwMode="auto">
          <a:xfrm>
            <a:off x="2173287" y="3231853"/>
            <a:ext cx="152717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24"/>
          <p:cNvSpPr>
            <a:spLocks noChangeArrowheads="1"/>
          </p:cNvSpPr>
          <p:nvPr/>
        </p:nvSpPr>
        <p:spPr bwMode="auto">
          <a:xfrm rot="16200000">
            <a:off x="2176462" y="1888828"/>
            <a:ext cx="1309687" cy="1379538"/>
          </a:xfrm>
          <a:prstGeom prst="rtTriangl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3521075" y="1922165"/>
            <a:ext cx="179387" cy="1311275"/>
          </a:xfrm>
          <a:prstGeom prst="rtTriangl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45"/>
          <p:cNvSpPr txBox="1">
            <a:spLocks noChangeArrowheads="1"/>
          </p:cNvSpPr>
          <p:nvPr/>
        </p:nvSpPr>
        <p:spPr bwMode="auto">
          <a:xfrm>
            <a:off x="2489200" y="4581228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3055937" y="3327103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9" name="矩形 58"/>
          <p:cNvSpPr>
            <a:spLocks noChangeArrowheads="1"/>
          </p:cNvSpPr>
          <p:nvPr/>
        </p:nvSpPr>
        <p:spPr bwMode="auto">
          <a:xfrm>
            <a:off x="3378200" y="4400253"/>
            <a:ext cx="142875" cy="142875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39"/>
          <p:cNvCxnSpPr>
            <a:cxnSpLocks noChangeShapeType="1"/>
          </p:cNvCxnSpPr>
          <p:nvPr/>
        </p:nvCxnSpPr>
        <p:spPr bwMode="auto">
          <a:xfrm>
            <a:off x="3519487" y="1931690"/>
            <a:ext cx="1588" cy="26289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0"/>
          <p:cNvSpPr/>
          <p:nvPr/>
        </p:nvSpPr>
        <p:spPr>
          <a:xfrm>
            <a:off x="0" y="952500"/>
            <a:ext cx="2322513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剪拼法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111955" y="2524768"/>
            <a:ext cx="49815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5676900" y="3081746"/>
            <a:ext cx="5546725" cy="822026"/>
            <a:chOff x="6109779" y="3325086"/>
            <a:chExt cx="5546649" cy="822707"/>
          </a:xfrm>
        </p:grpSpPr>
        <p:cxnSp>
          <p:nvCxnSpPr>
            <p:cNvPr id="30737" name="直接箭头连接符 35"/>
            <p:cNvCxnSpPr>
              <a:cxnSpLocks noChangeShapeType="1"/>
            </p:cNvCxnSpPr>
            <p:nvPr/>
          </p:nvCxnSpPr>
          <p:spPr bwMode="auto">
            <a:xfrm>
              <a:off x="6828241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直接箭头连接符 35"/>
            <p:cNvCxnSpPr>
              <a:cxnSpLocks noChangeShapeType="1"/>
            </p:cNvCxnSpPr>
            <p:nvPr/>
          </p:nvCxnSpPr>
          <p:spPr bwMode="auto">
            <a:xfrm>
              <a:off x="8994393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直接箭头连接符 35"/>
            <p:cNvCxnSpPr>
              <a:cxnSpLocks noChangeShapeType="1"/>
            </p:cNvCxnSpPr>
            <p:nvPr/>
          </p:nvCxnSpPr>
          <p:spPr bwMode="auto">
            <a:xfrm>
              <a:off x="10077468" y="3325086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6109779" y="3685746"/>
              <a:ext cx="5546649" cy="4620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5826318" y="4013051"/>
            <a:ext cx="4118435" cy="917277"/>
            <a:chOff x="6157652" y="4262905"/>
            <a:chExt cx="4118967" cy="916926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6157652" y="4718343"/>
              <a:ext cx="4118967" cy="461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×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736" name="直接箭头连接符 35"/>
            <p:cNvCxnSpPr>
              <a:cxnSpLocks noChangeShapeType="1"/>
            </p:cNvCxnSpPr>
            <p:nvPr/>
          </p:nvCxnSpPr>
          <p:spPr bwMode="auto">
            <a:xfrm>
              <a:off x="7458555" y="4262905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0.00023 L -0.11367 0.19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95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52 0.00023 L 0.01537 0.192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96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8" grpId="0"/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8130" y="1111940"/>
            <a:ext cx="2322513" cy="101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折叠法</a:t>
            </a:r>
          </a:p>
        </p:txBody>
      </p:sp>
      <p:sp>
        <p:nvSpPr>
          <p:cNvPr id="31747" name="等腰三角形 35"/>
          <p:cNvSpPr>
            <a:spLocks noChangeAspect="1" noChangeArrowheads="1"/>
          </p:cNvSpPr>
          <p:nvPr/>
        </p:nvSpPr>
        <p:spPr bwMode="auto">
          <a:xfrm>
            <a:off x="779161" y="2225714"/>
            <a:ext cx="3101975" cy="2627313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26"/>
          <p:cNvSpPr>
            <a:spLocks noChangeArrowheads="1"/>
          </p:cNvSpPr>
          <p:nvPr/>
        </p:nvSpPr>
        <p:spPr bwMode="auto">
          <a:xfrm flipV="1">
            <a:off x="2150761" y="3536989"/>
            <a:ext cx="1552575" cy="1314450"/>
          </a:xfrm>
          <a:prstGeom prst="triangle">
            <a:avLst>
              <a:gd name="adj" fmla="val 88861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角三角形 47"/>
          <p:cNvSpPr>
            <a:spLocks noChangeArrowheads="1"/>
          </p:cNvSpPr>
          <p:nvPr/>
        </p:nvSpPr>
        <p:spPr bwMode="auto">
          <a:xfrm>
            <a:off x="2163461" y="3536989"/>
            <a:ext cx="1368425" cy="1314450"/>
          </a:xfrm>
          <a:prstGeom prst="rtTriangl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3525536" y="3535402"/>
            <a:ext cx="184150" cy="1316037"/>
          </a:xfrm>
          <a:custGeom>
            <a:avLst/>
            <a:gdLst>
              <a:gd name="T0" fmla="*/ 184150 w 182880"/>
              <a:gd name="T1" fmla="*/ 0 h 1315720"/>
              <a:gd name="T2" fmla="*/ 184150 w 182880"/>
              <a:gd name="T3" fmla="*/ 1316037 h 1315720"/>
              <a:gd name="T4" fmla="*/ 0 w 182880"/>
              <a:gd name="T5" fmla="*/ 1316037 h 1315720"/>
              <a:gd name="T6" fmla="*/ 184150 w 182880"/>
              <a:gd name="T7" fmla="*/ 0 h 1315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880" h="1315720">
                <a:moveTo>
                  <a:pt x="182880" y="0"/>
                </a:moveTo>
                <a:lnTo>
                  <a:pt x="182880" y="1315720"/>
                </a:lnTo>
                <a:lnTo>
                  <a:pt x="0" y="1315720"/>
                </a:lnTo>
                <a:lnTo>
                  <a:pt x="182880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rou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6" y="3421102"/>
            <a:ext cx="15001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11" y="2086014"/>
            <a:ext cx="2159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24" y="3502064"/>
            <a:ext cx="4651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629234" y="2123177"/>
            <a:ext cx="5497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×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5051817" y="2554114"/>
            <a:ext cx="7334250" cy="863867"/>
            <a:chOff x="4875506" y="3106389"/>
            <a:chExt cx="7334250" cy="863264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4875506" y="3508310"/>
              <a:ext cx="7334250" cy="461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的一半 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cxnSp>
          <p:nvCxnSpPr>
            <p:cNvPr id="31760" name="直接箭头连接符 35"/>
            <p:cNvCxnSpPr>
              <a:cxnSpLocks noChangeShapeType="1"/>
            </p:cNvCxnSpPr>
            <p:nvPr/>
          </p:nvCxnSpPr>
          <p:spPr bwMode="auto">
            <a:xfrm>
              <a:off x="6996916" y="3137094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直接箭头连接符 35"/>
            <p:cNvCxnSpPr>
              <a:cxnSpLocks noChangeShapeType="1"/>
            </p:cNvCxnSpPr>
            <p:nvPr/>
          </p:nvCxnSpPr>
          <p:spPr bwMode="auto">
            <a:xfrm>
              <a:off x="8976637" y="3137094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直接箭头连接符 35"/>
            <p:cNvCxnSpPr>
              <a:cxnSpLocks noChangeShapeType="1"/>
            </p:cNvCxnSpPr>
            <p:nvPr/>
          </p:nvCxnSpPr>
          <p:spPr bwMode="auto">
            <a:xfrm>
              <a:off x="10142442" y="3106389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组合 33"/>
          <p:cNvGrpSpPr/>
          <p:nvPr/>
        </p:nvGrpSpPr>
        <p:grpSpPr bwMode="auto">
          <a:xfrm>
            <a:off x="6629234" y="3417925"/>
            <a:ext cx="4288353" cy="829965"/>
            <a:chOff x="5948661" y="4031819"/>
            <a:chExt cx="4288376" cy="830621"/>
          </a:xfrm>
        </p:grpSpPr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5948661" y="4400410"/>
              <a:ext cx="4288376" cy="4620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×  </a:t>
              </a: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1758" name="直接箭头连接符 35"/>
            <p:cNvCxnSpPr>
              <a:cxnSpLocks noChangeShapeType="1"/>
            </p:cNvCxnSpPr>
            <p:nvPr/>
          </p:nvCxnSpPr>
          <p:spPr bwMode="auto">
            <a:xfrm>
              <a:off x="6996916" y="4031819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652463" y="1272679"/>
            <a:ext cx="1086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观察拼成的平行四边形和原来的三角形，你发现了什么？</a:t>
            </a:r>
          </a:p>
        </p:txBody>
      </p:sp>
      <p:grpSp>
        <p:nvGrpSpPr>
          <p:cNvPr id="32771" name="组合 19"/>
          <p:cNvGrpSpPr/>
          <p:nvPr/>
        </p:nvGrpSpPr>
        <p:grpSpPr bwMode="auto">
          <a:xfrm>
            <a:off x="3317875" y="2741613"/>
            <a:ext cx="5153025" cy="2600027"/>
            <a:chOff x="708006" y="2899597"/>
            <a:chExt cx="5153081" cy="2599405"/>
          </a:xfrm>
        </p:grpSpPr>
        <p:sp>
          <p:nvSpPr>
            <p:cNvPr id="19" name="等腰三角形 18"/>
            <p:cNvSpPr/>
            <p:nvPr/>
          </p:nvSpPr>
          <p:spPr>
            <a:xfrm flipH="1" flipV="1">
              <a:off x="3046419" y="2899597"/>
              <a:ext cx="2814668" cy="2147373"/>
            </a:xfrm>
            <a:prstGeom prst="triangle">
              <a:avLst>
                <a:gd name="adj" fmla="val 83123"/>
              </a:avLst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708006" y="2909120"/>
              <a:ext cx="2814669" cy="2125153"/>
            </a:xfrm>
            <a:prstGeom prst="triangle">
              <a:avLst>
                <a:gd name="adj" fmla="val 83123"/>
              </a:avLst>
            </a:prstGeom>
            <a:solidFill>
              <a:srgbClr val="FFFF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708006" y="2902771"/>
              <a:ext cx="2814669" cy="2125153"/>
            </a:xfrm>
            <a:prstGeom prst="triangle">
              <a:avLst>
                <a:gd name="adj" fmla="val 83123"/>
              </a:avLst>
            </a:prstGeom>
            <a:solidFill>
              <a:srgbClr val="FFFF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775" name="组合 11"/>
            <p:cNvGrpSpPr/>
            <p:nvPr/>
          </p:nvGrpSpPr>
          <p:grpSpPr bwMode="auto">
            <a:xfrm>
              <a:off x="3037123" y="2903270"/>
              <a:ext cx="107950" cy="2134707"/>
              <a:chOff x="2060622" y="1806692"/>
              <a:chExt cx="108000" cy="2134944"/>
            </a:xfrm>
          </p:grpSpPr>
          <p:cxnSp>
            <p:nvCxnSpPr>
              <p:cNvPr id="13" name="直接连接符 12"/>
              <p:cNvCxnSpPr>
                <a:stCxn id="11" idx="0"/>
              </p:cNvCxnSpPr>
              <p:nvPr/>
            </p:nvCxnSpPr>
            <p:spPr>
              <a:xfrm flipH="1">
                <a:off x="2060393" y="1806193"/>
                <a:ext cx="9530" cy="213491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79" name="组合 34"/>
              <p:cNvGrpSpPr/>
              <p:nvPr/>
            </p:nvGrpSpPr>
            <p:grpSpPr bwMode="auto">
              <a:xfrm>
                <a:off x="2060622" y="3829375"/>
                <a:ext cx="108000" cy="108000"/>
                <a:chOff x="2761488" y="4572000"/>
                <a:chExt cx="108000" cy="108000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>
                  <a:off x="2761259" y="4569445"/>
                  <a:ext cx="108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rot="16200000">
                  <a:off x="2808939" y="4623413"/>
                  <a:ext cx="10793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2501900" y="4016930"/>
              <a:ext cx="500463" cy="461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</a:p>
          </p:txBody>
        </p:sp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1843081" y="5037447"/>
              <a:ext cx="500463" cy="461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</a:p>
          </p:txBody>
        </p:sp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652" y="1055559"/>
            <a:ext cx="10890248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如果用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表示三角形的面积，用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表示三角形的底，用 </a:t>
            </a:r>
            <a:r>
              <a:rPr kumimoji="0" lang="en-US" altLang="zh-CN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h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表示三角形底边上的高，三角形的面积公式可以写成：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7675563" y="2439988"/>
            <a:ext cx="3127375" cy="1795462"/>
          </a:xfrm>
          <a:prstGeom prst="triangle">
            <a:avLst>
              <a:gd name="adj" fmla="val 35646"/>
            </a:avLst>
          </a:prstGeom>
          <a:noFill/>
          <a:ln w="28575">
            <a:solidFill>
              <a:srgbClr val="3F9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肘形连接符 19"/>
          <p:cNvCxnSpPr/>
          <p:nvPr/>
        </p:nvCxnSpPr>
        <p:spPr>
          <a:xfrm>
            <a:off x="8789988" y="4078288"/>
            <a:ext cx="157162" cy="152400"/>
          </a:xfrm>
          <a:prstGeom prst="bentConnector3">
            <a:avLst>
              <a:gd name="adj1" fmla="val 99900"/>
            </a:avLst>
          </a:prstGeom>
          <a:ln w="19050">
            <a:solidFill>
              <a:srgbClr val="E811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endCxn id="3" idx="3"/>
          </p:cNvCxnSpPr>
          <p:nvPr/>
        </p:nvCxnSpPr>
        <p:spPr>
          <a:xfrm flipH="1">
            <a:off x="8789988" y="2447925"/>
            <a:ext cx="0" cy="1787525"/>
          </a:xfrm>
          <a:prstGeom prst="line">
            <a:avLst/>
          </a:prstGeom>
          <a:ln w="19050">
            <a:solidFill>
              <a:srgbClr val="E8112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813800" y="3265488"/>
            <a:ext cx="58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74150" y="4252913"/>
            <a:ext cx="584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41700" y="3034655"/>
            <a:ext cx="2828925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 2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50" y="2608821"/>
            <a:ext cx="42005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8"/>
          <p:cNvSpPr>
            <a:spLocks noChangeArrowheads="1"/>
          </p:cNvSpPr>
          <p:nvPr/>
        </p:nvSpPr>
        <p:spPr bwMode="auto">
          <a:xfrm>
            <a:off x="660400" y="1183312"/>
            <a:ext cx="916018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红领巾的底是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，高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33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，它的面积是多少平方厘米？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947325" y="2148845"/>
            <a:ext cx="3768725" cy="16941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100×33÷2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1650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589599" y="3869423"/>
            <a:ext cx="412645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答：它的面积是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1650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9104627" y="1151779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20677" y="1562722"/>
            <a:ext cx="3398687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0"/>
          <p:cNvSpPr/>
          <p:nvPr/>
        </p:nvSpPr>
        <p:spPr>
          <a:xfrm>
            <a:off x="617537" y="1108333"/>
            <a:ext cx="10901363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下面平行四边形的面积是 </a:t>
            </a: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 cm</a:t>
            </a:r>
            <a:r>
              <a:rPr kumimoji="0" lang="en-US" altLang="zh-CN" sz="2400" i="0" u="none" strike="noStrike" kern="0" cap="none" spc="0" normalizeH="0" baseline="3000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，求涂色的三角形的面积。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019364" y="4504333"/>
            <a:ext cx="3784600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 ÷ 2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54840" y="3716667"/>
            <a:ext cx="93487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涂色的三角形的面积是平行四边形的面积的一半。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43" y="2066691"/>
            <a:ext cx="5591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066033"/>
            <a:ext cx="8782050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一种三角尺的形状如下图，它的面积是多少？</a:t>
            </a:r>
          </a:p>
        </p:txBody>
      </p:sp>
      <p:pic>
        <p:nvPicPr>
          <p:cNvPr id="36867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39" y="2089809"/>
            <a:ext cx="41148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99639" y="2102770"/>
            <a:ext cx="3784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S = 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12.5×7.2÷2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= 45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85943" y="4020344"/>
            <a:ext cx="378340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答：它的面积是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45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1559086"/>
            <a:ext cx="3398687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400" y="1054100"/>
            <a:ext cx="10871200" cy="10108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如图，一种零件有一面是三角形。三角形的底是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，高是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cm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，这个三角形的面积是多少平方厘米？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20635" y="2601177"/>
            <a:ext cx="3784600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 = ah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5.6×4÷2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1513" y="4402488"/>
            <a:ext cx="530305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答：这个三角形的面积是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11.2 cm</a:t>
            </a:r>
            <a:r>
              <a:rPr kumimoji="0" lang="en-US" altLang="zh-CN" sz="240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13" y="2220246"/>
            <a:ext cx="30003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 bwMode="auto">
          <a:xfrm>
            <a:off x="645397" y="2023469"/>
            <a:ext cx="3490058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630794" y="1151628"/>
            <a:ext cx="1088810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裁缝店的王阿姨接到一笔订货单：东风小学需要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条红领巾。 王阿姨要买多少布料呢？</a:t>
            </a: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334062" y="2408656"/>
            <a:ext cx="9341369" cy="2273691"/>
            <a:chOff x="2013506" y="4456894"/>
            <a:chExt cx="9340285" cy="2272225"/>
          </a:xfrm>
        </p:grpSpPr>
        <p:pic>
          <p:nvPicPr>
            <p:cNvPr id="20485" name="图片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506" y="5108935"/>
              <a:ext cx="1236044" cy="162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对话气泡: 圆角矩形 56"/>
            <p:cNvSpPr>
              <a:spLocks noChangeArrowheads="1"/>
            </p:cNvSpPr>
            <p:nvPr/>
          </p:nvSpPr>
          <p:spPr bwMode="auto">
            <a:xfrm>
              <a:off x="4355316" y="4456894"/>
              <a:ext cx="6998475" cy="1304084"/>
            </a:xfrm>
            <a:prstGeom prst="wedgeRoundRectCallout">
              <a:avLst>
                <a:gd name="adj1" fmla="val -58650"/>
                <a:gd name="adj2" fmla="val 21248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这可难坏了王阿姨，同学们，你们能帮她解决这个问题吗？怎么解决？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503613" y="4533584"/>
            <a:ext cx="767015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求做一条红领巾需要多少布料，其实是求红领巾的什么？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9" name="组合 12"/>
          <p:cNvGrpSpPr/>
          <p:nvPr/>
        </p:nvGrpSpPr>
        <p:grpSpPr bwMode="auto">
          <a:xfrm>
            <a:off x="842588" y="1597687"/>
            <a:ext cx="7374916" cy="2082574"/>
            <a:chOff x="354095" y="1445730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354095" y="1445730"/>
              <a:ext cx="7267786" cy="2052320"/>
            </a:xfrm>
            <a:prstGeom prst="cloudCallout">
              <a:avLst>
                <a:gd name="adj1" fmla="val 43985"/>
                <a:gd name="adj2" fmla="val 68162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21" name="矩形 2"/>
            <p:cNvSpPr>
              <a:spLocks noChangeArrowheads="1"/>
            </p:cNvSpPr>
            <p:nvPr/>
          </p:nvSpPr>
          <p:spPr bwMode="auto">
            <a:xfrm>
              <a:off x="1549436" y="218860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75" y="3483865"/>
            <a:ext cx="2039972" cy="2908475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49" y="2539914"/>
            <a:ext cx="4921651" cy="26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688124" y="2267499"/>
            <a:ext cx="2089412" cy="987504"/>
          </a:xfrm>
          <a:prstGeom prst="wedgeRoundRectCallout">
            <a:avLst>
              <a:gd name="adj1" fmla="val 45993"/>
              <a:gd name="adj2" fmla="val 73927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怎样算出红领巾的面积呢？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404103" y="1995084"/>
            <a:ext cx="4319675" cy="544830"/>
          </a:xfrm>
          <a:prstGeom prst="wedgeRoundRectCallout">
            <a:avLst>
              <a:gd name="adj1" fmla="val -44759"/>
              <a:gd name="adj2" fmla="val 84025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能不能把三角形也转化成学过的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7789213" y="2918699"/>
            <a:ext cx="1626093" cy="544830"/>
          </a:xfrm>
          <a:prstGeom prst="wedgeRoundRectCallout">
            <a:avLst>
              <a:gd name="adj1" fmla="val -40804"/>
              <a:gd name="adj2" fmla="val 98396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我们试一试。</a:t>
            </a:r>
            <a:endParaRPr kumimoji="0" lang="en-US" altLang="zh-CN" sz="20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352219"/>
            <a:ext cx="11066026" cy="29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操作要求：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1.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前后两排 </a:t>
            </a: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人小组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开展活动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，先商讨怎么操作可以求出三角形的面积。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2.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按照商讨的方案，动手操作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，验证商讨方案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3.</a:t>
            </a:r>
            <a:r>
              <a:rPr kumimoji="0" lang="zh-CN" altLang="zh-CN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根据操作过程，组内</a:t>
            </a:r>
            <a:r>
              <a:rPr kumimoji="0" lang="zh-CN" altLang="en-US" sz="24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说清楚怎么操作的，怎么得到三角形的面积计算方法。</a:t>
            </a:r>
            <a:endParaRPr kumimoji="0" lang="zh-CN" altLang="zh-CN" sz="240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2236770" y="2718062"/>
            <a:ext cx="2849563" cy="879475"/>
            <a:chOff x="611560" y="3702630"/>
            <a:chExt cx="2849460" cy="878499"/>
          </a:xfrm>
        </p:grpSpPr>
        <p:sp>
          <p:nvSpPr>
            <p:cNvPr id="23568" name="等腰三角形 14"/>
            <p:cNvSpPr>
              <a:spLocks noChangeArrowheads="1"/>
            </p:cNvSpPr>
            <p:nvPr/>
          </p:nvSpPr>
          <p:spPr bwMode="auto">
            <a:xfrm>
              <a:off x="611560" y="4032067"/>
              <a:ext cx="648072" cy="549062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9" name="等腰三角形 15"/>
            <p:cNvSpPr>
              <a:spLocks noChangeArrowheads="1"/>
            </p:cNvSpPr>
            <p:nvPr/>
          </p:nvSpPr>
          <p:spPr bwMode="auto">
            <a:xfrm>
              <a:off x="1547664" y="4032067"/>
              <a:ext cx="648072" cy="549062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等腰三角形 16"/>
            <p:cNvSpPr>
              <a:spLocks noChangeArrowheads="1"/>
            </p:cNvSpPr>
            <p:nvPr/>
          </p:nvSpPr>
          <p:spPr bwMode="auto">
            <a:xfrm>
              <a:off x="2411760" y="3702630"/>
              <a:ext cx="1049260" cy="878499"/>
            </a:xfrm>
            <a:prstGeom prst="triangle">
              <a:avLst>
                <a:gd name="adj" fmla="val 88861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32"/>
          <p:cNvGrpSpPr/>
          <p:nvPr/>
        </p:nvGrpSpPr>
        <p:grpSpPr bwMode="auto">
          <a:xfrm>
            <a:off x="6697645" y="2697424"/>
            <a:ext cx="3384550" cy="909638"/>
            <a:chOff x="5148064" y="3672027"/>
            <a:chExt cx="3384376" cy="909102"/>
          </a:xfrm>
        </p:grpSpPr>
        <p:sp>
          <p:nvSpPr>
            <p:cNvPr id="23565" name="等腰三角形 18"/>
            <p:cNvSpPr>
              <a:spLocks noChangeArrowheads="1"/>
            </p:cNvSpPr>
            <p:nvPr/>
          </p:nvSpPr>
          <p:spPr bwMode="auto">
            <a:xfrm>
              <a:off x="5148064" y="4012940"/>
              <a:ext cx="889510" cy="568189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等腰三角形 19"/>
            <p:cNvSpPr>
              <a:spLocks noChangeArrowheads="1"/>
            </p:cNvSpPr>
            <p:nvPr/>
          </p:nvSpPr>
          <p:spPr bwMode="auto">
            <a:xfrm>
              <a:off x="6084168" y="4012940"/>
              <a:ext cx="889510" cy="568189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7" name="等腰三角形 20"/>
            <p:cNvSpPr>
              <a:spLocks noChangeArrowheads="1"/>
            </p:cNvSpPr>
            <p:nvPr/>
          </p:nvSpPr>
          <p:spPr bwMode="auto">
            <a:xfrm>
              <a:off x="7092280" y="3672027"/>
              <a:ext cx="1440160" cy="909102"/>
            </a:xfrm>
            <a:prstGeom prst="triangle">
              <a:avLst>
                <a:gd name="adj" fmla="val 100000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33"/>
          <p:cNvGrpSpPr/>
          <p:nvPr/>
        </p:nvGrpSpPr>
        <p:grpSpPr bwMode="auto">
          <a:xfrm>
            <a:off x="2020870" y="4538924"/>
            <a:ext cx="3997325" cy="503238"/>
            <a:chOff x="395537" y="5589241"/>
            <a:chExt cx="3996452" cy="504055"/>
          </a:xfrm>
        </p:grpSpPr>
        <p:sp>
          <p:nvSpPr>
            <p:cNvPr id="23562" name="等腰三角形 21"/>
            <p:cNvSpPr>
              <a:spLocks noChangeArrowheads="1"/>
            </p:cNvSpPr>
            <p:nvPr/>
          </p:nvSpPr>
          <p:spPr bwMode="auto">
            <a:xfrm>
              <a:off x="395537" y="5805265"/>
              <a:ext cx="1008112" cy="288031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等腰三角形 27"/>
            <p:cNvSpPr>
              <a:spLocks noChangeArrowheads="1"/>
            </p:cNvSpPr>
            <p:nvPr/>
          </p:nvSpPr>
          <p:spPr bwMode="auto">
            <a:xfrm>
              <a:off x="1475657" y="5805265"/>
              <a:ext cx="1008112" cy="288031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4" name="等腰三角形 28"/>
            <p:cNvSpPr>
              <a:spLocks noChangeArrowheads="1"/>
            </p:cNvSpPr>
            <p:nvPr/>
          </p:nvSpPr>
          <p:spPr bwMode="auto">
            <a:xfrm>
              <a:off x="2627784" y="5589241"/>
              <a:ext cx="1764205" cy="504055"/>
            </a:xfrm>
            <a:prstGeom prst="triangle">
              <a:avLst>
                <a:gd name="adj" fmla="val 55898"/>
              </a:avLst>
            </a:prstGeom>
            <a:solidFill>
              <a:srgbClr val="00B05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34"/>
          <p:cNvGrpSpPr/>
          <p:nvPr/>
        </p:nvGrpSpPr>
        <p:grpSpPr bwMode="auto">
          <a:xfrm>
            <a:off x="6697645" y="3822962"/>
            <a:ext cx="3240088" cy="1223962"/>
            <a:chOff x="5148064" y="4797153"/>
            <a:chExt cx="3240280" cy="1224056"/>
          </a:xfrm>
        </p:grpSpPr>
        <p:sp>
          <p:nvSpPr>
            <p:cNvPr id="23559" name="等腰三角形 24"/>
            <p:cNvSpPr>
              <a:spLocks noChangeArrowheads="1"/>
            </p:cNvSpPr>
            <p:nvPr/>
          </p:nvSpPr>
          <p:spPr bwMode="auto">
            <a:xfrm>
              <a:off x="5148064" y="5301209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0" name="等腰三角形 29"/>
            <p:cNvSpPr>
              <a:spLocks noChangeArrowheads="1"/>
            </p:cNvSpPr>
            <p:nvPr/>
          </p:nvSpPr>
          <p:spPr bwMode="auto">
            <a:xfrm>
              <a:off x="6156176" y="5301209"/>
              <a:ext cx="720000" cy="720000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1" name="等腰三角形 30"/>
            <p:cNvSpPr>
              <a:spLocks noChangeArrowheads="1"/>
            </p:cNvSpPr>
            <p:nvPr/>
          </p:nvSpPr>
          <p:spPr bwMode="auto">
            <a:xfrm>
              <a:off x="7164288" y="4797153"/>
              <a:ext cx="1224056" cy="1224056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97739" y="987035"/>
            <a:ext cx="10912475" cy="14632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分配各小组不同的学具，有锐角三角形、钝角三角形、直角三角形、等腰直角三角形。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1025" y="1432850"/>
            <a:ext cx="9693275" cy="2625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1.你选择两个怎样的三角形拼图？能拼出什么图形？</a:t>
            </a:r>
          </a:p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拼出的图形的面积你会算吗？</a:t>
            </a:r>
          </a:p>
          <a:p>
            <a:pPr marL="342900" marR="0" lvl="0" indent="-342900" defTabSz="914400" eaLnBrk="0" fontAlgn="auto" latinLnBrk="0" hangingPunct="0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3.拼出的图形与原来的三角形有什么联系？</a:t>
            </a: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536958" y="1168677"/>
            <a:ext cx="6340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用两个完全一样的直角三角形拼成一个长方形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2631" y="3274785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72494" y="1933348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7" name="直角三角形 16"/>
          <p:cNvSpPr/>
          <p:nvPr/>
        </p:nvSpPr>
        <p:spPr>
          <a:xfrm rot="5400000">
            <a:off x="1638300" y="2096066"/>
            <a:ext cx="2160588" cy="2879725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rot="5400000">
            <a:off x="1638300" y="2096066"/>
            <a:ext cx="2160588" cy="2879725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607" name="组合 18"/>
          <p:cNvGrpSpPr/>
          <p:nvPr/>
        </p:nvGrpSpPr>
        <p:grpSpPr bwMode="auto">
          <a:xfrm>
            <a:off x="1278731" y="2455635"/>
            <a:ext cx="153988" cy="144463"/>
            <a:chOff x="3805199" y="4678545"/>
            <a:chExt cx="153778" cy="144000"/>
          </a:xfrm>
        </p:grpSpPr>
        <p:cxnSp>
          <p:nvCxnSpPr>
            <p:cNvPr id="20" name="直接连接符 19"/>
            <p:cNvCxnSpPr/>
            <p:nvPr/>
          </p:nvCxnSpPr>
          <p:spPr bwMode="auto">
            <a:xfrm>
              <a:off x="3955806" y="4678545"/>
              <a:ext cx="3171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 bwMode="auto">
            <a:xfrm>
              <a:off x="3805199" y="4819380"/>
              <a:ext cx="14426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897807" y="226168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长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342148" y="3132276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1" name="直接箭头连接符 35"/>
          <p:cNvCxnSpPr>
            <a:cxnSpLocks noChangeShapeType="1"/>
          </p:cNvCxnSpPr>
          <p:nvPr/>
        </p:nvCxnSpPr>
        <p:spPr bwMode="auto">
          <a:xfrm>
            <a:off x="8252855" y="2723345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箭头连接符 35"/>
          <p:cNvCxnSpPr>
            <a:cxnSpLocks noChangeShapeType="1"/>
          </p:cNvCxnSpPr>
          <p:nvPr/>
        </p:nvCxnSpPr>
        <p:spPr bwMode="auto">
          <a:xfrm>
            <a:off x="9103772" y="272334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箭头连接符 35"/>
          <p:cNvCxnSpPr>
            <a:cxnSpLocks noChangeShapeType="1"/>
          </p:cNvCxnSpPr>
          <p:nvPr/>
        </p:nvCxnSpPr>
        <p:spPr bwMode="auto">
          <a:xfrm>
            <a:off x="7258731" y="2723345"/>
            <a:ext cx="1587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" name="组合 35"/>
          <p:cNvGrpSpPr/>
          <p:nvPr/>
        </p:nvGrpSpPr>
        <p:grpSpPr bwMode="auto">
          <a:xfrm>
            <a:off x="5482824" y="3642509"/>
            <a:ext cx="3948517" cy="879177"/>
            <a:chOff x="5703351" y="4398228"/>
            <a:chExt cx="3948915" cy="879135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5615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811212" y="2074287"/>
            <a:ext cx="2814638" cy="2125663"/>
          </a:xfrm>
          <a:prstGeom prst="triangle">
            <a:avLst>
              <a:gd name="adj" fmla="val 83123"/>
            </a:avLst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595166" y="1114871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用两个完全一样的锐角三角形拼成一个平行四边形</a:t>
            </a:r>
          </a:p>
        </p:txBody>
      </p:sp>
      <p:sp>
        <p:nvSpPr>
          <p:cNvPr id="5" name="等腰三角形 4"/>
          <p:cNvSpPr/>
          <p:nvPr/>
        </p:nvSpPr>
        <p:spPr>
          <a:xfrm>
            <a:off x="811212" y="2069525"/>
            <a:ext cx="2814638" cy="2125662"/>
          </a:xfrm>
          <a:prstGeom prst="triangle">
            <a:avLst>
              <a:gd name="adj" fmla="val 83123"/>
            </a:avLst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629" name="组合 6"/>
          <p:cNvGrpSpPr/>
          <p:nvPr/>
        </p:nvGrpSpPr>
        <p:grpSpPr bwMode="auto">
          <a:xfrm>
            <a:off x="3140075" y="2069525"/>
            <a:ext cx="107950" cy="2135187"/>
            <a:chOff x="2060622" y="1806692"/>
            <a:chExt cx="108000" cy="2134944"/>
          </a:xfrm>
        </p:grpSpPr>
        <p:cxnSp>
          <p:nvCxnSpPr>
            <p:cNvPr id="8" name="直接连接符 7"/>
            <p:cNvCxnSpPr>
              <a:stCxn id="5" idx="0"/>
            </p:cNvCxnSpPr>
            <p:nvPr/>
          </p:nvCxnSpPr>
          <p:spPr>
            <a:xfrm flipH="1">
              <a:off x="2060622" y="1806692"/>
              <a:ext cx="9529" cy="213494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1" name="组合 34"/>
            <p:cNvGrpSpPr/>
            <p:nvPr/>
          </p:nvGrpSpPr>
          <p:grpSpPr bwMode="auto">
            <a:xfrm>
              <a:off x="2060622" y="3829375"/>
              <a:ext cx="108000" cy="108000"/>
              <a:chOff x="2761488" y="4572000"/>
              <a:chExt cx="108000" cy="1080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2761488" y="4571562"/>
                <a:ext cx="108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16200000">
                <a:off x="2809166" y="4625531"/>
                <a:ext cx="10793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605087" y="3182362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46275" y="4204712"/>
            <a:ext cx="50045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22950" y="2428875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54713" y="3382599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箭头连接符 35"/>
          <p:cNvCxnSpPr>
            <a:cxnSpLocks noChangeShapeType="1"/>
          </p:cNvCxnSpPr>
          <p:nvPr/>
        </p:nvCxnSpPr>
        <p:spPr bwMode="auto">
          <a:xfrm>
            <a:off x="8886041" y="295217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箭头连接符 35"/>
          <p:cNvCxnSpPr>
            <a:cxnSpLocks noChangeShapeType="1"/>
          </p:cNvCxnSpPr>
          <p:nvPr/>
        </p:nvCxnSpPr>
        <p:spPr bwMode="auto">
          <a:xfrm>
            <a:off x="9602107" y="294371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箭头连接符 35"/>
          <p:cNvCxnSpPr>
            <a:cxnSpLocks noChangeShapeType="1"/>
          </p:cNvCxnSpPr>
          <p:nvPr/>
        </p:nvCxnSpPr>
        <p:spPr bwMode="auto">
          <a:xfrm>
            <a:off x="7582387" y="2952174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 bwMode="auto">
          <a:xfrm>
            <a:off x="6031402" y="3896734"/>
            <a:ext cx="3948517" cy="879177"/>
            <a:chOff x="5703351" y="4398228"/>
            <a:chExt cx="3948915" cy="879135"/>
          </a:xfrm>
        </p:grpSpPr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639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284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660400" y="1137850"/>
            <a:ext cx="695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1515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用两个完全一样的钝角三角形拼成一个平行四边形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848406" y="2630120"/>
            <a:ext cx="3879850" cy="1517650"/>
          </a:xfrm>
          <a:custGeom>
            <a:avLst/>
            <a:gdLst>
              <a:gd name="connsiteX0" fmla="*/ 0 w 3879541"/>
              <a:gd name="connsiteY0" fmla="*/ 0 h 1189608"/>
              <a:gd name="connsiteX1" fmla="*/ 1189608 w 3879541"/>
              <a:gd name="connsiteY1" fmla="*/ 1189608 h 1189608"/>
              <a:gd name="connsiteX2" fmla="*/ 3879541 w 3879541"/>
              <a:gd name="connsiteY2" fmla="*/ 1189608 h 1189608"/>
              <a:gd name="connsiteX3" fmla="*/ 0 w 3879541"/>
              <a:gd name="connsiteY3" fmla="*/ 0 h 1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41" h="1189608">
                <a:moveTo>
                  <a:pt x="0" y="0"/>
                </a:moveTo>
                <a:lnTo>
                  <a:pt x="1189608" y="1189608"/>
                </a:lnTo>
                <a:lnTo>
                  <a:pt x="3879541" y="11896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838881" y="2639645"/>
            <a:ext cx="3879850" cy="1517650"/>
          </a:xfrm>
          <a:custGeom>
            <a:avLst/>
            <a:gdLst>
              <a:gd name="connsiteX0" fmla="*/ 0 w 3879541"/>
              <a:gd name="connsiteY0" fmla="*/ 0 h 1189608"/>
              <a:gd name="connsiteX1" fmla="*/ 1189608 w 3879541"/>
              <a:gd name="connsiteY1" fmla="*/ 1189608 h 1189608"/>
              <a:gd name="connsiteX2" fmla="*/ 3879541 w 3879541"/>
              <a:gd name="connsiteY2" fmla="*/ 1189608 h 1189608"/>
              <a:gd name="connsiteX3" fmla="*/ 0 w 3879541"/>
              <a:gd name="connsiteY3" fmla="*/ 0 h 118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41" h="1189608">
                <a:moveTo>
                  <a:pt x="0" y="0"/>
                </a:moveTo>
                <a:lnTo>
                  <a:pt x="1189608" y="1189608"/>
                </a:lnTo>
                <a:lnTo>
                  <a:pt x="3879541" y="118960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706627" y="2537390"/>
            <a:ext cx="50292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706627" y="3435498"/>
            <a:ext cx="5083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个三角形的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箭头连接符 35"/>
          <p:cNvCxnSpPr>
            <a:cxnSpLocks noChangeShapeType="1"/>
          </p:cNvCxnSpPr>
          <p:nvPr/>
        </p:nvCxnSpPr>
        <p:spPr bwMode="auto">
          <a:xfrm>
            <a:off x="8695122" y="3038107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35"/>
          <p:cNvCxnSpPr>
            <a:cxnSpLocks noChangeShapeType="1"/>
          </p:cNvCxnSpPr>
          <p:nvPr/>
        </p:nvCxnSpPr>
        <p:spPr bwMode="auto">
          <a:xfrm>
            <a:off x="9471479" y="3028582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35"/>
          <p:cNvCxnSpPr>
            <a:cxnSpLocks noChangeShapeType="1"/>
          </p:cNvCxnSpPr>
          <p:nvPr/>
        </p:nvCxnSpPr>
        <p:spPr bwMode="auto">
          <a:xfrm>
            <a:off x="7406961" y="3028581"/>
            <a:ext cx="0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组合 10"/>
          <p:cNvGrpSpPr/>
          <p:nvPr/>
        </p:nvGrpSpPr>
        <p:grpSpPr bwMode="auto">
          <a:xfrm>
            <a:off x="5961063" y="3934191"/>
            <a:ext cx="3948517" cy="879177"/>
            <a:chOff x="5703351" y="4398228"/>
            <a:chExt cx="3948915" cy="879135"/>
          </a:xfrm>
        </p:grpSpPr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703351" y="4815720"/>
              <a:ext cx="3948915" cy="46164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三角形的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 =  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底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660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宽屏</PresentationFormat>
  <Paragraphs>118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2020-06-25T13:11:00Z</dcterms:created>
  <dcterms:modified xsi:type="dcterms:W3CDTF">2021-01-08T23:17:00Z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