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5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7" r:id="rId18"/>
    <p:sldId id="274" r:id="rId19"/>
    <p:sldId id="276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42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1">
          <p15:clr>
            <a:srgbClr val="A4A3A4"/>
          </p15:clr>
        </p15:guide>
        <p15:guide id="7" orient="horz" pos="5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9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42"/>
        <p:guide orient="horz" pos="600"/>
        <p:guide orient="horz" pos="664"/>
        <p:guide orient="horz" pos="3928"/>
        <p:guide orient="horz" pos="3861"/>
        <p:guide orient="horz" pos="5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C93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C93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29" t="13788" r="10342" b="625"/>
          <a:stretch>
            <a:fillRect/>
          </a:stretch>
        </p:blipFill>
        <p:spPr>
          <a:xfrm>
            <a:off x="10225582" y="-72085"/>
            <a:ext cx="2209375" cy="6915281"/>
          </a:xfrm>
          <a:custGeom>
            <a:avLst/>
            <a:gdLst>
              <a:gd name="connsiteX0" fmla="*/ 87017 w 2209375"/>
              <a:gd name="connsiteY0" fmla="*/ 0 h 6915281"/>
              <a:gd name="connsiteX1" fmla="*/ 2209375 w 2209375"/>
              <a:gd name="connsiteY1" fmla="*/ 0 h 6915281"/>
              <a:gd name="connsiteX2" fmla="*/ 2209375 w 2209375"/>
              <a:gd name="connsiteY2" fmla="*/ 6915280 h 6915281"/>
              <a:gd name="connsiteX3" fmla="*/ 87017 w 2209375"/>
              <a:gd name="connsiteY3" fmla="*/ 6915281 h 6915281"/>
              <a:gd name="connsiteX4" fmla="*/ 87017 w 2209375"/>
              <a:gd name="connsiteY4" fmla="*/ 6825438 h 6915281"/>
              <a:gd name="connsiteX5" fmla="*/ 890559 w 2209375"/>
              <a:gd name="connsiteY5" fmla="*/ 5218355 h 6915281"/>
              <a:gd name="connsiteX6" fmla="*/ 87018 w 2209375"/>
              <a:gd name="connsiteY6" fmla="*/ 3611274 h 6915281"/>
              <a:gd name="connsiteX7" fmla="*/ 87017 w 2209375"/>
              <a:gd name="connsiteY7" fmla="*/ 3611190 h 6915281"/>
              <a:gd name="connsiteX8" fmla="*/ 0 w 2209375"/>
              <a:gd name="connsiteY8" fmla="*/ 3464431 h 6915281"/>
              <a:gd name="connsiteX9" fmla="*/ 116813 w 2209375"/>
              <a:gd name="connsiteY9" fmla="*/ 3317739 h 6915281"/>
              <a:gd name="connsiteX10" fmla="*/ 927220 w 2209375"/>
              <a:gd name="connsiteY10" fmla="*/ 1696925 h 6915281"/>
              <a:gd name="connsiteX11" fmla="*/ 87017 w 2209375"/>
              <a:gd name="connsiteY11" fmla="*/ 16521 h 6915281"/>
              <a:gd name="connsiteX12" fmla="*/ 87017 w 2209375"/>
              <a:gd name="connsiteY12" fmla="*/ 0 h 691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375" h="6915281">
                <a:moveTo>
                  <a:pt x="87017" y="0"/>
                </a:moveTo>
                <a:lnTo>
                  <a:pt x="2209375" y="0"/>
                </a:lnTo>
                <a:lnTo>
                  <a:pt x="2209375" y="6915280"/>
                </a:lnTo>
                <a:lnTo>
                  <a:pt x="87017" y="6915281"/>
                </a:lnTo>
                <a:lnTo>
                  <a:pt x="87017" y="6825438"/>
                </a:lnTo>
                <a:lnTo>
                  <a:pt x="890559" y="5218355"/>
                </a:lnTo>
                <a:lnTo>
                  <a:pt x="87018" y="3611274"/>
                </a:lnTo>
                <a:lnTo>
                  <a:pt x="87017" y="3611190"/>
                </a:lnTo>
                <a:lnTo>
                  <a:pt x="0" y="3464431"/>
                </a:lnTo>
                <a:lnTo>
                  <a:pt x="116813" y="3317739"/>
                </a:lnTo>
                <a:lnTo>
                  <a:pt x="927220" y="1696925"/>
                </a:lnTo>
                <a:lnTo>
                  <a:pt x="87017" y="16521"/>
                </a:lnTo>
                <a:lnTo>
                  <a:pt x="87017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3" t="13996" r="21964" b="44603"/>
          <a:stretch>
            <a:fillRect/>
          </a:stretch>
        </p:blipFill>
        <p:spPr>
          <a:xfrm>
            <a:off x="7101595" y="-55242"/>
            <a:ext cx="3924752" cy="3345081"/>
          </a:xfrm>
          <a:custGeom>
            <a:avLst/>
            <a:gdLst>
              <a:gd name="connsiteX0" fmla="*/ 836271 w 3924752"/>
              <a:gd name="connsiteY0" fmla="*/ 0 h 3345081"/>
              <a:gd name="connsiteX1" fmla="*/ 3088481 w 3924752"/>
              <a:gd name="connsiteY1" fmla="*/ 0 h 3345081"/>
              <a:gd name="connsiteX2" fmla="*/ 3924752 w 3924752"/>
              <a:gd name="connsiteY2" fmla="*/ 1672541 h 3345081"/>
              <a:gd name="connsiteX3" fmla="*/ 3088481 w 3924752"/>
              <a:gd name="connsiteY3" fmla="*/ 3345081 h 3345081"/>
              <a:gd name="connsiteX4" fmla="*/ 836271 w 3924752"/>
              <a:gd name="connsiteY4" fmla="*/ 3345081 h 3345081"/>
              <a:gd name="connsiteX5" fmla="*/ 0 w 3924752"/>
              <a:gd name="connsiteY5" fmla="*/ 1672541 h 3345081"/>
              <a:gd name="connsiteX6" fmla="*/ 836271 w 3924752"/>
              <a:gd name="connsiteY6" fmla="*/ 0 h 334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345081">
                <a:moveTo>
                  <a:pt x="836271" y="0"/>
                </a:moveTo>
                <a:lnTo>
                  <a:pt x="3088481" y="0"/>
                </a:lnTo>
                <a:lnTo>
                  <a:pt x="3924752" y="1672541"/>
                </a:lnTo>
                <a:lnTo>
                  <a:pt x="3088481" y="3345081"/>
                </a:lnTo>
                <a:lnTo>
                  <a:pt x="836271" y="3345081"/>
                </a:lnTo>
                <a:lnTo>
                  <a:pt x="0" y="1672541"/>
                </a:lnTo>
                <a:lnTo>
                  <a:pt x="83627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3" t="57011" r="22264" b="442"/>
          <a:stretch>
            <a:fillRect/>
          </a:stretch>
        </p:blipFill>
        <p:spPr>
          <a:xfrm>
            <a:off x="7065222" y="3420259"/>
            <a:ext cx="3924752" cy="3437741"/>
          </a:xfrm>
          <a:custGeom>
            <a:avLst/>
            <a:gdLst>
              <a:gd name="connsiteX0" fmla="*/ 859436 w 3924752"/>
              <a:gd name="connsiteY0" fmla="*/ 0 h 3437741"/>
              <a:gd name="connsiteX1" fmla="*/ 3065316 w 3924752"/>
              <a:gd name="connsiteY1" fmla="*/ 0 h 3437741"/>
              <a:gd name="connsiteX2" fmla="*/ 3924752 w 3924752"/>
              <a:gd name="connsiteY2" fmla="*/ 1718871 h 3437741"/>
              <a:gd name="connsiteX3" fmla="*/ 3065316 w 3924752"/>
              <a:gd name="connsiteY3" fmla="*/ 3437741 h 3437741"/>
              <a:gd name="connsiteX4" fmla="*/ 859436 w 3924752"/>
              <a:gd name="connsiteY4" fmla="*/ 3437741 h 3437741"/>
              <a:gd name="connsiteX5" fmla="*/ 0 w 3924752"/>
              <a:gd name="connsiteY5" fmla="*/ 1718871 h 3437741"/>
              <a:gd name="connsiteX6" fmla="*/ 859436 w 3924752"/>
              <a:gd name="connsiteY6" fmla="*/ 0 h 343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437741">
                <a:moveTo>
                  <a:pt x="859436" y="0"/>
                </a:moveTo>
                <a:lnTo>
                  <a:pt x="3065316" y="0"/>
                </a:lnTo>
                <a:lnTo>
                  <a:pt x="3924752" y="1718871"/>
                </a:lnTo>
                <a:lnTo>
                  <a:pt x="3065316" y="3437741"/>
                </a:lnTo>
                <a:lnTo>
                  <a:pt x="859436" y="3437741"/>
                </a:lnTo>
                <a:lnTo>
                  <a:pt x="0" y="1718871"/>
                </a:lnTo>
                <a:lnTo>
                  <a:pt x="859436" y="0"/>
                </a:lnTo>
                <a:close/>
              </a:path>
            </a:pathLst>
          </a:custGeom>
        </p:spPr>
      </p:pic>
      <p:sp>
        <p:nvSpPr>
          <p:cNvPr id="18" name="任意多边形 17"/>
          <p:cNvSpPr/>
          <p:nvPr/>
        </p:nvSpPr>
        <p:spPr>
          <a:xfrm>
            <a:off x="6582124" y="2775659"/>
            <a:ext cx="1273528" cy="1097869"/>
          </a:xfrm>
          <a:custGeom>
            <a:avLst/>
            <a:gdLst>
              <a:gd name="connsiteX0" fmla="*/ 274467 w 1273528"/>
              <a:gd name="connsiteY0" fmla="*/ 0 h 1097869"/>
              <a:gd name="connsiteX1" fmla="*/ 999061 w 1273528"/>
              <a:gd name="connsiteY1" fmla="*/ 0 h 1097869"/>
              <a:gd name="connsiteX2" fmla="*/ 1273528 w 1273528"/>
              <a:gd name="connsiteY2" fmla="*/ 548935 h 1097869"/>
              <a:gd name="connsiteX3" fmla="*/ 999061 w 1273528"/>
              <a:gd name="connsiteY3" fmla="*/ 1097869 h 1097869"/>
              <a:gd name="connsiteX4" fmla="*/ 274467 w 1273528"/>
              <a:gd name="connsiteY4" fmla="*/ 1097869 h 1097869"/>
              <a:gd name="connsiteX5" fmla="*/ 0 w 1273528"/>
              <a:gd name="connsiteY5" fmla="*/ 548935 h 1097869"/>
              <a:gd name="connsiteX6" fmla="*/ 274467 w 1273528"/>
              <a:gd name="connsiteY6" fmla="*/ 0 h 109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28" h="1097869">
                <a:moveTo>
                  <a:pt x="274467" y="0"/>
                </a:moveTo>
                <a:lnTo>
                  <a:pt x="999061" y="0"/>
                </a:lnTo>
                <a:lnTo>
                  <a:pt x="1273528" y="548935"/>
                </a:lnTo>
                <a:lnTo>
                  <a:pt x="999061" y="1097869"/>
                </a:lnTo>
                <a:lnTo>
                  <a:pt x="274467" y="1097869"/>
                </a:lnTo>
                <a:lnTo>
                  <a:pt x="0" y="548935"/>
                </a:lnTo>
                <a:lnTo>
                  <a:pt x="274467" y="0"/>
                </a:lnTo>
                <a:close/>
              </a:path>
            </a:pathLst>
          </a:custGeom>
          <a:solidFill>
            <a:srgbClr val="BC936B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3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C936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6" name="直接连接符 25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7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BC936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6.3</a:t>
                  </a:r>
                  <a:r>
                    <a:rPr lang="zh-CN" altLang="en-US" sz="4400" b="1" dirty="0">
                      <a:solidFill>
                        <a:srgbClr val="BC936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梯形的面积</a:t>
                  </a:r>
                  <a:endParaRPr kumimoji="0" lang="zh-CN" alt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BC936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多边形的面积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BC936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图片 2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1911350"/>
            <a:ext cx="10318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8723" name="组合 24"/>
          <p:cNvGrpSpPr/>
          <p:nvPr/>
        </p:nvGrpSpPr>
        <p:grpSpPr bwMode="auto">
          <a:xfrm>
            <a:off x="905759" y="1431293"/>
            <a:ext cx="3875088" cy="3261126"/>
            <a:chOff x="569959" y="1929390"/>
            <a:chExt cx="5166869" cy="3261391"/>
          </a:xfrm>
        </p:grpSpPr>
        <p:sp>
          <p:nvSpPr>
            <p:cNvPr id="18" name="任意多边形: 形状 17"/>
            <p:cNvSpPr/>
            <p:nvPr/>
          </p:nvSpPr>
          <p:spPr>
            <a:xfrm flipH="1" flipV="1">
              <a:off x="2362806" y="2532689"/>
              <a:ext cx="3374022" cy="2125836"/>
            </a:xfrm>
            <a:custGeom>
              <a:avLst/>
              <a:gdLst>
                <a:gd name="connsiteX0" fmla="*/ 0 w 2858609"/>
                <a:gd name="connsiteY0" fmla="*/ 1802167 h 1802167"/>
                <a:gd name="connsiteX1" fmla="*/ 2858609 w 2858609"/>
                <a:gd name="connsiteY1" fmla="*/ 1802167 h 1802167"/>
                <a:gd name="connsiteX2" fmla="*/ 1526959 w 2858609"/>
                <a:gd name="connsiteY2" fmla="*/ 0 h 1802167"/>
                <a:gd name="connsiteX3" fmla="*/ 701335 w 2858609"/>
                <a:gd name="connsiteY3" fmla="*/ 0 h 1802167"/>
                <a:gd name="connsiteX4" fmla="*/ 0 w 2858609"/>
                <a:gd name="connsiteY4" fmla="*/ 1802167 h 18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8609" h="1802167">
                  <a:moveTo>
                    <a:pt x="0" y="1802167"/>
                  </a:moveTo>
                  <a:lnTo>
                    <a:pt x="2858609" y="1802167"/>
                  </a:lnTo>
                  <a:lnTo>
                    <a:pt x="1526959" y="0"/>
                  </a:lnTo>
                  <a:lnTo>
                    <a:pt x="701335" y="0"/>
                  </a:lnTo>
                  <a:lnTo>
                    <a:pt x="0" y="180216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158725" name="图片 21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679" y="1929390"/>
              <a:ext cx="136525" cy="4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任意多边形: 形状 13"/>
            <p:cNvSpPr/>
            <p:nvPr/>
          </p:nvSpPr>
          <p:spPr>
            <a:xfrm>
              <a:off x="569959" y="2535864"/>
              <a:ext cx="3374022" cy="2127423"/>
            </a:xfrm>
            <a:custGeom>
              <a:avLst/>
              <a:gdLst>
                <a:gd name="connsiteX0" fmla="*/ 0 w 2858609"/>
                <a:gd name="connsiteY0" fmla="*/ 1802167 h 1802167"/>
                <a:gd name="connsiteX1" fmla="*/ 2858609 w 2858609"/>
                <a:gd name="connsiteY1" fmla="*/ 1802167 h 1802167"/>
                <a:gd name="connsiteX2" fmla="*/ 1526959 w 2858609"/>
                <a:gd name="connsiteY2" fmla="*/ 0 h 1802167"/>
                <a:gd name="connsiteX3" fmla="*/ 701335 w 2858609"/>
                <a:gd name="connsiteY3" fmla="*/ 0 h 1802167"/>
                <a:gd name="connsiteX4" fmla="*/ 0 w 2858609"/>
                <a:gd name="connsiteY4" fmla="*/ 1802167 h 18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8609" h="1802167">
                  <a:moveTo>
                    <a:pt x="0" y="1802167"/>
                  </a:moveTo>
                  <a:lnTo>
                    <a:pt x="2858609" y="1802167"/>
                  </a:lnTo>
                  <a:lnTo>
                    <a:pt x="1526959" y="0"/>
                  </a:lnTo>
                  <a:lnTo>
                    <a:pt x="701335" y="0"/>
                  </a:lnTo>
                  <a:lnTo>
                    <a:pt x="0" y="1802167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8727" name="TextBox 13"/>
            <p:cNvSpPr txBox="1">
              <a:spLocks noChangeArrowheads="1"/>
            </p:cNvSpPr>
            <p:nvPr/>
          </p:nvSpPr>
          <p:spPr bwMode="auto">
            <a:xfrm>
              <a:off x="1456498" y="1946283"/>
              <a:ext cx="1088350" cy="461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kern="0">
                  <a:solidFill>
                    <a:srgbClr val="FF47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上底</a:t>
              </a:r>
            </a:p>
          </p:txBody>
        </p:sp>
        <p:sp>
          <p:nvSpPr>
            <p:cNvPr id="158728" name="TextBox 13"/>
            <p:cNvSpPr txBox="1">
              <a:spLocks noChangeArrowheads="1"/>
            </p:cNvSpPr>
            <p:nvPr/>
          </p:nvSpPr>
          <p:spPr bwMode="auto">
            <a:xfrm>
              <a:off x="1554151" y="4729078"/>
              <a:ext cx="1088350" cy="461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kern="0">
                  <a:solidFill>
                    <a:srgbClr val="FF47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下底</a:t>
              </a:r>
            </a:p>
          </p:txBody>
        </p:sp>
        <p:grpSp>
          <p:nvGrpSpPr>
            <p:cNvPr id="158729" name="组合 18"/>
            <p:cNvGrpSpPr/>
            <p:nvPr/>
          </p:nvGrpSpPr>
          <p:grpSpPr bwMode="auto">
            <a:xfrm>
              <a:off x="1207923" y="2555079"/>
              <a:ext cx="198678" cy="2107602"/>
              <a:chOff x="3327902" y="3727819"/>
              <a:chExt cx="198678" cy="2107602"/>
            </a:xfrm>
          </p:grpSpPr>
          <p:cxnSp>
            <p:nvCxnSpPr>
              <p:cNvPr id="158730" name="直接连接符 11"/>
              <p:cNvCxnSpPr>
                <a:cxnSpLocks noChangeShapeType="1"/>
              </p:cNvCxnSpPr>
              <p:nvPr/>
            </p:nvCxnSpPr>
            <p:spPr bwMode="auto">
              <a:xfrm>
                <a:off x="3526580" y="3727819"/>
                <a:ext cx="0" cy="2107602"/>
              </a:xfrm>
              <a:prstGeom prst="line">
                <a:avLst/>
              </a:prstGeom>
              <a:noFill/>
              <a:ln w="28575">
                <a:solidFill>
                  <a:srgbClr val="FF47FF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58731" name="组合 20"/>
              <p:cNvGrpSpPr/>
              <p:nvPr/>
            </p:nvGrpSpPr>
            <p:grpSpPr bwMode="auto">
              <a:xfrm>
                <a:off x="3327902" y="5651888"/>
                <a:ext cx="180000" cy="180000"/>
                <a:chOff x="6360750" y="4951120"/>
                <a:chExt cx="180000" cy="180000"/>
              </a:xfrm>
            </p:grpSpPr>
            <p:cxnSp>
              <p:nvCxnSpPr>
                <p:cNvPr id="22" name="直接连接符 21"/>
                <p:cNvCxnSpPr/>
                <p:nvPr/>
              </p:nvCxnSpPr>
              <p:spPr>
                <a:xfrm>
                  <a:off x="6359914" y="4957445"/>
                  <a:ext cx="179919" cy="0"/>
                </a:xfrm>
                <a:prstGeom prst="line">
                  <a:avLst/>
                </a:prstGeom>
                <a:ln w="28575">
                  <a:solidFill>
                    <a:srgbClr val="FF4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连接符 22"/>
                <p:cNvCxnSpPr/>
                <p:nvPr/>
              </p:nvCxnSpPr>
              <p:spPr>
                <a:xfrm rot="16200000">
                  <a:off x="6267831" y="5043177"/>
                  <a:ext cx="184165" cy="0"/>
                </a:xfrm>
                <a:prstGeom prst="line">
                  <a:avLst/>
                </a:prstGeom>
                <a:ln w="28575">
                  <a:solidFill>
                    <a:srgbClr val="FF4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8734" name="TextBox 13"/>
            <p:cNvSpPr txBox="1">
              <a:spLocks noChangeArrowheads="1"/>
            </p:cNvSpPr>
            <p:nvPr/>
          </p:nvSpPr>
          <p:spPr bwMode="auto">
            <a:xfrm>
              <a:off x="1370167" y="3495885"/>
              <a:ext cx="667288" cy="461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kern="0">
                  <a:solidFill>
                    <a:srgbClr val="FF47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高</a:t>
              </a: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6413361" y="2056931"/>
            <a:ext cx="3902075" cy="1985963"/>
            <a:chOff x="6363538" y="1935331"/>
            <a:chExt cx="5204172" cy="1985481"/>
          </a:xfrm>
        </p:grpSpPr>
        <p:sp>
          <p:nvSpPr>
            <p:cNvPr id="26" name="AutoShape 27"/>
            <p:cNvSpPr>
              <a:spLocks noChangeArrowheads="1"/>
            </p:cNvSpPr>
            <p:nvPr/>
          </p:nvSpPr>
          <p:spPr bwMode="auto">
            <a:xfrm>
              <a:off x="6363538" y="1935331"/>
              <a:ext cx="3686111" cy="1985481"/>
            </a:xfrm>
            <a:prstGeom prst="wedgeRoundRectCallout">
              <a:avLst>
                <a:gd name="adj1" fmla="val 65041"/>
                <a:gd name="adj2" fmla="val 21474"/>
                <a:gd name="adj3" fmla="val 16667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 algn="ctr">
                <a:lnSpc>
                  <a:spcPct val="130000"/>
                </a:lnSpc>
                <a:defRPr/>
              </a:pPr>
              <a:r>
                <a:rPr lang="zh-CN" altLang="en-US" sz="2400" kern="0" dirty="0">
                  <a:solidFill>
                    <a:srgbClr val="00B0F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观察拼成的平行四边形和原来的梯形，你发现了什么？</a:t>
              </a:r>
              <a:endParaRPr lang="en-US" altLang="zh-CN" sz="2400" kern="0" dirty="0">
                <a:solidFill>
                  <a:srgbClr val="00B0F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158737" name="图片 2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528252" y="2612702"/>
              <a:ext cx="1039458" cy="1021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219605" y="5352617"/>
            <a:ext cx="5761513" cy="50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zh-CN" altLang="en-US" sz="2400" kern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梯形的面积 </a:t>
            </a:r>
            <a:r>
              <a:rPr lang="en-US" altLang="zh-CN" sz="2400" kern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=______________________</a:t>
            </a:r>
          </a:p>
        </p:txBody>
      </p:sp>
      <p:sp>
        <p:nvSpPr>
          <p:cNvPr id="33" name="矩形 32"/>
          <p:cNvSpPr/>
          <p:nvPr/>
        </p:nvSpPr>
        <p:spPr>
          <a:xfrm>
            <a:off x="5242327" y="5295872"/>
            <a:ext cx="35687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（上底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下底）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折角 8"/>
          <p:cNvSpPr>
            <a:spLocks noChangeArrowheads="1"/>
          </p:cNvSpPr>
          <p:nvPr/>
        </p:nvSpPr>
        <p:spPr bwMode="auto">
          <a:xfrm>
            <a:off x="2184401" y="1579564"/>
            <a:ext cx="7669213" cy="4262437"/>
          </a:xfrm>
          <a:prstGeom prst="foldedCorner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8F4E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7F7F7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60400" y="1023385"/>
            <a:ext cx="10995306" cy="1463286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zh-CN" altLang="en-US" sz="2400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如果用 </a:t>
            </a:r>
            <a:r>
              <a:rPr lang="en-US" altLang="zh-CN" sz="2400" b="0" i="1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S</a:t>
            </a:r>
            <a:r>
              <a:rPr lang="en-US" altLang="zh-CN" sz="2400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表示梯形的面积，用 </a:t>
            </a:r>
            <a:r>
              <a:rPr lang="en-US" altLang="zh-CN" sz="2400" b="0" i="1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b="0" i="1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400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和 </a:t>
            </a:r>
            <a:r>
              <a:rPr lang="en-US" altLang="zh-CN" sz="2400" b="0" i="1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分别表示梯形的上底、下底和高，那么梯形的面积计算公式是：</a:t>
            </a:r>
          </a:p>
        </p:txBody>
      </p:sp>
      <p:sp>
        <p:nvSpPr>
          <p:cNvPr id="11" name="梯形 8"/>
          <p:cNvSpPr/>
          <p:nvPr/>
        </p:nvSpPr>
        <p:spPr bwMode="auto">
          <a:xfrm>
            <a:off x="7805958" y="2896378"/>
            <a:ext cx="2495550" cy="1593850"/>
          </a:xfrm>
          <a:custGeom>
            <a:avLst/>
            <a:gdLst>
              <a:gd name="connsiteX0" fmla="*/ 0 w 3127375"/>
              <a:gd name="connsiteY0" fmla="*/ 1795462 h 1795462"/>
              <a:gd name="connsiteX1" fmla="*/ 629830 w 3127375"/>
              <a:gd name="connsiteY1" fmla="*/ 0 h 1795462"/>
              <a:gd name="connsiteX2" fmla="*/ 2497545 w 3127375"/>
              <a:gd name="connsiteY2" fmla="*/ 0 h 1795462"/>
              <a:gd name="connsiteX3" fmla="*/ 3127375 w 3127375"/>
              <a:gd name="connsiteY3" fmla="*/ 1795462 h 1795462"/>
              <a:gd name="connsiteX4" fmla="*/ 0 w 3127375"/>
              <a:gd name="connsiteY4" fmla="*/ 1795462 h 1795462"/>
              <a:gd name="connsiteX0-1" fmla="*/ 0 w 3127375"/>
              <a:gd name="connsiteY0-2" fmla="*/ 1795462 h 1795462"/>
              <a:gd name="connsiteX1-3" fmla="*/ 629830 w 3127375"/>
              <a:gd name="connsiteY1-4" fmla="*/ 0 h 1795462"/>
              <a:gd name="connsiteX2-5" fmla="*/ 1506945 w 3127375"/>
              <a:gd name="connsiteY2-6" fmla="*/ 9525 h 1795462"/>
              <a:gd name="connsiteX3-7" fmla="*/ 3127375 w 3127375"/>
              <a:gd name="connsiteY3-8" fmla="*/ 1795462 h 1795462"/>
              <a:gd name="connsiteX4-9" fmla="*/ 0 w 3127375"/>
              <a:gd name="connsiteY4-10" fmla="*/ 1795462 h 1795462"/>
              <a:gd name="connsiteX0-11" fmla="*/ 0 w 3127375"/>
              <a:gd name="connsiteY0-12" fmla="*/ 1795462 h 1795462"/>
              <a:gd name="connsiteX1-13" fmla="*/ 629830 w 3127375"/>
              <a:gd name="connsiteY1-14" fmla="*/ 0 h 1795462"/>
              <a:gd name="connsiteX2-15" fmla="*/ 1504563 w 3127375"/>
              <a:gd name="connsiteY2-16" fmla="*/ 0 h 1795462"/>
              <a:gd name="connsiteX3-17" fmla="*/ 3127375 w 3127375"/>
              <a:gd name="connsiteY3-18" fmla="*/ 1795462 h 1795462"/>
              <a:gd name="connsiteX4-19" fmla="*/ 0 w 3127375"/>
              <a:gd name="connsiteY4-20" fmla="*/ 1795462 h 1795462"/>
              <a:gd name="connsiteX0-21" fmla="*/ 0 w 3127375"/>
              <a:gd name="connsiteY0-22" fmla="*/ 1804223 h 1804223"/>
              <a:gd name="connsiteX1-23" fmla="*/ 728684 w 3127375"/>
              <a:gd name="connsiteY1-24" fmla="*/ 0 h 1804223"/>
              <a:gd name="connsiteX2-25" fmla="*/ 1504563 w 3127375"/>
              <a:gd name="connsiteY2-26" fmla="*/ 8761 h 1804223"/>
              <a:gd name="connsiteX3-27" fmla="*/ 3127375 w 3127375"/>
              <a:gd name="connsiteY3-28" fmla="*/ 1804223 h 1804223"/>
              <a:gd name="connsiteX4-29" fmla="*/ 0 w 3127375"/>
              <a:gd name="connsiteY4-30" fmla="*/ 1804223 h 1804223"/>
              <a:gd name="connsiteX0-31" fmla="*/ 0 w 3127375"/>
              <a:gd name="connsiteY0-32" fmla="*/ 1795462 h 1795462"/>
              <a:gd name="connsiteX1-33" fmla="*/ 757259 w 3127375"/>
              <a:gd name="connsiteY1-34" fmla="*/ 1369 h 1795462"/>
              <a:gd name="connsiteX2-35" fmla="*/ 1504563 w 3127375"/>
              <a:gd name="connsiteY2-36" fmla="*/ 0 h 1795462"/>
              <a:gd name="connsiteX3-37" fmla="*/ 3127375 w 3127375"/>
              <a:gd name="connsiteY3-38" fmla="*/ 1795462 h 1795462"/>
              <a:gd name="connsiteX4-39" fmla="*/ 0 w 3127375"/>
              <a:gd name="connsiteY4-40" fmla="*/ 1795462 h 1795462"/>
              <a:gd name="connsiteX0-41" fmla="*/ 0 w 3127375"/>
              <a:gd name="connsiteY0-42" fmla="*/ 1799159 h 1799159"/>
              <a:gd name="connsiteX1-43" fmla="*/ 790596 w 3127375"/>
              <a:gd name="connsiteY1-44" fmla="*/ 0 h 1799159"/>
              <a:gd name="connsiteX2-45" fmla="*/ 1504563 w 3127375"/>
              <a:gd name="connsiteY2-46" fmla="*/ 3697 h 1799159"/>
              <a:gd name="connsiteX3-47" fmla="*/ 3127375 w 3127375"/>
              <a:gd name="connsiteY3-48" fmla="*/ 1799159 h 1799159"/>
              <a:gd name="connsiteX4-49" fmla="*/ 0 w 3127375"/>
              <a:gd name="connsiteY4-50" fmla="*/ 1799159 h 1799159"/>
              <a:gd name="connsiteX0-51" fmla="*/ 0 w 3127375"/>
              <a:gd name="connsiteY0-52" fmla="*/ 1795462 h 1795462"/>
              <a:gd name="connsiteX1-53" fmla="*/ 766784 w 3127375"/>
              <a:gd name="connsiteY1-54" fmla="*/ 6433 h 1795462"/>
              <a:gd name="connsiteX2-55" fmla="*/ 1504563 w 3127375"/>
              <a:gd name="connsiteY2-56" fmla="*/ 0 h 1795462"/>
              <a:gd name="connsiteX3-57" fmla="*/ 3127375 w 3127375"/>
              <a:gd name="connsiteY3-58" fmla="*/ 1795462 h 1795462"/>
              <a:gd name="connsiteX4-59" fmla="*/ 0 w 3127375"/>
              <a:gd name="connsiteY4-60" fmla="*/ 1795462 h 1795462"/>
              <a:gd name="connsiteX0-61" fmla="*/ 0 w 3127375"/>
              <a:gd name="connsiteY0-62" fmla="*/ 1795462 h 1795462"/>
              <a:gd name="connsiteX1-63" fmla="*/ 747734 w 3127375"/>
              <a:gd name="connsiteY1-64" fmla="*/ 1368 h 1795462"/>
              <a:gd name="connsiteX2-65" fmla="*/ 1504563 w 3127375"/>
              <a:gd name="connsiteY2-66" fmla="*/ 0 h 1795462"/>
              <a:gd name="connsiteX3-67" fmla="*/ 3127375 w 3127375"/>
              <a:gd name="connsiteY3-68" fmla="*/ 1795462 h 1795462"/>
              <a:gd name="connsiteX4-69" fmla="*/ 0 w 3127375"/>
              <a:gd name="connsiteY4-70" fmla="*/ 1795462 h 1795462"/>
              <a:gd name="connsiteX0-71" fmla="*/ 0 w 3127375"/>
              <a:gd name="connsiteY0-72" fmla="*/ 1800528 h 1800528"/>
              <a:gd name="connsiteX1-73" fmla="*/ 747734 w 3127375"/>
              <a:gd name="connsiteY1-74" fmla="*/ 6434 h 1800528"/>
              <a:gd name="connsiteX2-75" fmla="*/ 1523613 w 3127375"/>
              <a:gd name="connsiteY2-76" fmla="*/ 0 h 1800528"/>
              <a:gd name="connsiteX3-77" fmla="*/ 3127375 w 3127375"/>
              <a:gd name="connsiteY3-78" fmla="*/ 1800528 h 1800528"/>
              <a:gd name="connsiteX4-79" fmla="*/ 0 w 3127375"/>
              <a:gd name="connsiteY4-80" fmla="*/ 1800528 h 1800528"/>
              <a:gd name="connsiteX0-81" fmla="*/ 0 w 3127375"/>
              <a:gd name="connsiteY0-82" fmla="*/ 1794094 h 1794094"/>
              <a:gd name="connsiteX1-83" fmla="*/ 747734 w 3127375"/>
              <a:gd name="connsiteY1-84" fmla="*/ 0 h 1794094"/>
              <a:gd name="connsiteX2-85" fmla="*/ 1523613 w 3127375"/>
              <a:gd name="connsiteY2-86" fmla="*/ 3696 h 1794094"/>
              <a:gd name="connsiteX3-87" fmla="*/ 3127375 w 3127375"/>
              <a:gd name="connsiteY3-88" fmla="*/ 1794094 h 1794094"/>
              <a:gd name="connsiteX4-89" fmla="*/ 0 w 3127375"/>
              <a:gd name="connsiteY4-90" fmla="*/ 1794094 h 1794094"/>
              <a:gd name="connsiteX0-91" fmla="*/ 0 w 3127375"/>
              <a:gd name="connsiteY0-92" fmla="*/ 1797996 h 1797996"/>
              <a:gd name="connsiteX1-93" fmla="*/ 747734 w 3127375"/>
              <a:gd name="connsiteY1-94" fmla="*/ 3902 h 1797996"/>
              <a:gd name="connsiteX2-95" fmla="*/ 1523613 w 3127375"/>
              <a:gd name="connsiteY2-96" fmla="*/ 0 h 1797996"/>
              <a:gd name="connsiteX3-97" fmla="*/ 3127375 w 3127375"/>
              <a:gd name="connsiteY3-98" fmla="*/ 1797996 h 1797996"/>
              <a:gd name="connsiteX4-99" fmla="*/ 0 w 3127375"/>
              <a:gd name="connsiteY4-100" fmla="*/ 1797996 h 1797996"/>
              <a:gd name="connsiteX0-101" fmla="*/ 0 w 3127375"/>
              <a:gd name="connsiteY0-102" fmla="*/ 1794094 h 1794094"/>
              <a:gd name="connsiteX1-103" fmla="*/ 747734 w 3127375"/>
              <a:gd name="connsiteY1-104" fmla="*/ 0 h 1794094"/>
              <a:gd name="connsiteX2-105" fmla="*/ 1563890 w 3127375"/>
              <a:gd name="connsiteY2-106" fmla="*/ 35487 h 1794094"/>
              <a:gd name="connsiteX3-107" fmla="*/ 3127375 w 3127375"/>
              <a:gd name="connsiteY3-108" fmla="*/ 1794094 h 1794094"/>
              <a:gd name="connsiteX4-109" fmla="*/ 0 w 3127375"/>
              <a:gd name="connsiteY4-110" fmla="*/ 1794094 h 1794094"/>
              <a:gd name="connsiteX0-111" fmla="*/ 0 w 3127375"/>
              <a:gd name="connsiteY0-112" fmla="*/ 1758607 h 1758607"/>
              <a:gd name="connsiteX1-113" fmla="*/ 707458 w 3127375"/>
              <a:gd name="connsiteY1-114" fmla="*/ 30161 h 1758607"/>
              <a:gd name="connsiteX2-115" fmla="*/ 1563890 w 3127375"/>
              <a:gd name="connsiteY2-116" fmla="*/ 0 h 1758607"/>
              <a:gd name="connsiteX3-117" fmla="*/ 3127375 w 3127375"/>
              <a:gd name="connsiteY3-118" fmla="*/ 1758607 h 1758607"/>
              <a:gd name="connsiteX4-119" fmla="*/ 0 w 3127375"/>
              <a:gd name="connsiteY4-120" fmla="*/ 1758607 h 1758607"/>
              <a:gd name="connsiteX0-121" fmla="*/ 0 w 3127375"/>
              <a:gd name="connsiteY0-122" fmla="*/ 1758607 h 1758607"/>
              <a:gd name="connsiteX1-123" fmla="*/ 723122 w 3127375"/>
              <a:gd name="connsiteY1-124" fmla="*/ 1276 h 1758607"/>
              <a:gd name="connsiteX2-125" fmla="*/ 1563890 w 3127375"/>
              <a:gd name="connsiteY2-126" fmla="*/ 0 h 1758607"/>
              <a:gd name="connsiteX3-127" fmla="*/ 3127375 w 3127375"/>
              <a:gd name="connsiteY3-128" fmla="*/ 1758607 h 1758607"/>
              <a:gd name="connsiteX4-129" fmla="*/ 0 w 3127375"/>
              <a:gd name="connsiteY4-130" fmla="*/ 1758607 h 1758607"/>
              <a:gd name="connsiteX0-131" fmla="*/ 0 w 3127375"/>
              <a:gd name="connsiteY0-132" fmla="*/ 1766485 h 1766485"/>
              <a:gd name="connsiteX1-133" fmla="*/ 723122 w 3127375"/>
              <a:gd name="connsiteY1-134" fmla="*/ 9154 h 1766485"/>
              <a:gd name="connsiteX2-135" fmla="*/ 1563890 w 3127375"/>
              <a:gd name="connsiteY2-136" fmla="*/ 0 h 1766485"/>
              <a:gd name="connsiteX3-137" fmla="*/ 3127375 w 3127375"/>
              <a:gd name="connsiteY3-138" fmla="*/ 1766485 h 1766485"/>
              <a:gd name="connsiteX4-139" fmla="*/ 0 w 3127375"/>
              <a:gd name="connsiteY4-140" fmla="*/ 1766485 h 1766485"/>
              <a:gd name="connsiteX0-141" fmla="*/ 0 w 3127375"/>
              <a:gd name="connsiteY0-142" fmla="*/ 1774362 h 1774362"/>
              <a:gd name="connsiteX1-143" fmla="*/ 723122 w 3127375"/>
              <a:gd name="connsiteY1-144" fmla="*/ 17031 h 1774362"/>
              <a:gd name="connsiteX2-145" fmla="*/ 1561653 w 3127375"/>
              <a:gd name="connsiteY2-146" fmla="*/ 0 h 1774362"/>
              <a:gd name="connsiteX3-147" fmla="*/ 3127375 w 3127375"/>
              <a:gd name="connsiteY3-148" fmla="*/ 1774362 h 1774362"/>
              <a:gd name="connsiteX4-149" fmla="*/ 0 w 3127375"/>
              <a:gd name="connsiteY4-150" fmla="*/ 1774362 h 1774362"/>
              <a:gd name="connsiteX0-151" fmla="*/ 0 w 3127375"/>
              <a:gd name="connsiteY0-152" fmla="*/ 1766484 h 1766484"/>
              <a:gd name="connsiteX1-153" fmla="*/ 723122 w 3127375"/>
              <a:gd name="connsiteY1-154" fmla="*/ 9153 h 1766484"/>
              <a:gd name="connsiteX2-155" fmla="*/ 1568366 w 3127375"/>
              <a:gd name="connsiteY2-156" fmla="*/ 0 h 1766484"/>
              <a:gd name="connsiteX3-157" fmla="*/ 3127375 w 3127375"/>
              <a:gd name="connsiteY3-158" fmla="*/ 1766484 h 1766484"/>
              <a:gd name="connsiteX4-159" fmla="*/ 0 w 3127375"/>
              <a:gd name="connsiteY4-160" fmla="*/ 1766484 h 1766484"/>
              <a:gd name="connsiteX0-161" fmla="*/ 0 w 3127375"/>
              <a:gd name="connsiteY0-162" fmla="*/ 1776988 h 1776988"/>
              <a:gd name="connsiteX1-163" fmla="*/ 723122 w 3127375"/>
              <a:gd name="connsiteY1-164" fmla="*/ 19657 h 1776988"/>
              <a:gd name="connsiteX2-165" fmla="*/ 1568366 w 3127375"/>
              <a:gd name="connsiteY2-166" fmla="*/ 0 h 1776988"/>
              <a:gd name="connsiteX3-167" fmla="*/ 3127375 w 3127375"/>
              <a:gd name="connsiteY3-168" fmla="*/ 1776988 h 1776988"/>
              <a:gd name="connsiteX4-169" fmla="*/ 0 w 3127375"/>
              <a:gd name="connsiteY4-170" fmla="*/ 1776988 h 1776988"/>
              <a:gd name="connsiteX0-171" fmla="*/ 0 w 3127375"/>
              <a:gd name="connsiteY0-172" fmla="*/ 1774362 h 1774362"/>
              <a:gd name="connsiteX1-173" fmla="*/ 723122 w 3127375"/>
              <a:gd name="connsiteY1-174" fmla="*/ 17031 h 1774362"/>
              <a:gd name="connsiteX2-175" fmla="*/ 1592980 w 3127375"/>
              <a:gd name="connsiteY2-176" fmla="*/ 0 h 1774362"/>
              <a:gd name="connsiteX3-177" fmla="*/ 3127375 w 3127375"/>
              <a:gd name="connsiteY3-178" fmla="*/ 1774362 h 1774362"/>
              <a:gd name="connsiteX4-179" fmla="*/ 0 w 3127375"/>
              <a:gd name="connsiteY4-180" fmla="*/ 1774362 h 1774362"/>
              <a:gd name="connsiteX0-181" fmla="*/ 0 w 3127375"/>
              <a:gd name="connsiteY0-182" fmla="*/ 1757331 h 1757331"/>
              <a:gd name="connsiteX1-183" fmla="*/ 723122 w 3127375"/>
              <a:gd name="connsiteY1-184" fmla="*/ 0 h 1757331"/>
              <a:gd name="connsiteX2-185" fmla="*/ 1595217 w 3127375"/>
              <a:gd name="connsiteY2-186" fmla="*/ 3976 h 1757331"/>
              <a:gd name="connsiteX3-187" fmla="*/ 3127375 w 3127375"/>
              <a:gd name="connsiteY3-188" fmla="*/ 1757331 h 1757331"/>
              <a:gd name="connsiteX4-189" fmla="*/ 0 w 3127375"/>
              <a:gd name="connsiteY4-190" fmla="*/ 1757331 h 1757331"/>
              <a:gd name="connsiteX0-191" fmla="*/ 0 w 3127375"/>
              <a:gd name="connsiteY0-192" fmla="*/ 1771735 h 1771735"/>
              <a:gd name="connsiteX1-193" fmla="*/ 723122 w 3127375"/>
              <a:gd name="connsiteY1-194" fmla="*/ 14404 h 1771735"/>
              <a:gd name="connsiteX2-195" fmla="*/ 1604168 w 3127375"/>
              <a:gd name="connsiteY2-196" fmla="*/ 0 h 1771735"/>
              <a:gd name="connsiteX3-197" fmla="*/ 3127375 w 3127375"/>
              <a:gd name="connsiteY3-198" fmla="*/ 1771735 h 1771735"/>
              <a:gd name="connsiteX4-199" fmla="*/ 0 w 3127375"/>
              <a:gd name="connsiteY4-200" fmla="*/ 1771735 h 1771735"/>
              <a:gd name="connsiteX0-201" fmla="*/ 0 w 3127375"/>
              <a:gd name="connsiteY0-202" fmla="*/ 1769108 h 1769108"/>
              <a:gd name="connsiteX1-203" fmla="*/ 723122 w 3127375"/>
              <a:gd name="connsiteY1-204" fmla="*/ 11777 h 1769108"/>
              <a:gd name="connsiteX2-205" fmla="*/ 1662346 w 3127375"/>
              <a:gd name="connsiteY2-206" fmla="*/ 0 h 1769108"/>
              <a:gd name="connsiteX3-207" fmla="*/ 3127375 w 3127375"/>
              <a:gd name="connsiteY3-208" fmla="*/ 1769108 h 1769108"/>
              <a:gd name="connsiteX4-209" fmla="*/ 0 w 3127375"/>
              <a:gd name="connsiteY4-210" fmla="*/ 1769108 h 1769108"/>
              <a:gd name="connsiteX0-211" fmla="*/ 0 w 3127375"/>
              <a:gd name="connsiteY0-212" fmla="*/ 1779612 h 1779612"/>
              <a:gd name="connsiteX1-213" fmla="*/ 723122 w 3127375"/>
              <a:gd name="connsiteY1-214" fmla="*/ 22281 h 1779612"/>
              <a:gd name="connsiteX2-215" fmla="*/ 1644445 w 3127375"/>
              <a:gd name="connsiteY2-216" fmla="*/ 0 h 1779612"/>
              <a:gd name="connsiteX3-217" fmla="*/ 3127375 w 3127375"/>
              <a:gd name="connsiteY3-218" fmla="*/ 1779612 h 1779612"/>
              <a:gd name="connsiteX4-219" fmla="*/ 0 w 3127375"/>
              <a:gd name="connsiteY4-220" fmla="*/ 1779612 h 1779612"/>
              <a:gd name="connsiteX0-221" fmla="*/ 0 w 3127375"/>
              <a:gd name="connsiteY0-222" fmla="*/ 1776986 h 1776986"/>
              <a:gd name="connsiteX1-223" fmla="*/ 723122 w 3127375"/>
              <a:gd name="connsiteY1-224" fmla="*/ 19655 h 1776986"/>
              <a:gd name="connsiteX2-225" fmla="*/ 1657870 w 3127375"/>
              <a:gd name="connsiteY2-226" fmla="*/ 0 h 1776986"/>
              <a:gd name="connsiteX3-227" fmla="*/ 3127375 w 3127375"/>
              <a:gd name="connsiteY3-228" fmla="*/ 1776986 h 1776986"/>
              <a:gd name="connsiteX4-229" fmla="*/ 0 w 3127375"/>
              <a:gd name="connsiteY4-230" fmla="*/ 1776986 h 1776986"/>
              <a:gd name="connsiteX0-231" fmla="*/ 0 w 3127375"/>
              <a:gd name="connsiteY0-232" fmla="*/ 1776986 h 1776986"/>
              <a:gd name="connsiteX1-233" fmla="*/ 723122 w 3127375"/>
              <a:gd name="connsiteY1-234" fmla="*/ 19655 h 1776986"/>
              <a:gd name="connsiteX2-235" fmla="*/ 1669058 w 3127375"/>
              <a:gd name="connsiteY2-236" fmla="*/ 0 h 1776986"/>
              <a:gd name="connsiteX3-237" fmla="*/ 3127375 w 3127375"/>
              <a:gd name="connsiteY3-238" fmla="*/ 1776986 h 1776986"/>
              <a:gd name="connsiteX4-239" fmla="*/ 0 w 3127375"/>
              <a:gd name="connsiteY4-240" fmla="*/ 1776986 h 1776986"/>
              <a:gd name="connsiteX0-241" fmla="*/ 0 w 3127375"/>
              <a:gd name="connsiteY0-242" fmla="*/ 1763857 h 1763857"/>
              <a:gd name="connsiteX1-243" fmla="*/ 723122 w 3127375"/>
              <a:gd name="connsiteY1-244" fmla="*/ 6526 h 1763857"/>
              <a:gd name="connsiteX2-245" fmla="*/ 1680247 w 3127375"/>
              <a:gd name="connsiteY2-246" fmla="*/ 0 h 1763857"/>
              <a:gd name="connsiteX3-247" fmla="*/ 3127375 w 3127375"/>
              <a:gd name="connsiteY3-248" fmla="*/ 1763857 h 1763857"/>
              <a:gd name="connsiteX4-249" fmla="*/ 0 w 3127375"/>
              <a:gd name="connsiteY4-250" fmla="*/ 1763857 h 1763857"/>
              <a:gd name="connsiteX0-251" fmla="*/ 0 w 3127375"/>
              <a:gd name="connsiteY0-252" fmla="*/ 1757331 h 1757331"/>
              <a:gd name="connsiteX1-253" fmla="*/ 723122 w 3127375"/>
              <a:gd name="connsiteY1-254" fmla="*/ 0 h 1757331"/>
              <a:gd name="connsiteX2-255" fmla="*/ 1698148 w 3127375"/>
              <a:gd name="connsiteY2-256" fmla="*/ 3978 h 1757331"/>
              <a:gd name="connsiteX3-257" fmla="*/ 3127375 w 3127375"/>
              <a:gd name="connsiteY3-258" fmla="*/ 1757331 h 1757331"/>
              <a:gd name="connsiteX4-259" fmla="*/ 0 w 3127375"/>
              <a:gd name="connsiteY4-260" fmla="*/ 1757331 h 1757331"/>
              <a:gd name="connsiteX0-261" fmla="*/ 0 w 3127375"/>
              <a:gd name="connsiteY0-262" fmla="*/ 1757331 h 1757331"/>
              <a:gd name="connsiteX1-263" fmla="*/ 723122 w 3127375"/>
              <a:gd name="connsiteY1-264" fmla="*/ 0 h 1757331"/>
              <a:gd name="connsiteX2-265" fmla="*/ 1711573 w 3127375"/>
              <a:gd name="connsiteY2-266" fmla="*/ 9230 h 1757331"/>
              <a:gd name="connsiteX3-267" fmla="*/ 3127375 w 3127375"/>
              <a:gd name="connsiteY3-268" fmla="*/ 1757331 h 1757331"/>
              <a:gd name="connsiteX4-269" fmla="*/ 0 w 3127375"/>
              <a:gd name="connsiteY4-270" fmla="*/ 1757331 h 1757331"/>
              <a:gd name="connsiteX0-271" fmla="*/ 0 w 3127375"/>
              <a:gd name="connsiteY0-272" fmla="*/ 1774361 h 1774361"/>
              <a:gd name="connsiteX1-273" fmla="*/ 723122 w 3127375"/>
              <a:gd name="connsiteY1-274" fmla="*/ 17030 h 1774361"/>
              <a:gd name="connsiteX2-275" fmla="*/ 1713811 w 3127375"/>
              <a:gd name="connsiteY2-276" fmla="*/ 0 h 1774361"/>
              <a:gd name="connsiteX3-277" fmla="*/ 3127375 w 3127375"/>
              <a:gd name="connsiteY3-278" fmla="*/ 1774361 h 1774361"/>
              <a:gd name="connsiteX4-279" fmla="*/ 0 w 3127375"/>
              <a:gd name="connsiteY4-280" fmla="*/ 1774361 h 1774361"/>
              <a:gd name="connsiteX0-281" fmla="*/ 0 w 3127375"/>
              <a:gd name="connsiteY0-282" fmla="*/ 1779612 h 1779612"/>
              <a:gd name="connsiteX1-283" fmla="*/ 723122 w 3127375"/>
              <a:gd name="connsiteY1-284" fmla="*/ 22281 h 1779612"/>
              <a:gd name="connsiteX2-285" fmla="*/ 1807790 w 3127375"/>
              <a:gd name="connsiteY2-286" fmla="*/ 0 h 1779612"/>
              <a:gd name="connsiteX3-287" fmla="*/ 3127375 w 3127375"/>
              <a:gd name="connsiteY3-288" fmla="*/ 1779612 h 1779612"/>
              <a:gd name="connsiteX4-289" fmla="*/ 0 w 3127375"/>
              <a:gd name="connsiteY4-290" fmla="*/ 1779612 h 1779612"/>
              <a:gd name="connsiteX0-291" fmla="*/ 0 w 3127375"/>
              <a:gd name="connsiteY0-292" fmla="*/ 1758605 h 1758605"/>
              <a:gd name="connsiteX1-293" fmla="*/ 723122 w 3127375"/>
              <a:gd name="connsiteY1-294" fmla="*/ 1274 h 1758605"/>
              <a:gd name="connsiteX2-295" fmla="*/ 1787652 w 3127375"/>
              <a:gd name="connsiteY2-296" fmla="*/ 0 h 1758605"/>
              <a:gd name="connsiteX3-297" fmla="*/ 3127375 w 3127375"/>
              <a:gd name="connsiteY3-298" fmla="*/ 1758605 h 1758605"/>
              <a:gd name="connsiteX4-299" fmla="*/ 0 w 3127375"/>
              <a:gd name="connsiteY4-300" fmla="*/ 1758605 h 1758605"/>
            </a:gdLst>
            <a:ahLst/>
            <a:cxnLst>
              <a:cxn ang="0">
                <a:pos x="connsiteX0-291" y="connsiteY0-292"/>
              </a:cxn>
              <a:cxn ang="0">
                <a:pos x="connsiteX1-293" y="connsiteY1-294"/>
              </a:cxn>
              <a:cxn ang="0">
                <a:pos x="connsiteX2-295" y="connsiteY2-296"/>
              </a:cxn>
              <a:cxn ang="0">
                <a:pos x="connsiteX3-297" y="connsiteY3-298"/>
              </a:cxn>
              <a:cxn ang="0">
                <a:pos x="connsiteX4-299" y="connsiteY4-300"/>
              </a:cxn>
            </a:cxnLst>
            <a:rect l="l" t="t" r="r" b="b"/>
            <a:pathLst>
              <a:path w="3127375" h="1758605">
                <a:moveTo>
                  <a:pt x="0" y="1758605"/>
                </a:moveTo>
                <a:lnTo>
                  <a:pt x="723122" y="1274"/>
                </a:lnTo>
                <a:lnTo>
                  <a:pt x="1787652" y="0"/>
                </a:lnTo>
                <a:lnTo>
                  <a:pt x="3127375" y="1758605"/>
                </a:lnTo>
                <a:lnTo>
                  <a:pt x="0" y="175860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8390158" y="2905904"/>
            <a:ext cx="128588" cy="1597025"/>
            <a:chOff x="6257877" y="2420045"/>
            <a:chExt cx="171449" cy="1596740"/>
          </a:xfrm>
        </p:grpSpPr>
        <p:cxnSp>
          <p:nvCxnSpPr>
            <p:cNvPr id="13" name="肘形连接符 15"/>
            <p:cNvCxnSpPr/>
            <p:nvPr/>
          </p:nvCxnSpPr>
          <p:spPr bwMode="auto">
            <a:xfrm>
              <a:off x="6272694" y="3846952"/>
              <a:ext cx="156632" cy="146024"/>
            </a:xfrm>
            <a:prstGeom prst="bentConnector3">
              <a:avLst>
                <a:gd name="adj1" fmla="val 100000"/>
              </a:avLst>
            </a:prstGeom>
            <a:ln w="25400">
              <a:solidFill>
                <a:srgbClr val="E811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 bwMode="auto">
            <a:xfrm>
              <a:off x="6257877" y="2420045"/>
              <a:ext cx="0" cy="1596740"/>
            </a:xfrm>
            <a:prstGeom prst="line">
              <a:avLst/>
            </a:prstGeom>
            <a:ln w="25400">
              <a:solidFill>
                <a:srgbClr val="E8112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矩形 14"/>
          <p:cNvSpPr/>
          <p:nvPr/>
        </p:nvSpPr>
        <p:spPr>
          <a:xfrm>
            <a:off x="8680671" y="4429904"/>
            <a:ext cx="4381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6" name="矩形 15"/>
          <p:cNvSpPr/>
          <p:nvPr/>
        </p:nvSpPr>
        <p:spPr>
          <a:xfrm>
            <a:off x="8682258" y="2423304"/>
            <a:ext cx="4381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17" name="矩形 16"/>
          <p:cNvSpPr/>
          <p:nvPr/>
        </p:nvSpPr>
        <p:spPr>
          <a:xfrm>
            <a:off x="8440958" y="3391679"/>
            <a:ext cx="4381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402730" y="3622511"/>
            <a:ext cx="5695328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i="1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S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= 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i="1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a + b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i="1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20" name="矩形: 折角 8"/>
          <p:cNvSpPr>
            <a:spLocks noChangeArrowheads="1"/>
          </p:cNvSpPr>
          <p:nvPr/>
        </p:nvSpPr>
        <p:spPr bwMode="auto">
          <a:xfrm>
            <a:off x="2149677" y="1573197"/>
            <a:ext cx="7669213" cy="4262437"/>
          </a:xfrm>
          <a:prstGeom prst="foldedCorner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8F4E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7F7F7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 bwMode="auto">
          <a:xfrm>
            <a:off x="660400" y="1590817"/>
            <a:ext cx="2082621" cy="57246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P96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3]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67158" y="1074698"/>
            <a:ext cx="10951741" cy="5307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我国三峡水电站大坝的横截面的一部分是梯形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求它的面积。</a:t>
            </a:r>
          </a:p>
        </p:txBody>
      </p:sp>
      <p:pic>
        <p:nvPicPr>
          <p:cNvPr id="160773" name="Picture 10" descr="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803" y="2199061"/>
            <a:ext cx="1900238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727719" y="2032314"/>
            <a:ext cx="3367088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=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en-US" altLang="zh-CN" sz="2400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=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36+120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×135÷2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= 156×135÷2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= 10530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762476" y="5139111"/>
            <a:ext cx="5330825" cy="57246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答：它的面积是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10530 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平方米。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 bwMode="auto">
          <a:xfrm>
            <a:off x="660400" y="1507603"/>
            <a:ext cx="2526654" cy="57246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P96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做一做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Rectangle 120"/>
          <p:cNvSpPr/>
          <p:nvPr/>
        </p:nvSpPr>
        <p:spPr>
          <a:xfrm>
            <a:off x="660400" y="1075490"/>
            <a:ext cx="11053180" cy="5724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一辆汽车侧面的两块玻璃的形状是梯形（如下图），它们的面积分别是多少？</a:t>
            </a:r>
          </a:p>
        </p:txBody>
      </p:sp>
      <p:pic>
        <p:nvPicPr>
          <p:cNvPr id="161796" name="Picture 4" descr="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663" y="2206934"/>
            <a:ext cx="40735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0400" y="2341283"/>
            <a:ext cx="3178175" cy="21003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10000"/>
              </a:lnSpc>
            </a:pP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b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=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40 + 71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×40÷2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= 111×40÷2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= 2220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cm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583278" y="2309268"/>
            <a:ext cx="3176588" cy="21003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10000"/>
              </a:lnSpc>
            </a:pP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b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=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45 + 65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×40÷2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= 110×40÷2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= 2200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cm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918659" y="5070965"/>
            <a:ext cx="6581736" cy="5355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答：它们的面积分别是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2220 cm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2200 cm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60400" y="1292204"/>
            <a:ext cx="10858500" cy="10525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一条新挖的水渠，横截面是梯形（如图）。渠口宽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2.8 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，渠底宽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1.4 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，渠深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1.2 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。横截面的面积是多少平方米？</a:t>
            </a:r>
          </a:p>
        </p:txBody>
      </p:sp>
      <p:sp>
        <p:nvSpPr>
          <p:cNvPr id="6" name="文本框 5"/>
          <p:cNvSpPr txBox="1"/>
          <p:nvPr/>
        </p:nvSpPr>
        <p:spPr bwMode="auto">
          <a:xfrm>
            <a:off x="660400" y="2303574"/>
            <a:ext cx="4014240" cy="53072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P97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练习二十一 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58716" y="3279880"/>
            <a:ext cx="56007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1.4 + 2.8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×1.2÷2= 2.52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pic>
        <p:nvPicPr>
          <p:cNvPr id="1628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327" y="2476392"/>
            <a:ext cx="3117850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1803180" y="3965681"/>
            <a:ext cx="4429125" cy="5030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答：它的横截面积是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2.52 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46761" y="1272937"/>
            <a:ext cx="10988039" cy="10525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一块梯形木板，上底长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 cm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，下底比上底长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cm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，高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 cm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，这块木板的面积是多少？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85366" y="3087054"/>
            <a:ext cx="5305425" cy="5030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10+10+7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×6÷2 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7" name="梯形 8"/>
          <p:cNvSpPr/>
          <p:nvPr/>
        </p:nvSpPr>
        <p:spPr bwMode="auto">
          <a:xfrm>
            <a:off x="8167371" y="2762037"/>
            <a:ext cx="2619375" cy="1724025"/>
          </a:xfrm>
          <a:custGeom>
            <a:avLst/>
            <a:gdLst>
              <a:gd name="connsiteX0" fmla="*/ 0 w 3127375"/>
              <a:gd name="connsiteY0" fmla="*/ 1795462 h 1795462"/>
              <a:gd name="connsiteX1" fmla="*/ 629830 w 3127375"/>
              <a:gd name="connsiteY1" fmla="*/ 0 h 1795462"/>
              <a:gd name="connsiteX2" fmla="*/ 2497545 w 3127375"/>
              <a:gd name="connsiteY2" fmla="*/ 0 h 1795462"/>
              <a:gd name="connsiteX3" fmla="*/ 3127375 w 3127375"/>
              <a:gd name="connsiteY3" fmla="*/ 1795462 h 1795462"/>
              <a:gd name="connsiteX4" fmla="*/ 0 w 3127375"/>
              <a:gd name="connsiteY4" fmla="*/ 1795462 h 1795462"/>
              <a:gd name="connsiteX0-1" fmla="*/ 0 w 3127375"/>
              <a:gd name="connsiteY0-2" fmla="*/ 1795462 h 1795462"/>
              <a:gd name="connsiteX1-3" fmla="*/ 629830 w 3127375"/>
              <a:gd name="connsiteY1-4" fmla="*/ 0 h 1795462"/>
              <a:gd name="connsiteX2-5" fmla="*/ 1506945 w 3127375"/>
              <a:gd name="connsiteY2-6" fmla="*/ 9525 h 1795462"/>
              <a:gd name="connsiteX3-7" fmla="*/ 3127375 w 3127375"/>
              <a:gd name="connsiteY3-8" fmla="*/ 1795462 h 1795462"/>
              <a:gd name="connsiteX4-9" fmla="*/ 0 w 3127375"/>
              <a:gd name="connsiteY4-10" fmla="*/ 1795462 h 1795462"/>
              <a:gd name="connsiteX0-11" fmla="*/ 0 w 3127375"/>
              <a:gd name="connsiteY0-12" fmla="*/ 1795462 h 1795462"/>
              <a:gd name="connsiteX1-13" fmla="*/ 629830 w 3127375"/>
              <a:gd name="connsiteY1-14" fmla="*/ 0 h 1795462"/>
              <a:gd name="connsiteX2-15" fmla="*/ 1504563 w 3127375"/>
              <a:gd name="connsiteY2-16" fmla="*/ 0 h 1795462"/>
              <a:gd name="connsiteX3-17" fmla="*/ 3127375 w 3127375"/>
              <a:gd name="connsiteY3-18" fmla="*/ 1795462 h 1795462"/>
              <a:gd name="connsiteX4-19" fmla="*/ 0 w 3127375"/>
              <a:gd name="connsiteY4-20" fmla="*/ 1795462 h 1795462"/>
              <a:gd name="connsiteX0-21" fmla="*/ 0 w 3127375"/>
              <a:gd name="connsiteY0-22" fmla="*/ 1804223 h 1804223"/>
              <a:gd name="connsiteX1-23" fmla="*/ 728684 w 3127375"/>
              <a:gd name="connsiteY1-24" fmla="*/ 0 h 1804223"/>
              <a:gd name="connsiteX2-25" fmla="*/ 1504563 w 3127375"/>
              <a:gd name="connsiteY2-26" fmla="*/ 8761 h 1804223"/>
              <a:gd name="connsiteX3-27" fmla="*/ 3127375 w 3127375"/>
              <a:gd name="connsiteY3-28" fmla="*/ 1804223 h 1804223"/>
              <a:gd name="connsiteX4-29" fmla="*/ 0 w 3127375"/>
              <a:gd name="connsiteY4-30" fmla="*/ 1804223 h 1804223"/>
              <a:gd name="connsiteX0-31" fmla="*/ 0 w 3127375"/>
              <a:gd name="connsiteY0-32" fmla="*/ 1795462 h 1795462"/>
              <a:gd name="connsiteX1-33" fmla="*/ 757259 w 3127375"/>
              <a:gd name="connsiteY1-34" fmla="*/ 1369 h 1795462"/>
              <a:gd name="connsiteX2-35" fmla="*/ 1504563 w 3127375"/>
              <a:gd name="connsiteY2-36" fmla="*/ 0 h 1795462"/>
              <a:gd name="connsiteX3-37" fmla="*/ 3127375 w 3127375"/>
              <a:gd name="connsiteY3-38" fmla="*/ 1795462 h 1795462"/>
              <a:gd name="connsiteX4-39" fmla="*/ 0 w 3127375"/>
              <a:gd name="connsiteY4-40" fmla="*/ 1795462 h 1795462"/>
              <a:gd name="connsiteX0-41" fmla="*/ 0 w 3127375"/>
              <a:gd name="connsiteY0-42" fmla="*/ 1799159 h 1799159"/>
              <a:gd name="connsiteX1-43" fmla="*/ 790596 w 3127375"/>
              <a:gd name="connsiteY1-44" fmla="*/ 0 h 1799159"/>
              <a:gd name="connsiteX2-45" fmla="*/ 1504563 w 3127375"/>
              <a:gd name="connsiteY2-46" fmla="*/ 3697 h 1799159"/>
              <a:gd name="connsiteX3-47" fmla="*/ 3127375 w 3127375"/>
              <a:gd name="connsiteY3-48" fmla="*/ 1799159 h 1799159"/>
              <a:gd name="connsiteX4-49" fmla="*/ 0 w 3127375"/>
              <a:gd name="connsiteY4-50" fmla="*/ 1799159 h 1799159"/>
              <a:gd name="connsiteX0-51" fmla="*/ 0 w 3127375"/>
              <a:gd name="connsiteY0-52" fmla="*/ 1795462 h 1795462"/>
              <a:gd name="connsiteX1-53" fmla="*/ 766784 w 3127375"/>
              <a:gd name="connsiteY1-54" fmla="*/ 6433 h 1795462"/>
              <a:gd name="connsiteX2-55" fmla="*/ 1504563 w 3127375"/>
              <a:gd name="connsiteY2-56" fmla="*/ 0 h 1795462"/>
              <a:gd name="connsiteX3-57" fmla="*/ 3127375 w 3127375"/>
              <a:gd name="connsiteY3-58" fmla="*/ 1795462 h 1795462"/>
              <a:gd name="connsiteX4-59" fmla="*/ 0 w 3127375"/>
              <a:gd name="connsiteY4-60" fmla="*/ 1795462 h 1795462"/>
              <a:gd name="connsiteX0-61" fmla="*/ 0 w 3127375"/>
              <a:gd name="connsiteY0-62" fmla="*/ 1795462 h 1795462"/>
              <a:gd name="connsiteX1-63" fmla="*/ 747734 w 3127375"/>
              <a:gd name="connsiteY1-64" fmla="*/ 1368 h 1795462"/>
              <a:gd name="connsiteX2-65" fmla="*/ 1504563 w 3127375"/>
              <a:gd name="connsiteY2-66" fmla="*/ 0 h 1795462"/>
              <a:gd name="connsiteX3-67" fmla="*/ 3127375 w 3127375"/>
              <a:gd name="connsiteY3-68" fmla="*/ 1795462 h 1795462"/>
              <a:gd name="connsiteX4-69" fmla="*/ 0 w 3127375"/>
              <a:gd name="connsiteY4-70" fmla="*/ 1795462 h 1795462"/>
              <a:gd name="connsiteX0-71" fmla="*/ 0 w 3127375"/>
              <a:gd name="connsiteY0-72" fmla="*/ 1800528 h 1800528"/>
              <a:gd name="connsiteX1-73" fmla="*/ 747734 w 3127375"/>
              <a:gd name="connsiteY1-74" fmla="*/ 6434 h 1800528"/>
              <a:gd name="connsiteX2-75" fmla="*/ 1523613 w 3127375"/>
              <a:gd name="connsiteY2-76" fmla="*/ 0 h 1800528"/>
              <a:gd name="connsiteX3-77" fmla="*/ 3127375 w 3127375"/>
              <a:gd name="connsiteY3-78" fmla="*/ 1800528 h 1800528"/>
              <a:gd name="connsiteX4-79" fmla="*/ 0 w 3127375"/>
              <a:gd name="connsiteY4-80" fmla="*/ 1800528 h 1800528"/>
              <a:gd name="connsiteX0-81" fmla="*/ 0 w 3127375"/>
              <a:gd name="connsiteY0-82" fmla="*/ 1794094 h 1794094"/>
              <a:gd name="connsiteX1-83" fmla="*/ 747734 w 3127375"/>
              <a:gd name="connsiteY1-84" fmla="*/ 0 h 1794094"/>
              <a:gd name="connsiteX2-85" fmla="*/ 1523613 w 3127375"/>
              <a:gd name="connsiteY2-86" fmla="*/ 3696 h 1794094"/>
              <a:gd name="connsiteX3-87" fmla="*/ 3127375 w 3127375"/>
              <a:gd name="connsiteY3-88" fmla="*/ 1794094 h 1794094"/>
              <a:gd name="connsiteX4-89" fmla="*/ 0 w 3127375"/>
              <a:gd name="connsiteY4-90" fmla="*/ 1794094 h 1794094"/>
              <a:gd name="connsiteX0-91" fmla="*/ 0 w 3127375"/>
              <a:gd name="connsiteY0-92" fmla="*/ 1797996 h 1797996"/>
              <a:gd name="connsiteX1-93" fmla="*/ 747734 w 3127375"/>
              <a:gd name="connsiteY1-94" fmla="*/ 3902 h 1797996"/>
              <a:gd name="connsiteX2-95" fmla="*/ 1523613 w 3127375"/>
              <a:gd name="connsiteY2-96" fmla="*/ 0 h 1797996"/>
              <a:gd name="connsiteX3-97" fmla="*/ 3127375 w 3127375"/>
              <a:gd name="connsiteY3-98" fmla="*/ 1797996 h 1797996"/>
              <a:gd name="connsiteX4-99" fmla="*/ 0 w 3127375"/>
              <a:gd name="connsiteY4-100" fmla="*/ 1797996 h 1797996"/>
              <a:gd name="connsiteX0-101" fmla="*/ 0 w 3127375"/>
              <a:gd name="connsiteY0-102" fmla="*/ 1797996 h 1797996"/>
              <a:gd name="connsiteX1-103" fmla="*/ 747734 w 3127375"/>
              <a:gd name="connsiteY1-104" fmla="*/ 3902 h 1797996"/>
              <a:gd name="connsiteX2-105" fmla="*/ 1903487 w 3127375"/>
              <a:gd name="connsiteY2-106" fmla="*/ 0 h 1797996"/>
              <a:gd name="connsiteX3-107" fmla="*/ 3127375 w 3127375"/>
              <a:gd name="connsiteY3-108" fmla="*/ 1797996 h 1797996"/>
              <a:gd name="connsiteX4-109" fmla="*/ 0 w 3127375"/>
              <a:gd name="connsiteY4-110" fmla="*/ 1797996 h 1797996"/>
              <a:gd name="connsiteX0-111" fmla="*/ 0 w 3127375"/>
              <a:gd name="connsiteY0-112" fmla="*/ 1801097 h 1801097"/>
              <a:gd name="connsiteX1-113" fmla="*/ 619445 w 3127375"/>
              <a:gd name="connsiteY1-114" fmla="*/ 0 h 1801097"/>
              <a:gd name="connsiteX2-115" fmla="*/ 1903487 w 3127375"/>
              <a:gd name="connsiteY2-116" fmla="*/ 3101 h 1801097"/>
              <a:gd name="connsiteX3-117" fmla="*/ 3127375 w 3127375"/>
              <a:gd name="connsiteY3-118" fmla="*/ 1801097 h 1801097"/>
              <a:gd name="connsiteX4-119" fmla="*/ 0 w 3127375"/>
              <a:gd name="connsiteY4-120" fmla="*/ 1801097 h 1801097"/>
              <a:gd name="connsiteX0-121" fmla="*/ 0 w 3127375"/>
              <a:gd name="connsiteY0-122" fmla="*/ 1797996 h 1797996"/>
              <a:gd name="connsiteX1-123" fmla="*/ 613479 w 3127375"/>
              <a:gd name="connsiteY1-124" fmla="*/ 7403 h 1797996"/>
              <a:gd name="connsiteX2-125" fmla="*/ 1903487 w 3127375"/>
              <a:gd name="connsiteY2-126" fmla="*/ 0 h 1797996"/>
              <a:gd name="connsiteX3-127" fmla="*/ 3127375 w 3127375"/>
              <a:gd name="connsiteY3-128" fmla="*/ 1797996 h 1797996"/>
              <a:gd name="connsiteX4-129" fmla="*/ 0 w 3127375"/>
              <a:gd name="connsiteY4-130" fmla="*/ 1797996 h 1797996"/>
              <a:gd name="connsiteX0-131" fmla="*/ 0 w 3127375"/>
              <a:gd name="connsiteY0-132" fmla="*/ 1804598 h 1804598"/>
              <a:gd name="connsiteX1-133" fmla="*/ 601546 w 3127375"/>
              <a:gd name="connsiteY1-134" fmla="*/ 0 h 1804598"/>
              <a:gd name="connsiteX2-135" fmla="*/ 1903487 w 3127375"/>
              <a:gd name="connsiteY2-136" fmla="*/ 6602 h 1804598"/>
              <a:gd name="connsiteX3-137" fmla="*/ 3127375 w 3127375"/>
              <a:gd name="connsiteY3-138" fmla="*/ 1804598 h 1804598"/>
              <a:gd name="connsiteX4-139" fmla="*/ 0 w 3127375"/>
              <a:gd name="connsiteY4-140" fmla="*/ 1804598 h 1804598"/>
              <a:gd name="connsiteX0-141" fmla="*/ 0 w 3127375"/>
              <a:gd name="connsiteY0-142" fmla="*/ 1797996 h 1797996"/>
              <a:gd name="connsiteX1-143" fmla="*/ 592595 w 3127375"/>
              <a:gd name="connsiteY1-144" fmla="*/ 400 h 1797996"/>
              <a:gd name="connsiteX2-145" fmla="*/ 1903487 w 3127375"/>
              <a:gd name="connsiteY2-146" fmla="*/ 0 h 1797996"/>
              <a:gd name="connsiteX3-147" fmla="*/ 3127375 w 3127375"/>
              <a:gd name="connsiteY3-148" fmla="*/ 1797996 h 1797996"/>
              <a:gd name="connsiteX4-149" fmla="*/ 0 w 3127375"/>
              <a:gd name="connsiteY4-150" fmla="*/ 1797996 h 1797996"/>
              <a:gd name="connsiteX0-151" fmla="*/ 0 w 3127375"/>
              <a:gd name="connsiteY0-152" fmla="*/ 1797996 h 1797996"/>
              <a:gd name="connsiteX1-153" fmla="*/ 562761 w 3127375"/>
              <a:gd name="connsiteY1-154" fmla="*/ 3902 h 1797996"/>
              <a:gd name="connsiteX2-155" fmla="*/ 1903487 w 3127375"/>
              <a:gd name="connsiteY2-156" fmla="*/ 0 h 1797996"/>
              <a:gd name="connsiteX3-157" fmla="*/ 3127375 w 3127375"/>
              <a:gd name="connsiteY3-158" fmla="*/ 1797996 h 1797996"/>
              <a:gd name="connsiteX4-159" fmla="*/ 0 w 3127375"/>
              <a:gd name="connsiteY4-160" fmla="*/ 1797996 h 1797996"/>
              <a:gd name="connsiteX0-161" fmla="*/ 0 w 3127375"/>
              <a:gd name="connsiteY0-162" fmla="*/ 1797996 h 1797996"/>
              <a:gd name="connsiteX1-163" fmla="*/ 560524 w 3127375"/>
              <a:gd name="connsiteY1-164" fmla="*/ 3902 h 1797996"/>
              <a:gd name="connsiteX2-165" fmla="*/ 1903487 w 3127375"/>
              <a:gd name="connsiteY2-166" fmla="*/ 0 h 1797996"/>
              <a:gd name="connsiteX3-167" fmla="*/ 3127375 w 3127375"/>
              <a:gd name="connsiteY3-168" fmla="*/ 1797996 h 1797996"/>
              <a:gd name="connsiteX4-169" fmla="*/ 0 w 3127375"/>
              <a:gd name="connsiteY4-170" fmla="*/ 1797996 h 1797996"/>
              <a:gd name="connsiteX0-171" fmla="*/ 0 w 3127375"/>
              <a:gd name="connsiteY0-172" fmla="*/ 1797996 h 1797996"/>
              <a:gd name="connsiteX1-173" fmla="*/ 569475 w 3127375"/>
              <a:gd name="connsiteY1-174" fmla="*/ 1276 h 1797996"/>
              <a:gd name="connsiteX2-175" fmla="*/ 1903487 w 3127375"/>
              <a:gd name="connsiteY2-176" fmla="*/ 0 h 1797996"/>
              <a:gd name="connsiteX3-177" fmla="*/ 3127375 w 3127375"/>
              <a:gd name="connsiteY3-178" fmla="*/ 1797996 h 1797996"/>
              <a:gd name="connsiteX4-179" fmla="*/ 0 w 3127375"/>
              <a:gd name="connsiteY4-180" fmla="*/ 1797996 h 1797996"/>
              <a:gd name="connsiteX0-181" fmla="*/ 0 w 3127375"/>
              <a:gd name="connsiteY0-182" fmla="*/ 1797996 h 1797996"/>
              <a:gd name="connsiteX1-183" fmla="*/ 569475 w 3127375"/>
              <a:gd name="connsiteY1-184" fmla="*/ 1276 h 1797996"/>
              <a:gd name="connsiteX2-185" fmla="*/ 2037743 w 3127375"/>
              <a:gd name="connsiteY2-186" fmla="*/ 0 h 1797996"/>
              <a:gd name="connsiteX3-187" fmla="*/ 3127375 w 3127375"/>
              <a:gd name="connsiteY3-188" fmla="*/ 1797996 h 1797996"/>
              <a:gd name="connsiteX4-189" fmla="*/ 0 w 3127375"/>
              <a:gd name="connsiteY4-190" fmla="*/ 1797996 h 1797996"/>
            </a:gdLst>
            <a:ahLst/>
            <a:cxnLst>
              <a:cxn ang="0">
                <a:pos x="connsiteX0-181" y="connsiteY0-182"/>
              </a:cxn>
              <a:cxn ang="0">
                <a:pos x="connsiteX1-183" y="connsiteY1-184"/>
              </a:cxn>
              <a:cxn ang="0">
                <a:pos x="connsiteX2-185" y="connsiteY2-186"/>
              </a:cxn>
              <a:cxn ang="0">
                <a:pos x="connsiteX3-187" y="connsiteY3-188"/>
              </a:cxn>
              <a:cxn ang="0">
                <a:pos x="connsiteX4-189" y="connsiteY4-190"/>
              </a:cxn>
            </a:cxnLst>
            <a:rect l="l" t="t" r="r" b="b"/>
            <a:pathLst>
              <a:path w="3127375" h="1797996">
                <a:moveTo>
                  <a:pt x="0" y="1797996"/>
                </a:moveTo>
                <a:lnTo>
                  <a:pt x="569475" y="1276"/>
                </a:lnTo>
                <a:lnTo>
                  <a:pt x="2037743" y="0"/>
                </a:lnTo>
                <a:lnTo>
                  <a:pt x="3127375" y="1797996"/>
                </a:lnTo>
                <a:lnTo>
                  <a:pt x="0" y="1797996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79041" y="3852229"/>
            <a:ext cx="4430713" cy="5030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答：这块木板的面积是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 cm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5" descr="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73" y="1613696"/>
            <a:ext cx="7633654" cy="391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5" name="组合 12"/>
          <p:cNvGrpSpPr/>
          <p:nvPr/>
        </p:nvGrpSpPr>
        <p:grpSpPr bwMode="auto">
          <a:xfrm>
            <a:off x="1039179" y="1451928"/>
            <a:ext cx="6746875" cy="2540000"/>
            <a:chOff x="833121" y="1494444"/>
            <a:chExt cx="7267786" cy="2052320"/>
          </a:xfrm>
        </p:grpSpPr>
        <p:sp>
          <p:nvSpPr>
            <p:cNvPr id="11" name="思想气泡: 云 10"/>
            <p:cNvSpPr/>
            <p:nvPr/>
          </p:nvSpPr>
          <p:spPr>
            <a:xfrm>
              <a:off x="833121" y="1494444"/>
              <a:ext cx="7267786" cy="2052320"/>
            </a:xfrm>
            <a:prstGeom prst="cloudCallout">
              <a:avLst>
                <a:gd name="adj1" fmla="val 51264"/>
                <a:gd name="adj2" fmla="val 65020"/>
              </a:avLst>
            </a:prstGeom>
            <a:solidFill>
              <a:srgbClr val="FFFEF2"/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5897" name="矩形 2"/>
            <p:cNvSpPr>
              <a:spLocks noChangeArrowheads="1"/>
            </p:cNvSpPr>
            <p:nvPr/>
          </p:nvSpPr>
          <p:spPr bwMode="auto">
            <a:xfrm>
              <a:off x="1840026" y="2228216"/>
              <a:ext cx="6072445" cy="37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en-US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054" y="2863360"/>
            <a:ext cx="2472051" cy="3524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29" t="13788" r="10342" b="625"/>
          <a:stretch>
            <a:fillRect/>
          </a:stretch>
        </p:blipFill>
        <p:spPr>
          <a:xfrm>
            <a:off x="10225582" y="-72085"/>
            <a:ext cx="2209375" cy="6915281"/>
          </a:xfrm>
          <a:custGeom>
            <a:avLst/>
            <a:gdLst>
              <a:gd name="connsiteX0" fmla="*/ 87017 w 2209375"/>
              <a:gd name="connsiteY0" fmla="*/ 0 h 6915281"/>
              <a:gd name="connsiteX1" fmla="*/ 2209375 w 2209375"/>
              <a:gd name="connsiteY1" fmla="*/ 0 h 6915281"/>
              <a:gd name="connsiteX2" fmla="*/ 2209375 w 2209375"/>
              <a:gd name="connsiteY2" fmla="*/ 6915280 h 6915281"/>
              <a:gd name="connsiteX3" fmla="*/ 87017 w 2209375"/>
              <a:gd name="connsiteY3" fmla="*/ 6915281 h 6915281"/>
              <a:gd name="connsiteX4" fmla="*/ 87017 w 2209375"/>
              <a:gd name="connsiteY4" fmla="*/ 6825438 h 6915281"/>
              <a:gd name="connsiteX5" fmla="*/ 890559 w 2209375"/>
              <a:gd name="connsiteY5" fmla="*/ 5218355 h 6915281"/>
              <a:gd name="connsiteX6" fmla="*/ 87018 w 2209375"/>
              <a:gd name="connsiteY6" fmla="*/ 3611274 h 6915281"/>
              <a:gd name="connsiteX7" fmla="*/ 87017 w 2209375"/>
              <a:gd name="connsiteY7" fmla="*/ 3611190 h 6915281"/>
              <a:gd name="connsiteX8" fmla="*/ 0 w 2209375"/>
              <a:gd name="connsiteY8" fmla="*/ 3464431 h 6915281"/>
              <a:gd name="connsiteX9" fmla="*/ 116813 w 2209375"/>
              <a:gd name="connsiteY9" fmla="*/ 3317739 h 6915281"/>
              <a:gd name="connsiteX10" fmla="*/ 927220 w 2209375"/>
              <a:gd name="connsiteY10" fmla="*/ 1696925 h 6915281"/>
              <a:gd name="connsiteX11" fmla="*/ 87017 w 2209375"/>
              <a:gd name="connsiteY11" fmla="*/ 16521 h 6915281"/>
              <a:gd name="connsiteX12" fmla="*/ 87017 w 2209375"/>
              <a:gd name="connsiteY12" fmla="*/ 0 h 691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375" h="6915281">
                <a:moveTo>
                  <a:pt x="87017" y="0"/>
                </a:moveTo>
                <a:lnTo>
                  <a:pt x="2209375" y="0"/>
                </a:lnTo>
                <a:lnTo>
                  <a:pt x="2209375" y="6915280"/>
                </a:lnTo>
                <a:lnTo>
                  <a:pt x="87017" y="6915281"/>
                </a:lnTo>
                <a:lnTo>
                  <a:pt x="87017" y="6825438"/>
                </a:lnTo>
                <a:lnTo>
                  <a:pt x="890559" y="5218355"/>
                </a:lnTo>
                <a:lnTo>
                  <a:pt x="87018" y="3611274"/>
                </a:lnTo>
                <a:lnTo>
                  <a:pt x="87017" y="3611190"/>
                </a:lnTo>
                <a:lnTo>
                  <a:pt x="0" y="3464431"/>
                </a:lnTo>
                <a:lnTo>
                  <a:pt x="116813" y="3317739"/>
                </a:lnTo>
                <a:lnTo>
                  <a:pt x="927220" y="1696925"/>
                </a:lnTo>
                <a:lnTo>
                  <a:pt x="87017" y="16521"/>
                </a:lnTo>
                <a:lnTo>
                  <a:pt x="87017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3" t="13996" r="21964" b="44603"/>
          <a:stretch>
            <a:fillRect/>
          </a:stretch>
        </p:blipFill>
        <p:spPr>
          <a:xfrm>
            <a:off x="7101595" y="-55242"/>
            <a:ext cx="3924752" cy="3345081"/>
          </a:xfrm>
          <a:custGeom>
            <a:avLst/>
            <a:gdLst>
              <a:gd name="connsiteX0" fmla="*/ 836271 w 3924752"/>
              <a:gd name="connsiteY0" fmla="*/ 0 h 3345081"/>
              <a:gd name="connsiteX1" fmla="*/ 3088481 w 3924752"/>
              <a:gd name="connsiteY1" fmla="*/ 0 h 3345081"/>
              <a:gd name="connsiteX2" fmla="*/ 3924752 w 3924752"/>
              <a:gd name="connsiteY2" fmla="*/ 1672541 h 3345081"/>
              <a:gd name="connsiteX3" fmla="*/ 3088481 w 3924752"/>
              <a:gd name="connsiteY3" fmla="*/ 3345081 h 3345081"/>
              <a:gd name="connsiteX4" fmla="*/ 836271 w 3924752"/>
              <a:gd name="connsiteY4" fmla="*/ 3345081 h 3345081"/>
              <a:gd name="connsiteX5" fmla="*/ 0 w 3924752"/>
              <a:gd name="connsiteY5" fmla="*/ 1672541 h 3345081"/>
              <a:gd name="connsiteX6" fmla="*/ 836271 w 3924752"/>
              <a:gd name="connsiteY6" fmla="*/ 0 h 334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345081">
                <a:moveTo>
                  <a:pt x="836271" y="0"/>
                </a:moveTo>
                <a:lnTo>
                  <a:pt x="3088481" y="0"/>
                </a:lnTo>
                <a:lnTo>
                  <a:pt x="3924752" y="1672541"/>
                </a:lnTo>
                <a:lnTo>
                  <a:pt x="3088481" y="3345081"/>
                </a:lnTo>
                <a:lnTo>
                  <a:pt x="836271" y="3345081"/>
                </a:lnTo>
                <a:lnTo>
                  <a:pt x="0" y="1672541"/>
                </a:lnTo>
                <a:lnTo>
                  <a:pt x="83627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3" t="57011" r="22264" b="442"/>
          <a:stretch>
            <a:fillRect/>
          </a:stretch>
        </p:blipFill>
        <p:spPr>
          <a:xfrm>
            <a:off x="7065222" y="3420259"/>
            <a:ext cx="3924752" cy="3437741"/>
          </a:xfrm>
          <a:custGeom>
            <a:avLst/>
            <a:gdLst>
              <a:gd name="connsiteX0" fmla="*/ 859436 w 3924752"/>
              <a:gd name="connsiteY0" fmla="*/ 0 h 3437741"/>
              <a:gd name="connsiteX1" fmla="*/ 3065316 w 3924752"/>
              <a:gd name="connsiteY1" fmla="*/ 0 h 3437741"/>
              <a:gd name="connsiteX2" fmla="*/ 3924752 w 3924752"/>
              <a:gd name="connsiteY2" fmla="*/ 1718871 h 3437741"/>
              <a:gd name="connsiteX3" fmla="*/ 3065316 w 3924752"/>
              <a:gd name="connsiteY3" fmla="*/ 3437741 h 3437741"/>
              <a:gd name="connsiteX4" fmla="*/ 859436 w 3924752"/>
              <a:gd name="connsiteY4" fmla="*/ 3437741 h 3437741"/>
              <a:gd name="connsiteX5" fmla="*/ 0 w 3924752"/>
              <a:gd name="connsiteY5" fmla="*/ 1718871 h 3437741"/>
              <a:gd name="connsiteX6" fmla="*/ 859436 w 3924752"/>
              <a:gd name="connsiteY6" fmla="*/ 0 h 343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437741">
                <a:moveTo>
                  <a:pt x="859436" y="0"/>
                </a:moveTo>
                <a:lnTo>
                  <a:pt x="3065316" y="0"/>
                </a:lnTo>
                <a:lnTo>
                  <a:pt x="3924752" y="1718871"/>
                </a:lnTo>
                <a:lnTo>
                  <a:pt x="3065316" y="3437741"/>
                </a:lnTo>
                <a:lnTo>
                  <a:pt x="859436" y="3437741"/>
                </a:lnTo>
                <a:lnTo>
                  <a:pt x="0" y="1718871"/>
                </a:lnTo>
                <a:lnTo>
                  <a:pt x="859436" y="0"/>
                </a:lnTo>
                <a:close/>
              </a:path>
            </a:pathLst>
          </a:custGeom>
        </p:spPr>
      </p:pic>
      <p:sp>
        <p:nvSpPr>
          <p:cNvPr id="18" name="任意多边形 17"/>
          <p:cNvSpPr/>
          <p:nvPr/>
        </p:nvSpPr>
        <p:spPr>
          <a:xfrm>
            <a:off x="6582124" y="2775659"/>
            <a:ext cx="1273528" cy="1097869"/>
          </a:xfrm>
          <a:custGeom>
            <a:avLst/>
            <a:gdLst>
              <a:gd name="connsiteX0" fmla="*/ 274467 w 1273528"/>
              <a:gd name="connsiteY0" fmla="*/ 0 h 1097869"/>
              <a:gd name="connsiteX1" fmla="*/ 999061 w 1273528"/>
              <a:gd name="connsiteY1" fmla="*/ 0 h 1097869"/>
              <a:gd name="connsiteX2" fmla="*/ 1273528 w 1273528"/>
              <a:gd name="connsiteY2" fmla="*/ 548935 h 1097869"/>
              <a:gd name="connsiteX3" fmla="*/ 999061 w 1273528"/>
              <a:gd name="connsiteY3" fmla="*/ 1097869 h 1097869"/>
              <a:gd name="connsiteX4" fmla="*/ 274467 w 1273528"/>
              <a:gd name="connsiteY4" fmla="*/ 1097869 h 1097869"/>
              <a:gd name="connsiteX5" fmla="*/ 0 w 1273528"/>
              <a:gd name="connsiteY5" fmla="*/ 548935 h 1097869"/>
              <a:gd name="connsiteX6" fmla="*/ 274467 w 1273528"/>
              <a:gd name="connsiteY6" fmla="*/ 0 h 109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28" h="1097869">
                <a:moveTo>
                  <a:pt x="274467" y="0"/>
                </a:moveTo>
                <a:lnTo>
                  <a:pt x="999061" y="0"/>
                </a:lnTo>
                <a:lnTo>
                  <a:pt x="1273528" y="548935"/>
                </a:lnTo>
                <a:lnTo>
                  <a:pt x="999061" y="1097869"/>
                </a:lnTo>
                <a:lnTo>
                  <a:pt x="274467" y="1097869"/>
                </a:lnTo>
                <a:lnTo>
                  <a:pt x="0" y="548935"/>
                </a:lnTo>
                <a:lnTo>
                  <a:pt x="274467" y="0"/>
                </a:lnTo>
                <a:close/>
              </a:path>
            </a:pathLst>
          </a:custGeom>
          <a:solidFill>
            <a:srgbClr val="BC936B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3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C936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6" name="直接连接符 25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7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C936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2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多边形的面积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BC936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19341" y="3406126"/>
            <a:ext cx="1502167" cy="2272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7"/>
          <p:cNvSpPr>
            <a:spLocks noChangeArrowheads="1"/>
          </p:cNvSpPr>
          <p:nvPr/>
        </p:nvSpPr>
        <p:spPr bwMode="auto">
          <a:xfrm>
            <a:off x="2376488" y="1339850"/>
            <a:ext cx="3255962" cy="1436688"/>
          </a:xfrm>
          <a:prstGeom prst="wedgeRoundRectCallout">
            <a:avLst>
              <a:gd name="adj1" fmla="val 29199"/>
              <a:gd name="adj2" fmla="val 73250"/>
              <a:gd name="adj3" fmla="val 16667"/>
            </a:avLst>
          </a:prstGeom>
          <a:noFill/>
          <a:ln w="28575">
            <a:solidFill>
              <a:srgbClr val="7F7F7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000" kern="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车窗玻璃的形状是梯形！怎样求出它的面积呢？</a:t>
            </a:r>
          </a:p>
        </p:txBody>
      </p:sp>
      <p:sp>
        <p:nvSpPr>
          <p:cNvPr id="4" name="AutoShape 27"/>
          <p:cNvSpPr>
            <a:spLocks noChangeArrowheads="1"/>
          </p:cNvSpPr>
          <p:nvPr/>
        </p:nvSpPr>
        <p:spPr bwMode="auto">
          <a:xfrm>
            <a:off x="6218238" y="1339850"/>
            <a:ext cx="3795712" cy="1436688"/>
          </a:xfrm>
          <a:prstGeom prst="wedgeRoundRectCallout">
            <a:avLst>
              <a:gd name="adj1" fmla="val -27162"/>
              <a:gd name="adj2" fmla="val 78907"/>
              <a:gd name="adj3" fmla="val 16667"/>
            </a:avLst>
          </a:prstGeom>
          <a:noFill/>
          <a:ln w="28575">
            <a:solidFill>
              <a:srgbClr val="7F7F7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000" kern="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你能用学过的方法推导出梯形的面积计算公式吗？</a:t>
            </a:r>
            <a:endParaRPr lang="en-US" altLang="zh-CN" sz="20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8238" y="3557191"/>
            <a:ext cx="1502167" cy="197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354941" y="1319509"/>
            <a:ext cx="7020274" cy="2306197"/>
            <a:chOff x="1995619" y="4456894"/>
            <a:chExt cx="9358172" cy="2304710"/>
          </a:xfrm>
        </p:grpSpPr>
        <p:pic>
          <p:nvPicPr>
            <p:cNvPr id="151555" name="图片 4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95619" y="5241043"/>
              <a:ext cx="1546539" cy="1520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对话气泡: 圆角矩形 3"/>
            <p:cNvSpPr>
              <a:spLocks noChangeArrowheads="1"/>
            </p:cNvSpPr>
            <p:nvPr/>
          </p:nvSpPr>
          <p:spPr bwMode="auto">
            <a:xfrm>
              <a:off x="4355614" y="4456894"/>
              <a:ext cx="6998177" cy="1304084"/>
            </a:xfrm>
            <a:prstGeom prst="wedgeRoundRectCallout">
              <a:avLst>
                <a:gd name="adj1" fmla="val -58650"/>
                <a:gd name="adj2" fmla="val 21248"/>
                <a:gd name="adj3" fmla="val 16667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30000"/>
                </a:lnSpc>
                <a:defRPr/>
              </a:pPr>
              <a:r>
                <a:rPr lang="zh-CN" altLang="en-US" sz="2400" kern="0" dirty="0">
                  <a:solidFill>
                    <a:srgbClr val="00B0F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回忆一下，我们是怎样推导出三角形面积的计算公式的？</a:t>
              </a: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3649496" y="3092745"/>
            <a:ext cx="5959475" cy="2718969"/>
            <a:chOff x="1159657" y="1149997"/>
            <a:chExt cx="7946778" cy="2718336"/>
          </a:xfrm>
        </p:grpSpPr>
        <p:sp>
          <p:nvSpPr>
            <p:cNvPr id="6" name="矩形 18"/>
            <p:cNvSpPr>
              <a:spLocks noChangeArrowheads="1"/>
            </p:cNvSpPr>
            <p:nvPr/>
          </p:nvSpPr>
          <p:spPr bwMode="auto">
            <a:xfrm>
              <a:off x="1159657" y="2333997"/>
              <a:ext cx="7946778" cy="46155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三角</a:t>
              </a:r>
              <a:r>
                <a:rPr lang="zh-CN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形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（新）             已学过的图形（旧）</a:t>
              </a:r>
            </a:p>
          </p:txBody>
        </p:sp>
        <p:grpSp>
          <p:nvGrpSpPr>
            <p:cNvPr id="151559" name="Group 12"/>
            <p:cNvGrpSpPr/>
            <p:nvPr/>
          </p:nvGrpSpPr>
          <p:grpSpPr bwMode="auto">
            <a:xfrm rot="10800000">
              <a:off x="2955925" y="1797050"/>
              <a:ext cx="3024188" cy="287338"/>
              <a:chOff x="3330" y="4323"/>
              <a:chExt cx="3330" cy="393"/>
            </a:xfrm>
          </p:grpSpPr>
          <p:sp>
            <p:nvSpPr>
              <p:cNvPr id="151560" name="Freeform 13"/>
              <p:cNvSpPr>
                <a:spLocks noChangeArrowheads="1"/>
              </p:cNvSpPr>
              <p:nvPr/>
            </p:nvSpPr>
            <p:spPr bwMode="auto">
              <a:xfrm>
                <a:off x="3420" y="4404"/>
                <a:ext cx="3240" cy="312"/>
              </a:xfrm>
              <a:custGeom>
                <a:avLst/>
                <a:gdLst>
                  <a:gd name="T0" fmla="*/ 0 w 3240"/>
                  <a:gd name="T1" fmla="*/ 0 h 312"/>
                  <a:gd name="T2" fmla="*/ 1620 w 3240"/>
                  <a:gd name="T3" fmla="*/ 312 h 312"/>
                  <a:gd name="T4" fmla="*/ 3240 w 3240"/>
                  <a:gd name="T5" fmla="*/ 0 h 3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40" h="312">
                    <a:moveTo>
                      <a:pt x="0" y="0"/>
                    </a:moveTo>
                    <a:cubicBezTo>
                      <a:pt x="540" y="156"/>
                      <a:pt x="1080" y="312"/>
                      <a:pt x="1620" y="312"/>
                    </a:cubicBezTo>
                    <a:cubicBezTo>
                      <a:pt x="2160" y="312"/>
                      <a:pt x="2700" y="156"/>
                      <a:pt x="3240" y="0"/>
                    </a:cubicBezTo>
                  </a:path>
                </a:pathLst>
              </a:custGeom>
              <a:noFill/>
              <a:ln w="28575">
                <a:solidFill>
                  <a:srgbClr val="00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1561" name="AutoShape 14"/>
              <p:cNvSpPr>
                <a:spLocks noChangeArrowheads="1"/>
              </p:cNvSpPr>
              <p:nvPr/>
            </p:nvSpPr>
            <p:spPr bwMode="auto">
              <a:xfrm rot="10800000" flipH="1">
                <a:off x="3330" y="4323"/>
                <a:ext cx="180" cy="156"/>
              </a:xfrm>
              <a:prstGeom prst="triangle">
                <a:avLst>
                  <a:gd name="adj" fmla="val 0"/>
                </a:avLst>
              </a:prstGeom>
              <a:solidFill>
                <a:srgbClr val="0099FF"/>
              </a:solidFill>
              <a:ln w="28575">
                <a:solidFill>
                  <a:srgbClr val="0099FF"/>
                </a:solidFill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1562" name="矩形 26"/>
            <p:cNvSpPr>
              <a:spLocks noChangeArrowheads="1"/>
            </p:cNvSpPr>
            <p:nvPr/>
          </p:nvSpPr>
          <p:spPr bwMode="auto">
            <a:xfrm>
              <a:off x="2900723" y="1149997"/>
              <a:ext cx="4036133" cy="461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kern="0">
                  <a:solidFill>
                    <a:srgbClr val="0099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转化（拼接、割补）</a:t>
              </a:r>
            </a:p>
          </p:txBody>
        </p:sp>
        <p:sp>
          <p:nvSpPr>
            <p:cNvPr id="151563" name="矩形 27"/>
            <p:cNvSpPr>
              <a:spLocks noChangeArrowheads="1"/>
            </p:cNvSpPr>
            <p:nvPr/>
          </p:nvSpPr>
          <p:spPr bwMode="auto">
            <a:xfrm>
              <a:off x="4095750" y="3406775"/>
              <a:ext cx="1088443" cy="461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kern="0">
                  <a:solidFill>
                    <a:srgbClr val="ED4D57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推导</a:t>
              </a:r>
            </a:p>
          </p:txBody>
        </p:sp>
        <p:grpSp>
          <p:nvGrpSpPr>
            <p:cNvPr id="151564" name="Group 12"/>
            <p:cNvGrpSpPr/>
            <p:nvPr/>
          </p:nvGrpSpPr>
          <p:grpSpPr bwMode="auto">
            <a:xfrm>
              <a:off x="2932113" y="3081338"/>
              <a:ext cx="3024187" cy="287337"/>
              <a:chOff x="3330" y="4323"/>
              <a:chExt cx="3330" cy="393"/>
            </a:xfrm>
          </p:grpSpPr>
          <p:sp>
            <p:nvSpPr>
              <p:cNvPr id="151565" name="Freeform 13"/>
              <p:cNvSpPr>
                <a:spLocks noChangeArrowheads="1"/>
              </p:cNvSpPr>
              <p:nvPr/>
            </p:nvSpPr>
            <p:spPr bwMode="auto">
              <a:xfrm>
                <a:off x="3420" y="4404"/>
                <a:ext cx="3240" cy="312"/>
              </a:xfrm>
              <a:custGeom>
                <a:avLst/>
                <a:gdLst>
                  <a:gd name="T0" fmla="*/ 0 w 3240"/>
                  <a:gd name="T1" fmla="*/ 0 h 312"/>
                  <a:gd name="T2" fmla="*/ 1620 w 3240"/>
                  <a:gd name="T3" fmla="*/ 312 h 312"/>
                  <a:gd name="T4" fmla="*/ 3240 w 3240"/>
                  <a:gd name="T5" fmla="*/ 0 h 3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40" h="312">
                    <a:moveTo>
                      <a:pt x="0" y="0"/>
                    </a:moveTo>
                    <a:cubicBezTo>
                      <a:pt x="540" y="156"/>
                      <a:pt x="1080" y="312"/>
                      <a:pt x="1620" y="312"/>
                    </a:cubicBezTo>
                    <a:cubicBezTo>
                      <a:pt x="2160" y="312"/>
                      <a:pt x="2700" y="156"/>
                      <a:pt x="3240" y="0"/>
                    </a:cubicBezTo>
                  </a:path>
                </a:pathLst>
              </a:custGeom>
              <a:noFill/>
              <a:ln w="28575">
                <a:solidFill>
                  <a:srgbClr val="ED4D57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1566" name="AutoShape 14"/>
              <p:cNvSpPr>
                <a:spLocks noChangeArrowheads="1"/>
              </p:cNvSpPr>
              <p:nvPr/>
            </p:nvSpPr>
            <p:spPr bwMode="auto">
              <a:xfrm rot="10800000" flipH="1">
                <a:off x="3330" y="4323"/>
                <a:ext cx="180" cy="156"/>
              </a:xfrm>
              <a:prstGeom prst="triangle">
                <a:avLst>
                  <a:gd name="adj" fmla="val 0"/>
                </a:avLst>
              </a:prstGeom>
              <a:solidFill>
                <a:srgbClr val="ED4D57"/>
              </a:solidFill>
              <a:ln w="28575">
                <a:solidFill>
                  <a:srgbClr val="ED4D57"/>
                </a:solidFill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cxnSp>
          <p:nvCxnSpPr>
            <p:cNvPr id="151567" name="直接箭头连接符 34"/>
            <p:cNvCxnSpPr>
              <a:cxnSpLocks noChangeShapeType="1"/>
            </p:cNvCxnSpPr>
            <p:nvPr/>
          </p:nvCxnSpPr>
          <p:spPr bwMode="auto">
            <a:xfrm>
              <a:off x="3570822" y="2616973"/>
              <a:ext cx="1511300" cy="0"/>
            </a:xfrm>
            <a:prstGeom prst="straightConnector1">
              <a:avLst/>
            </a:prstGeom>
            <a:noFill/>
            <a:ln w="28575">
              <a:solidFill>
                <a:srgbClr val="FF6C0A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1568" name="矩形 35"/>
            <p:cNvSpPr>
              <a:spLocks noChangeArrowheads="1"/>
            </p:cNvSpPr>
            <p:nvPr/>
          </p:nvSpPr>
          <p:spPr bwMode="auto">
            <a:xfrm>
              <a:off x="4152900" y="2019300"/>
              <a:ext cx="1088443" cy="461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kern="0">
                  <a:solidFill>
                    <a:srgbClr val="FF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联系</a:t>
              </a:r>
            </a:p>
          </p:txBody>
        </p:sp>
      </p:grp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564675" y="1208047"/>
            <a:ext cx="11116628" cy="5355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你能根据已有的经验，借助手中的学具推导出梯形的面积计算公式吗？</a:t>
            </a:r>
          </a:p>
        </p:txBody>
      </p:sp>
      <p:pic>
        <p:nvPicPr>
          <p:cNvPr id="152579" name="Picture 19" descr="梯形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261" y="2589213"/>
            <a:ext cx="13319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80" name="Picture 18" descr="梯形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910" y="1973264"/>
            <a:ext cx="21844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81" name="Picture 21" descr="梯形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711" y="2603500"/>
            <a:ext cx="13319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82" name="Picture 22" descr="梯形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523" y="3965575"/>
            <a:ext cx="19367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83" name="Picture 23" descr="梯形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936" y="4792663"/>
            <a:ext cx="10906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84" name="Picture 24" descr="梯形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73" y="4791075"/>
            <a:ext cx="109061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243138" y="1643063"/>
            <a:ext cx="75565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BFAF5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7F7F7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7078" y="1359535"/>
            <a:ext cx="111502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250000"/>
              </a:lnSpc>
              <a:defRPr/>
            </a:pP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操作</a:t>
            </a: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指南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  <a:p>
            <a:pPr eaLnBrk="0" hangingPunct="0">
              <a:lnSpc>
                <a:spcPct val="250000"/>
              </a:lnSpc>
              <a:defRPr/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想一想：你能用什么办法求出这个梯形纸片的面积？</a:t>
            </a:r>
          </a:p>
          <a:p>
            <a:pPr eaLnBrk="0" hangingPunct="0">
              <a:lnSpc>
                <a:spcPct val="250000"/>
              </a:lnSpc>
              <a:defRPr/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做一做：可以折、拼、剪。</a:t>
            </a:r>
          </a:p>
          <a:p>
            <a:pPr eaLnBrk="0" hangingPunct="0">
              <a:lnSpc>
                <a:spcPct val="250000"/>
              </a:lnSpc>
              <a:defRPr/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说一说：你是用什么办法求出这个梯形纸片的面积。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>
            <a:off x="2421731" y="3488056"/>
            <a:ext cx="2530475" cy="2127250"/>
          </a:xfrm>
          <a:custGeom>
            <a:avLst/>
            <a:gdLst>
              <a:gd name="connsiteX0" fmla="*/ 0 w 2858609"/>
              <a:gd name="connsiteY0" fmla="*/ 1802167 h 1802167"/>
              <a:gd name="connsiteX1" fmla="*/ 2858609 w 2858609"/>
              <a:gd name="connsiteY1" fmla="*/ 1802167 h 1802167"/>
              <a:gd name="connsiteX2" fmla="*/ 1526959 w 2858609"/>
              <a:gd name="connsiteY2" fmla="*/ 0 h 1802167"/>
              <a:gd name="connsiteX3" fmla="*/ 701335 w 2858609"/>
              <a:gd name="connsiteY3" fmla="*/ 0 h 1802167"/>
              <a:gd name="connsiteX4" fmla="*/ 0 w 2858609"/>
              <a:gd name="connsiteY4" fmla="*/ 1802167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09" h="1802167">
                <a:moveTo>
                  <a:pt x="0" y="1802167"/>
                </a:moveTo>
                <a:lnTo>
                  <a:pt x="2858609" y="1802167"/>
                </a:lnTo>
                <a:lnTo>
                  <a:pt x="1526959" y="0"/>
                </a:lnTo>
                <a:lnTo>
                  <a:pt x="701335" y="0"/>
                </a:lnTo>
                <a:lnTo>
                  <a:pt x="0" y="1802167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677443" y="3488057"/>
            <a:ext cx="1568450" cy="2117725"/>
          </a:xfrm>
          <a:prstGeom prst="line">
            <a:avLst/>
          </a:prstGeom>
          <a:ln w="19050">
            <a:solidFill>
              <a:srgbClr val="1515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 bwMode="auto">
          <a:xfrm>
            <a:off x="5757069" y="1314927"/>
            <a:ext cx="5232527" cy="2173129"/>
            <a:chOff x="5651828" y="1314420"/>
            <a:chExt cx="6977049" cy="2174582"/>
          </a:xfrm>
        </p:grpSpPr>
        <p:sp>
          <p:nvSpPr>
            <p:cNvPr id="23" name="对话气泡: 圆角矩形 22"/>
            <p:cNvSpPr>
              <a:spLocks noChangeArrowheads="1"/>
            </p:cNvSpPr>
            <p:nvPr/>
          </p:nvSpPr>
          <p:spPr bwMode="auto">
            <a:xfrm>
              <a:off x="5651828" y="1314420"/>
              <a:ext cx="4443103" cy="1501825"/>
            </a:xfrm>
            <a:prstGeom prst="wedgeRoundRectCallout">
              <a:avLst>
                <a:gd name="adj1" fmla="val 64361"/>
                <a:gd name="adj2" fmla="val 22640"/>
                <a:gd name="adj3" fmla="val 16667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30000"/>
                </a:lnSpc>
                <a:defRPr/>
              </a:pPr>
              <a:r>
                <a:rPr lang="zh-CN" altLang="en-US" sz="2000" kern="0" dirty="0">
                  <a:solidFill>
                    <a:srgbClr val="00B0F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把梯形分成平行四边形和三角形，分别计算出它们的面积，再求出它们的面积和。</a:t>
              </a:r>
            </a:p>
          </p:txBody>
        </p:sp>
        <p:pic>
          <p:nvPicPr>
            <p:cNvPr id="154630" name="图片 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147222" y="1807092"/>
              <a:ext cx="1481655" cy="168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任意多边形: 形状 36"/>
          <p:cNvSpPr/>
          <p:nvPr/>
        </p:nvSpPr>
        <p:spPr>
          <a:xfrm>
            <a:off x="5757069" y="3488056"/>
            <a:ext cx="2530475" cy="2127250"/>
          </a:xfrm>
          <a:custGeom>
            <a:avLst/>
            <a:gdLst>
              <a:gd name="connsiteX0" fmla="*/ 0 w 2858609"/>
              <a:gd name="connsiteY0" fmla="*/ 1802167 h 1802167"/>
              <a:gd name="connsiteX1" fmla="*/ 2858609 w 2858609"/>
              <a:gd name="connsiteY1" fmla="*/ 1802167 h 1802167"/>
              <a:gd name="connsiteX2" fmla="*/ 1526959 w 2858609"/>
              <a:gd name="connsiteY2" fmla="*/ 0 h 1802167"/>
              <a:gd name="connsiteX3" fmla="*/ 701335 w 2858609"/>
              <a:gd name="connsiteY3" fmla="*/ 0 h 1802167"/>
              <a:gd name="connsiteX4" fmla="*/ 0 w 2858609"/>
              <a:gd name="connsiteY4" fmla="*/ 1802167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09" h="1802167">
                <a:moveTo>
                  <a:pt x="0" y="1802167"/>
                </a:moveTo>
                <a:lnTo>
                  <a:pt x="2858609" y="1802167"/>
                </a:lnTo>
                <a:lnTo>
                  <a:pt x="1526959" y="0"/>
                </a:lnTo>
                <a:lnTo>
                  <a:pt x="701335" y="0"/>
                </a:lnTo>
                <a:lnTo>
                  <a:pt x="0" y="1802167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8297068" y="3488056"/>
            <a:ext cx="831850" cy="2127250"/>
          </a:xfrm>
          <a:prstGeom prst="line">
            <a:avLst/>
          </a:prstGeom>
          <a:ln w="19050">
            <a:solidFill>
              <a:srgbClr val="1515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569278" y="1054100"/>
            <a:ext cx="11303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8F4E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F7F7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割补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93271" y="952500"/>
            <a:ext cx="11303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8F4E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F7F7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割补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6256880" y="1255013"/>
            <a:ext cx="4863017" cy="2095747"/>
            <a:chOff x="4819085" y="1446692"/>
            <a:chExt cx="6484971" cy="2097220"/>
          </a:xfrm>
        </p:grpSpPr>
        <p:sp>
          <p:nvSpPr>
            <p:cNvPr id="4" name="对话气泡: 圆角矩形 3"/>
            <p:cNvSpPr>
              <a:spLocks noChangeArrowheads="1"/>
            </p:cNvSpPr>
            <p:nvPr/>
          </p:nvSpPr>
          <p:spPr bwMode="auto">
            <a:xfrm>
              <a:off x="4819085" y="1446692"/>
              <a:ext cx="4502248" cy="1667157"/>
            </a:xfrm>
            <a:prstGeom prst="wedgeRoundRectCallout">
              <a:avLst>
                <a:gd name="adj1" fmla="val 64361"/>
                <a:gd name="adj2" fmla="val 22640"/>
                <a:gd name="adj3" fmla="val 16667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30000"/>
                </a:lnSpc>
                <a:defRPr/>
              </a:pPr>
              <a:r>
                <a:rPr lang="zh-CN" altLang="en-US" sz="2000" kern="0" dirty="0">
                  <a:solidFill>
                    <a:srgbClr val="00B0F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把梯形分成两个三角形，求出每个三角形的面积，再计算出它们的面积和。</a:t>
              </a:r>
            </a:p>
          </p:txBody>
        </p:sp>
        <p:pic>
          <p:nvPicPr>
            <p:cNvPr id="155653" name="图片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946726" y="2208091"/>
              <a:ext cx="1357330" cy="1335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任意多边形: 形状 9"/>
          <p:cNvSpPr/>
          <p:nvPr/>
        </p:nvSpPr>
        <p:spPr>
          <a:xfrm>
            <a:off x="2371163" y="3345789"/>
            <a:ext cx="2530475" cy="2127250"/>
          </a:xfrm>
          <a:custGeom>
            <a:avLst/>
            <a:gdLst>
              <a:gd name="connsiteX0" fmla="*/ 0 w 2858609"/>
              <a:gd name="connsiteY0" fmla="*/ 1802167 h 1802167"/>
              <a:gd name="connsiteX1" fmla="*/ 2858609 w 2858609"/>
              <a:gd name="connsiteY1" fmla="*/ 1802167 h 1802167"/>
              <a:gd name="connsiteX2" fmla="*/ 1526959 w 2858609"/>
              <a:gd name="connsiteY2" fmla="*/ 0 h 1802167"/>
              <a:gd name="connsiteX3" fmla="*/ 701335 w 2858609"/>
              <a:gd name="connsiteY3" fmla="*/ 0 h 1802167"/>
              <a:gd name="connsiteX4" fmla="*/ 0 w 2858609"/>
              <a:gd name="connsiteY4" fmla="*/ 1802167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09" h="1802167">
                <a:moveTo>
                  <a:pt x="0" y="1802167"/>
                </a:moveTo>
                <a:lnTo>
                  <a:pt x="2858609" y="1802167"/>
                </a:lnTo>
                <a:lnTo>
                  <a:pt x="1526959" y="0"/>
                </a:lnTo>
                <a:lnTo>
                  <a:pt x="701335" y="0"/>
                </a:lnTo>
                <a:lnTo>
                  <a:pt x="0" y="1802167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直接连接符 10"/>
          <p:cNvCxnSpPr>
            <a:endCxn id="10" idx="0"/>
          </p:cNvCxnSpPr>
          <p:nvPr/>
        </p:nvCxnSpPr>
        <p:spPr>
          <a:xfrm flipH="1">
            <a:off x="2385451" y="3729964"/>
            <a:ext cx="1804987" cy="2127250"/>
          </a:xfrm>
          <a:prstGeom prst="line">
            <a:avLst/>
          </a:prstGeom>
          <a:ln w="19050">
            <a:solidFill>
              <a:srgbClr val="1515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: 形状 12"/>
          <p:cNvSpPr/>
          <p:nvPr/>
        </p:nvSpPr>
        <p:spPr>
          <a:xfrm>
            <a:off x="5706501" y="3345789"/>
            <a:ext cx="2530475" cy="2127250"/>
          </a:xfrm>
          <a:custGeom>
            <a:avLst/>
            <a:gdLst>
              <a:gd name="connsiteX0" fmla="*/ 0 w 2858609"/>
              <a:gd name="connsiteY0" fmla="*/ 1802167 h 1802167"/>
              <a:gd name="connsiteX1" fmla="*/ 2858609 w 2858609"/>
              <a:gd name="connsiteY1" fmla="*/ 1802167 h 1802167"/>
              <a:gd name="connsiteX2" fmla="*/ 1526959 w 2858609"/>
              <a:gd name="connsiteY2" fmla="*/ 0 h 1802167"/>
              <a:gd name="connsiteX3" fmla="*/ 701335 w 2858609"/>
              <a:gd name="connsiteY3" fmla="*/ 0 h 1802167"/>
              <a:gd name="connsiteX4" fmla="*/ 0 w 2858609"/>
              <a:gd name="connsiteY4" fmla="*/ 1802167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09" h="1802167">
                <a:moveTo>
                  <a:pt x="0" y="1802167"/>
                </a:moveTo>
                <a:lnTo>
                  <a:pt x="2858609" y="1802167"/>
                </a:lnTo>
                <a:lnTo>
                  <a:pt x="1526959" y="0"/>
                </a:lnTo>
                <a:lnTo>
                  <a:pt x="701335" y="0"/>
                </a:lnTo>
                <a:lnTo>
                  <a:pt x="0" y="1802167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>
            <a:endCxn id="13" idx="1"/>
          </p:cNvCxnSpPr>
          <p:nvPr/>
        </p:nvCxnSpPr>
        <p:spPr>
          <a:xfrm>
            <a:off x="6165287" y="3729964"/>
            <a:ext cx="2541588" cy="2127250"/>
          </a:xfrm>
          <a:prstGeom prst="line">
            <a:avLst/>
          </a:prstGeom>
          <a:ln w="19050">
            <a:solidFill>
              <a:srgbClr val="1515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27995" y="1054100"/>
            <a:ext cx="11303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8F3D4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F7F7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拼接</a:t>
            </a:r>
          </a:p>
        </p:txBody>
      </p:sp>
      <p:sp>
        <p:nvSpPr>
          <p:cNvPr id="4" name="任意多边形: 形状 3"/>
          <p:cNvSpPr/>
          <p:nvPr/>
        </p:nvSpPr>
        <p:spPr>
          <a:xfrm>
            <a:off x="1622323" y="2655888"/>
            <a:ext cx="2530475" cy="2127250"/>
          </a:xfrm>
          <a:custGeom>
            <a:avLst/>
            <a:gdLst>
              <a:gd name="connsiteX0" fmla="*/ 0 w 2858609"/>
              <a:gd name="connsiteY0" fmla="*/ 1802167 h 1802167"/>
              <a:gd name="connsiteX1" fmla="*/ 2858609 w 2858609"/>
              <a:gd name="connsiteY1" fmla="*/ 1802167 h 1802167"/>
              <a:gd name="connsiteX2" fmla="*/ 1526959 w 2858609"/>
              <a:gd name="connsiteY2" fmla="*/ 0 h 1802167"/>
              <a:gd name="connsiteX3" fmla="*/ 701335 w 2858609"/>
              <a:gd name="connsiteY3" fmla="*/ 0 h 1802167"/>
              <a:gd name="connsiteX4" fmla="*/ 0 w 2858609"/>
              <a:gd name="connsiteY4" fmla="*/ 1802167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09" h="1802167">
                <a:moveTo>
                  <a:pt x="0" y="1802167"/>
                </a:moveTo>
                <a:lnTo>
                  <a:pt x="2858609" y="1802167"/>
                </a:lnTo>
                <a:lnTo>
                  <a:pt x="1526959" y="0"/>
                </a:lnTo>
                <a:lnTo>
                  <a:pt x="701335" y="0"/>
                </a:lnTo>
                <a:lnTo>
                  <a:pt x="0" y="1802167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6676" name="TextBox 13"/>
          <p:cNvSpPr txBox="1">
            <a:spLocks noChangeArrowheads="1"/>
          </p:cNvSpPr>
          <p:nvPr/>
        </p:nvSpPr>
        <p:spPr bwMode="auto">
          <a:xfrm>
            <a:off x="2287486" y="2065338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FF47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上底</a:t>
            </a:r>
          </a:p>
        </p:txBody>
      </p:sp>
      <p:sp>
        <p:nvSpPr>
          <p:cNvPr id="156677" name="TextBox 14"/>
          <p:cNvSpPr txBox="1">
            <a:spLocks noChangeArrowheads="1"/>
          </p:cNvSpPr>
          <p:nvPr/>
        </p:nvSpPr>
        <p:spPr bwMode="auto">
          <a:xfrm>
            <a:off x="2565297" y="3530601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FF47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</a:t>
            </a:r>
          </a:p>
        </p:txBody>
      </p:sp>
      <p:sp>
        <p:nvSpPr>
          <p:cNvPr id="156678" name="TextBox 13"/>
          <p:cNvSpPr txBox="1">
            <a:spLocks noChangeArrowheads="1"/>
          </p:cNvSpPr>
          <p:nvPr/>
        </p:nvSpPr>
        <p:spPr bwMode="auto">
          <a:xfrm>
            <a:off x="2360511" y="4848226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FF47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下底</a:t>
            </a:r>
          </a:p>
        </p:txBody>
      </p:sp>
      <p:sp>
        <p:nvSpPr>
          <p:cNvPr id="16" name="任意多边形: 形状 15"/>
          <p:cNvSpPr/>
          <p:nvPr/>
        </p:nvSpPr>
        <p:spPr>
          <a:xfrm>
            <a:off x="1622323" y="2655888"/>
            <a:ext cx="2530475" cy="2127250"/>
          </a:xfrm>
          <a:custGeom>
            <a:avLst/>
            <a:gdLst>
              <a:gd name="connsiteX0" fmla="*/ 0 w 2858609"/>
              <a:gd name="connsiteY0" fmla="*/ 1802167 h 1802167"/>
              <a:gd name="connsiteX1" fmla="*/ 2858609 w 2858609"/>
              <a:gd name="connsiteY1" fmla="*/ 1802167 h 1802167"/>
              <a:gd name="connsiteX2" fmla="*/ 1526959 w 2858609"/>
              <a:gd name="connsiteY2" fmla="*/ 0 h 1802167"/>
              <a:gd name="connsiteX3" fmla="*/ 701335 w 2858609"/>
              <a:gd name="connsiteY3" fmla="*/ 0 h 1802167"/>
              <a:gd name="connsiteX4" fmla="*/ 0 w 2858609"/>
              <a:gd name="connsiteY4" fmla="*/ 1802167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09" h="1802167">
                <a:moveTo>
                  <a:pt x="0" y="1802167"/>
                </a:moveTo>
                <a:lnTo>
                  <a:pt x="2858609" y="1802167"/>
                </a:lnTo>
                <a:lnTo>
                  <a:pt x="1526959" y="0"/>
                </a:lnTo>
                <a:lnTo>
                  <a:pt x="701335" y="0"/>
                </a:lnTo>
                <a:lnTo>
                  <a:pt x="0" y="1802167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6680" name="组合 14"/>
          <p:cNvGrpSpPr/>
          <p:nvPr/>
        </p:nvGrpSpPr>
        <p:grpSpPr bwMode="auto">
          <a:xfrm>
            <a:off x="2820886" y="2674938"/>
            <a:ext cx="149225" cy="2108200"/>
            <a:chOff x="3327902" y="3727819"/>
            <a:chExt cx="198678" cy="2107602"/>
          </a:xfrm>
        </p:grpSpPr>
        <p:cxnSp>
          <p:nvCxnSpPr>
            <p:cNvPr id="156681" name="直接连接符 11"/>
            <p:cNvCxnSpPr>
              <a:cxnSpLocks noChangeShapeType="1"/>
            </p:cNvCxnSpPr>
            <p:nvPr/>
          </p:nvCxnSpPr>
          <p:spPr bwMode="auto">
            <a:xfrm>
              <a:off x="3526580" y="3727819"/>
              <a:ext cx="0" cy="2107602"/>
            </a:xfrm>
            <a:prstGeom prst="line">
              <a:avLst/>
            </a:prstGeom>
            <a:noFill/>
            <a:ln w="28575">
              <a:solidFill>
                <a:srgbClr val="FF47FF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6682" name="组合 13"/>
            <p:cNvGrpSpPr/>
            <p:nvPr/>
          </p:nvGrpSpPr>
          <p:grpSpPr bwMode="auto">
            <a:xfrm>
              <a:off x="3327902" y="5651888"/>
              <a:ext cx="180000" cy="180000"/>
              <a:chOff x="6360750" y="4951120"/>
              <a:chExt cx="180000" cy="180000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6360750" y="4956903"/>
                <a:ext cx="179655" cy="0"/>
              </a:xfrm>
              <a:prstGeom prst="line">
                <a:avLst/>
              </a:prstGeom>
              <a:ln w="28575">
                <a:solidFill>
                  <a:srgbClr val="FF47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rot="16200000">
                <a:off x="6270287" y="5041018"/>
                <a:ext cx="180924" cy="0"/>
              </a:xfrm>
              <a:prstGeom prst="line">
                <a:avLst/>
              </a:prstGeom>
              <a:ln w="28575">
                <a:solidFill>
                  <a:srgbClr val="FF47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500586" y="2237860"/>
            <a:ext cx="462380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平行四边形</a:t>
            </a:r>
            <a:r>
              <a:rPr lang="zh-CN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的面积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底</a:t>
            </a:r>
            <a:r>
              <a:rPr lang="zh-CN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× 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高</a:t>
            </a:r>
            <a:r>
              <a:rPr lang="zh-CN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zh-CN" altLang="en-US" sz="24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640434" y="3323240"/>
            <a:ext cx="553717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个梯形的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面积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（上底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下底）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2" name="直接箭头连接符 35"/>
          <p:cNvCxnSpPr>
            <a:cxnSpLocks noChangeShapeType="1"/>
          </p:cNvCxnSpPr>
          <p:nvPr/>
        </p:nvCxnSpPr>
        <p:spPr bwMode="auto">
          <a:xfrm>
            <a:off x="7560957" y="2801608"/>
            <a:ext cx="1587" cy="360363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3" name="组合 22"/>
          <p:cNvGrpSpPr/>
          <p:nvPr/>
        </p:nvGrpSpPr>
        <p:grpSpPr bwMode="auto">
          <a:xfrm>
            <a:off x="5713413" y="3856634"/>
            <a:ext cx="5391219" cy="923330"/>
            <a:chOff x="5703351" y="4354108"/>
            <a:chExt cx="7188374" cy="922643"/>
          </a:xfrm>
        </p:grpSpPr>
        <p:sp>
          <p:nvSpPr>
            <p:cNvPr id="24" name="矩形 23"/>
            <p:cNvSpPr>
              <a:spLocks noChangeArrowheads="1"/>
            </p:cNvSpPr>
            <p:nvPr/>
          </p:nvSpPr>
          <p:spPr bwMode="auto">
            <a:xfrm>
              <a:off x="5703351" y="4815430"/>
              <a:ext cx="7188374" cy="4613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梯形的</a:t>
              </a:r>
              <a:r>
                <a:rPr lang="zh-CN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面积</a:t>
              </a: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=  </a:t>
              </a: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（上底</a:t>
              </a: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下底）</a:t>
              </a: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zh-CN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高</a:t>
              </a: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÷2</a:t>
              </a:r>
            </a:p>
          </p:txBody>
        </p:sp>
        <p:cxnSp>
          <p:nvCxnSpPr>
            <p:cNvPr id="156690" name="直接箭头连接符 35"/>
            <p:cNvCxnSpPr>
              <a:cxnSpLocks noChangeShapeType="1"/>
            </p:cNvCxnSpPr>
            <p:nvPr/>
          </p:nvCxnSpPr>
          <p:spPr bwMode="auto">
            <a:xfrm>
              <a:off x="8168887" y="4354108"/>
              <a:ext cx="596" cy="360161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6691" name="TextBox 13"/>
          <p:cNvSpPr txBox="1">
            <a:spLocks noChangeArrowheads="1"/>
          </p:cNvSpPr>
          <p:nvPr/>
        </p:nvSpPr>
        <p:spPr bwMode="auto">
          <a:xfrm>
            <a:off x="2474810" y="3444876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FF47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0.14571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93271" y="830223"/>
            <a:ext cx="11303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8F3D4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F7F7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拼接</a:t>
            </a:r>
          </a:p>
        </p:txBody>
      </p:sp>
      <p:sp>
        <p:nvSpPr>
          <p:cNvPr id="6" name="任意多边形: 形状 5"/>
          <p:cNvSpPr/>
          <p:nvPr/>
        </p:nvSpPr>
        <p:spPr>
          <a:xfrm>
            <a:off x="1516849" y="2438947"/>
            <a:ext cx="2701925" cy="1803400"/>
          </a:xfrm>
          <a:custGeom>
            <a:avLst/>
            <a:gdLst>
              <a:gd name="connsiteX0" fmla="*/ 0 w 3604333"/>
              <a:gd name="connsiteY0" fmla="*/ 0 h 1802167"/>
              <a:gd name="connsiteX1" fmla="*/ 1802167 w 3604333"/>
              <a:gd name="connsiteY1" fmla="*/ 0 h 1802167"/>
              <a:gd name="connsiteX2" fmla="*/ 3604333 w 3604333"/>
              <a:gd name="connsiteY2" fmla="*/ 1802166 h 1802167"/>
              <a:gd name="connsiteX3" fmla="*/ 1802167 w 3604333"/>
              <a:gd name="connsiteY3" fmla="*/ 1802166 h 1802167"/>
              <a:gd name="connsiteX4" fmla="*/ 1802167 w 3604333"/>
              <a:gd name="connsiteY4" fmla="*/ 1802167 h 1802167"/>
              <a:gd name="connsiteX5" fmla="*/ 0 w 3604333"/>
              <a:gd name="connsiteY5" fmla="*/ 1802167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4333" h="1802167">
                <a:moveTo>
                  <a:pt x="0" y="0"/>
                </a:moveTo>
                <a:lnTo>
                  <a:pt x="1802167" y="0"/>
                </a:lnTo>
                <a:lnTo>
                  <a:pt x="3604333" y="1802166"/>
                </a:lnTo>
                <a:lnTo>
                  <a:pt x="1802167" y="1802166"/>
                </a:lnTo>
                <a:lnTo>
                  <a:pt x="1802167" y="1802167"/>
                </a:lnTo>
                <a:lnTo>
                  <a:pt x="0" y="1802167"/>
                </a:lnTo>
                <a:close/>
              </a:path>
            </a:pathLst>
          </a:custGeom>
          <a:solidFill>
            <a:srgbClr val="8EF6E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7700" name="TextBox 13"/>
          <p:cNvSpPr txBox="1">
            <a:spLocks noChangeArrowheads="1"/>
          </p:cNvSpPr>
          <p:nvPr/>
        </p:nvSpPr>
        <p:spPr bwMode="auto">
          <a:xfrm>
            <a:off x="1788312" y="1889672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FF47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上底</a:t>
            </a:r>
          </a:p>
        </p:txBody>
      </p:sp>
      <p:sp>
        <p:nvSpPr>
          <p:cNvPr id="157701" name="TextBox 13"/>
          <p:cNvSpPr txBox="1">
            <a:spLocks noChangeArrowheads="1"/>
          </p:cNvSpPr>
          <p:nvPr/>
        </p:nvSpPr>
        <p:spPr bwMode="auto">
          <a:xfrm>
            <a:off x="2288374" y="4250285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FF47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下底</a:t>
            </a:r>
          </a:p>
        </p:txBody>
      </p:sp>
      <p:sp>
        <p:nvSpPr>
          <p:cNvPr id="13" name="任意多边形: 形状 12"/>
          <p:cNvSpPr/>
          <p:nvPr/>
        </p:nvSpPr>
        <p:spPr>
          <a:xfrm>
            <a:off x="1516849" y="2438947"/>
            <a:ext cx="2701925" cy="1803400"/>
          </a:xfrm>
          <a:custGeom>
            <a:avLst/>
            <a:gdLst>
              <a:gd name="connsiteX0" fmla="*/ 0 w 3604333"/>
              <a:gd name="connsiteY0" fmla="*/ 0 h 1802167"/>
              <a:gd name="connsiteX1" fmla="*/ 1802167 w 3604333"/>
              <a:gd name="connsiteY1" fmla="*/ 0 h 1802167"/>
              <a:gd name="connsiteX2" fmla="*/ 3604333 w 3604333"/>
              <a:gd name="connsiteY2" fmla="*/ 1802166 h 1802167"/>
              <a:gd name="connsiteX3" fmla="*/ 1802167 w 3604333"/>
              <a:gd name="connsiteY3" fmla="*/ 1802166 h 1802167"/>
              <a:gd name="connsiteX4" fmla="*/ 1802167 w 3604333"/>
              <a:gd name="connsiteY4" fmla="*/ 1802167 h 1802167"/>
              <a:gd name="connsiteX5" fmla="*/ 0 w 3604333"/>
              <a:gd name="connsiteY5" fmla="*/ 1802167 h 18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4333" h="1802167">
                <a:moveTo>
                  <a:pt x="0" y="0"/>
                </a:moveTo>
                <a:lnTo>
                  <a:pt x="1802167" y="0"/>
                </a:lnTo>
                <a:lnTo>
                  <a:pt x="3604333" y="1802166"/>
                </a:lnTo>
                <a:lnTo>
                  <a:pt x="1802167" y="1802166"/>
                </a:lnTo>
                <a:lnTo>
                  <a:pt x="1802167" y="1802167"/>
                </a:lnTo>
                <a:lnTo>
                  <a:pt x="0" y="1802167"/>
                </a:lnTo>
                <a:close/>
              </a:path>
            </a:pathLst>
          </a:custGeom>
          <a:solidFill>
            <a:srgbClr val="8EF6E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7703" name="组合 11"/>
          <p:cNvGrpSpPr/>
          <p:nvPr/>
        </p:nvGrpSpPr>
        <p:grpSpPr bwMode="auto">
          <a:xfrm>
            <a:off x="1516848" y="4053435"/>
            <a:ext cx="133350" cy="188912"/>
            <a:chOff x="4977929" y="4986775"/>
            <a:chExt cx="180000" cy="187653"/>
          </a:xfrm>
        </p:grpSpPr>
        <p:cxnSp>
          <p:nvCxnSpPr>
            <p:cNvPr id="10" name="直接连接符 9"/>
            <p:cNvCxnSpPr/>
            <p:nvPr/>
          </p:nvCxnSpPr>
          <p:spPr>
            <a:xfrm rot="16200000">
              <a:off x="5059472" y="5084544"/>
              <a:ext cx="179769" cy="0"/>
            </a:xfrm>
            <a:prstGeom prst="line">
              <a:avLst/>
            </a:prstGeom>
            <a:ln w="28575">
              <a:solidFill>
                <a:srgbClr val="FF4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rot="10800000">
              <a:off x="4977929" y="4986775"/>
              <a:ext cx="180000" cy="0"/>
            </a:xfrm>
            <a:prstGeom prst="line">
              <a:avLst/>
            </a:prstGeom>
            <a:ln w="28575">
              <a:solidFill>
                <a:srgbClr val="FF4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664200" y="2120504"/>
            <a:ext cx="50038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长方形</a:t>
            </a:r>
            <a:r>
              <a:rPr lang="zh-CN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的面积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=    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长  </a:t>
            </a:r>
            <a:r>
              <a:rPr lang="zh-CN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×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宽</a:t>
            </a:r>
            <a:r>
              <a:rPr lang="zh-CN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zh-CN" altLang="en-US" sz="24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885567" y="3148227"/>
            <a:ext cx="5795962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个梯形的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面积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（上底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下底）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6" name="直接箭头连接符 35"/>
          <p:cNvCxnSpPr>
            <a:cxnSpLocks noChangeShapeType="1"/>
          </p:cNvCxnSpPr>
          <p:nvPr/>
        </p:nvCxnSpPr>
        <p:spPr bwMode="auto">
          <a:xfrm>
            <a:off x="9042802" y="2717452"/>
            <a:ext cx="1588" cy="360363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" name="组合 16"/>
          <p:cNvGrpSpPr/>
          <p:nvPr/>
        </p:nvGrpSpPr>
        <p:grpSpPr bwMode="auto">
          <a:xfrm>
            <a:off x="5290310" y="3712271"/>
            <a:ext cx="5391219" cy="879177"/>
            <a:chOff x="5703351" y="4398228"/>
            <a:chExt cx="7188373" cy="878523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5703351" y="4815430"/>
              <a:ext cx="7188373" cy="4613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梯形的</a:t>
              </a:r>
              <a:r>
                <a:rPr lang="zh-CN" altLang="zh-CN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面积</a:t>
              </a:r>
              <a:r>
                <a:rPr lang="zh-CN" altLang="en-US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=  </a:t>
              </a:r>
              <a:r>
                <a:rPr lang="zh-CN" altLang="en-US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（上底</a:t>
              </a:r>
              <a:r>
                <a:rPr lang="en-US" altLang="zh-CN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lang="zh-CN" altLang="en-US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下底）</a:t>
              </a:r>
              <a:r>
                <a:rPr lang="en-US" altLang="zh-CN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zh-CN" altLang="zh-CN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高</a:t>
              </a:r>
              <a:r>
                <a:rPr lang="en-US" altLang="zh-CN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÷2</a:t>
              </a:r>
            </a:p>
          </p:txBody>
        </p:sp>
        <p:cxnSp>
          <p:nvCxnSpPr>
            <p:cNvPr id="157711" name="直接箭头连接符 35"/>
            <p:cNvCxnSpPr>
              <a:cxnSpLocks noChangeShapeType="1"/>
            </p:cNvCxnSpPr>
            <p:nvPr/>
          </p:nvCxnSpPr>
          <p:spPr bwMode="auto">
            <a:xfrm>
              <a:off x="7520698" y="4398228"/>
              <a:ext cx="596" cy="360161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7712" name="TextBox 13"/>
          <p:cNvSpPr txBox="1">
            <a:spLocks noChangeArrowheads="1"/>
          </p:cNvSpPr>
          <p:nvPr/>
        </p:nvSpPr>
        <p:spPr bwMode="auto">
          <a:xfrm>
            <a:off x="1481923" y="3043785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FF47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0.14128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5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8anoeFXNf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48Zsnme0Af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宽屏</PresentationFormat>
  <Paragraphs>100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26</cp:revision>
  <dcterms:created xsi:type="dcterms:W3CDTF">2020-06-25T13:11:00Z</dcterms:created>
  <dcterms:modified xsi:type="dcterms:W3CDTF">2021-01-08T23:17:07Z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