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71" r:id="rId2"/>
    <p:sldId id="264" r:id="rId3"/>
    <p:sldId id="263" r:id="rId4"/>
    <p:sldId id="567" r:id="rId5"/>
    <p:sldId id="359" r:id="rId6"/>
    <p:sldId id="435" r:id="rId7"/>
    <p:sldId id="406" r:id="rId8"/>
    <p:sldId id="568" r:id="rId9"/>
    <p:sldId id="569" r:id="rId10"/>
    <p:sldId id="570" r:id="rId11"/>
    <p:sldId id="572" r:id="rId12"/>
    <p:sldId id="573" r:id="rId13"/>
    <p:sldId id="388" r:id="rId14"/>
    <p:sldId id="389" r:id="rId15"/>
    <p:sldId id="593" r:id="rId16"/>
    <p:sldId id="480" r:id="rId17"/>
    <p:sldId id="594" r:id="rId18"/>
    <p:sldId id="478" r:id="rId19"/>
    <p:sldId id="479" r:id="rId20"/>
    <p:sldId id="347" r:id="rId21"/>
    <p:sldId id="293" r:id="rId22"/>
    <p:sldId id="597" r:id="rId23"/>
    <p:sldId id="598" r:id="rId24"/>
    <p:sldId id="515" r:id="rId25"/>
    <p:sldId id="599" r:id="rId26"/>
    <p:sldId id="287" r:id="rId27"/>
    <p:sldId id="52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3C670A-9452-445C-ABD5-E21D5AE87C21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2DCDD8B-63F6-4758-9C57-31B1D7A4909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5D03EA1-B427-42B6-8534-65179A7865E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17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6812" y="273316"/>
            <a:ext cx="3985744" cy="942554"/>
            <a:chOff x="-116812" y="273316"/>
            <a:chExt cx="3985744" cy="942554"/>
          </a:xfrm>
        </p:grpSpPr>
        <p:sp>
          <p:nvSpPr>
            <p:cNvPr id="8" name="矩形: 圆顶角 7"/>
            <p:cNvSpPr/>
            <p:nvPr/>
          </p:nvSpPr>
          <p:spPr>
            <a:xfrm rot="5400000" flipH="1">
              <a:off x="1913125" y="-869784"/>
              <a:ext cx="530362" cy="338125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39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flipH="1">
              <a:off x="-116812" y="273316"/>
              <a:ext cx="935236" cy="942554"/>
              <a:chOff x="7458193" y="-3113387"/>
              <a:chExt cx="8971540" cy="9041742"/>
            </a:xfrm>
          </p:grpSpPr>
          <p:sp>
            <p:nvSpPr>
              <p:cNvPr id="10" name="不完整圆 9"/>
              <p:cNvSpPr/>
              <p:nvPr/>
            </p:nvSpPr>
            <p:spPr>
              <a:xfrm>
                <a:off x="7458193" y="-3113387"/>
                <a:ext cx="8971540" cy="9041742"/>
              </a:xfrm>
              <a:prstGeom prst="pie">
                <a:avLst>
                  <a:gd name="adj1" fmla="val 7703852"/>
                  <a:gd name="adj2" fmla="val 12854466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1" name="不完整圆 10"/>
              <p:cNvSpPr/>
              <p:nvPr/>
            </p:nvSpPr>
            <p:spPr>
              <a:xfrm>
                <a:off x="8191875" y="-2344604"/>
                <a:ext cx="7504176" cy="7504176"/>
              </a:xfrm>
              <a:prstGeom prst="pie">
                <a:avLst>
                  <a:gd name="adj1" fmla="val 5137998"/>
                  <a:gd name="adj2" fmla="val 16252847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2" name="不完整圆 11"/>
              <p:cNvSpPr/>
              <p:nvPr/>
            </p:nvSpPr>
            <p:spPr>
              <a:xfrm>
                <a:off x="8596566" y="-1939913"/>
                <a:ext cx="6694794" cy="6694794"/>
              </a:xfrm>
              <a:prstGeom prst="pie">
                <a:avLst>
                  <a:gd name="adj1" fmla="val 0"/>
                  <a:gd name="adj2" fmla="val 109431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3" name="不完整圆 12"/>
              <p:cNvSpPr/>
              <p:nvPr userDrawn="1"/>
            </p:nvSpPr>
            <p:spPr>
              <a:xfrm>
                <a:off x="10083495" y="-921689"/>
                <a:ext cx="4187961" cy="4187962"/>
              </a:xfrm>
              <a:prstGeom prst="pie">
                <a:avLst>
                  <a:gd name="adj1" fmla="val 16228486"/>
                  <a:gd name="adj2" fmla="val 580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8099" y="2716279"/>
            <a:ext cx="8706618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4.1 </a:t>
            </a:r>
            <a:r>
              <a:rPr lang="zh-CN" altLang="en-US" sz="5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分数的产生与意义</a:t>
            </a:r>
          </a:p>
          <a:p>
            <a:pPr algn="dist" fontAlgn="auto">
              <a:defRPr/>
            </a:pPr>
            <a:endParaRPr lang="zh-CN" altLang="en-US" sz="54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微软雅黑" panose="020B0503020204020204" pitchFamily="34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19351"/>
            <a:chOff x="4525670" y="4426857"/>
            <a:chExt cx="6607660" cy="519351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1935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542790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SCORES OF PRODUCE AND MEANING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wkretype.bdimg.com/retype/zoom/724f954dad02de80d4d84027?pn=7&amp;o=jpg_6&amp;md5sum=482c4cbbd2b2800bf477f20198163ea7&amp;sign=3a417c71ae&amp;png=701717-819371&amp;jpg=1044878-1208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57858" r="22835" b="24265"/>
          <a:stretch>
            <a:fillRect/>
          </a:stretch>
        </p:blipFill>
        <p:spPr bwMode="auto">
          <a:xfrm>
            <a:off x="1879600" y="1989931"/>
            <a:ext cx="3422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s://wkretype.bdimg.com/retype/zoom/724f954dad02de80d4d84027?pn=7&amp;o=jpg_6&amp;md5sum=482c4cbbd2b2800bf477f20198163ea7&amp;sign=3a417c71ae&amp;png=701717-819371&amp;jpg=1044878-1208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0" t="59726" r="20735" b="27063"/>
          <a:stretch>
            <a:fillRect/>
          </a:stretch>
        </p:blipFill>
        <p:spPr bwMode="auto">
          <a:xfrm>
            <a:off x="6278563" y="2642393"/>
            <a:ext cx="43862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24769" y="4989219"/>
            <a:ext cx="9542463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我们还可以一把香蕉、一盘面包看作一个整体。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9"/>
          <p:cNvGrpSpPr/>
          <p:nvPr/>
        </p:nvGrpSpPr>
        <p:grpSpPr>
          <a:xfrm>
            <a:off x="4752975" y="3689351"/>
            <a:ext cx="6611938" cy="1315611"/>
            <a:chOff x="3263299" y="2731130"/>
            <a:chExt cx="6611491" cy="1315591"/>
          </a:xfrm>
        </p:grpSpPr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3263299" y="2731130"/>
              <a:ext cx="6611491" cy="108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把一盘面包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分成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每份是这盘面包总根数的     。</a:t>
              </a:r>
            </a:p>
          </p:txBody>
        </p:sp>
        <p:grpSp>
          <p:nvGrpSpPr>
            <p:cNvPr id="20494" name="组合 105"/>
            <p:cNvGrpSpPr/>
            <p:nvPr/>
          </p:nvGrpSpPr>
          <p:grpSpPr>
            <a:xfrm>
              <a:off x="4367991" y="3215737"/>
              <a:ext cx="476241" cy="830984"/>
              <a:chOff x="539019" y="3806307"/>
              <a:chExt cx="476241" cy="830984"/>
            </a:xfrm>
          </p:grpSpPr>
          <p:cxnSp>
            <p:nvCxnSpPr>
              <p:cNvPr id="12" name="直接连接符 11"/>
              <p:cNvCxnSpPr/>
              <p:nvPr/>
            </p:nvCxnSpPr>
            <p:spPr bwMode="auto">
              <a:xfrm flipV="1">
                <a:off x="539019" y="4170884"/>
                <a:ext cx="34287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6" name="文本框 3"/>
              <p:cNvSpPr txBox="1">
                <a:spLocks noChangeArrowheads="1"/>
              </p:cNvSpPr>
              <p:nvPr/>
            </p:nvSpPr>
            <p:spPr bwMode="auto">
              <a:xfrm>
                <a:off x="539019" y="3806307"/>
                <a:ext cx="476241" cy="83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  <p:pic>
        <p:nvPicPr>
          <p:cNvPr id="20481" name="Picture 2" descr="https://wkretype.bdimg.com/retype/zoom/724f954dad02de80d4d84027?pn=7&amp;o=jpg_6&amp;md5sum=482c4cbbd2b2800bf477f20198163ea7&amp;sign=3a417c71ae&amp;png=701717-819371&amp;jpg=1044878-1208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57858" r="22835" b="24265"/>
          <a:stretch>
            <a:fillRect/>
          </a:stretch>
        </p:blipFill>
        <p:spPr bwMode="auto">
          <a:xfrm>
            <a:off x="855664" y="1305662"/>
            <a:ext cx="34242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9"/>
          <p:cNvGrpSpPr/>
          <p:nvPr/>
        </p:nvGrpSpPr>
        <p:grpSpPr>
          <a:xfrm>
            <a:off x="4606132" y="1569299"/>
            <a:ext cx="6611938" cy="1293196"/>
            <a:chOff x="3399022" y="3481269"/>
            <a:chExt cx="6611491" cy="1293177"/>
          </a:xfrm>
        </p:grpSpPr>
        <p:sp>
          <p:nvSpPr>
            <p:cNvPr id="20483" name="Text Box 10"/>
            <p:cNvSpPr txBox="1">
              <a:spLocks noChangeArrowheads="1"/>
            </p:cNvSpPr>
            <p:nvPr/>
          </p:nvSpPr>
          <p:spPr bwMode="auto">
            <a:xfrm>
              <a:off x="3399022" y="3481269"/>
              <a:ext cx="6611491" cy="108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把一把香蕉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分成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每根是这把香蕉总根数的     。</a:t>
              </a:r>
            </a:p>
          </p:txBody>
        </p:sp>
        <p:grpSp>
          <p:nvGrpSpPr>
            <p:cNvPr id="20484" name="组合 105"/>
            <p:cNvGrpSpPr/>
            <p:nvPr/>
          </p:nvGrpSpPr>
          <p:grpSpPr>
            <a:xfrm>
              <a:off x="4517220" y="3943462"/>
              <a:ext cx="476614" cy="830984"/>
              <a:chOff x="688248" y="4534032"/>
              <a:chExt cx="476614" cy="830984"/>
            </a:xfrm>
          </p:grpSpPr>
          <p:cxnSp>
            <p:nvCxnSpPr>
              <p:cNvPr id="11" name="直接连接符 10"/>
              <p:cNvCxnSpPr/>
              <p:nvPr/>
            </p:nvCxnSpPr>
            <p:spPr bwMode="auto">
              <a:xfrm flipV="1">
                <a:off x="688248" y="4948889"/>
                <a:ext cx="34287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86" name="文本框 3"/>
              <p:cNvSpPr txBox="1">
                <a:spLocks noChangeArrowheads="1"/>
              </p:cNvSpPr>
              <p:nvPr/>
            </p:nvSpPr>
            <p:spPr bwMode="auto">
              <a:xfrm>
                <a:off x="688621" y="4534032"/>
                <a:ext cx="476241" cy="830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  <p:pic>
        <p:nvPicPr>
          <p:cNvPr id="20487" name="Picture 2" descr="https://wkretype.bdimg.com/retype/zoom/724f954dad02de80d4d84027?pn=7&amp;o=jpg_6&amp;md5sum=482c4cbbd2b2800bf477f20198163ea7&amp;sign=3a417c71ae&amp;png=701717-819371&amp;jpg=1044878-1208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0" t="59726" r="20735" b="27063"/>
          <a:stretch>
            <a:fillRect/>
          </a:stretch>
        </p:blipFill>
        <p:spPr bwMode="auto">
          <a:xfrm>
            <a:off x="855663" y="3898901"/>
            <a:ext cx="38338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19140000">
            <a:off x="1087438" y="4302126"/>
            <a:ext cx="1606550" cy="4730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 rot="19140000">
            <a:off x="1717675" y="4302126"/>
            <a:ext cx="1606550" cy="4730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椭圆 5"/>
          <p:cNvSpPr/>
          <p:nvPr/>
        </p:nvSpPr>
        <p:spPr>
          <a:xfrm rot="19140000">
            <a:off x="2324100" y="4352926"/>
            <a:ext cx="1606550" cy="4730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 rot="19140000">
            <a:off x="2905125" y="4352926"/>
            <a:ext cx="1608138" cy="4730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59"/>
          <p:cNvGrpSpPr/>
          <p:nvPr/>
        </p:nvGrpSpPr>
        <p:grpSpPr>
          <a:xfrm>
            <a:off x="1773322" y="1521804"/>
            <a:ext cx="9076528" cy="2276475"/>
            <a:chOff x="1418274" y="3595975"/>
            <a:chExt cx="9077535" cy="2274627"/>
          </a:xfrm>
        </p:grpSpPr>
        <p:pic>
          <p:nvPicPr>
            <p:cNvPr id="2150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8899832" y="3595975"/>
              <a:ext cx="1595977" cy="2274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AutoShape 27"/>
            <p:cNvSpPr>
              <a:spLocks noChangeArrowheads="1"/>
            </p:cNvSpPr>
            <p:nvPr/>
          </p:nvSpPr>
          <p:spPr bwMode="auto">
            <a:xfrm>
              <a:off x="1418274" y="3869474"/>
              <a:ext cx="7222416" cy="863815"/>
            </a:xfrm>
            <a:prstGeom prst="wedgeRoundRectCallout">
              <a:avLst>
                <a:gd name="adj1" fmla="val 57579"/>
                <a:gd name="adj2" fmla="val -1585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说一说，我们还可以把哪些物体看作一个整体？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8561" y="4032521"/>
            <a:ext cx="10283156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我们可以把一个班的学生人数、一个年级的学生人数、一个学校的学生人数、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……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看作一个整体。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660401" y="1838326"/>
            <a:ext cx="10858500" cy="281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>
                <a:sym typeface="OPPOSans R" panose="00020600040101010101" pitchFamily="18" charset="-122"/>
              </a:rPr>
              <a:t>1. 单位“1”的含义：一个物体、一个计量单位或是一些物体等都可以看作一个整体，这个整体可以用自然数 1 来表示，我们通常把它叫做单位“1”，也叫做整体“1”。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2. 分数的含义：把单位“1”平均分成若干份，表示这样的一份或几份的数，叫做分数。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1"/>
          <p:cNvSpPr txBox="1">
            <a:spLocks noChangeArrowheads="1"/>
          </p:cNvSpPr>
          <p:nvPr/>
        </p:nvSpPr>
        <p:spPr bwMode="auto">
          <a:xfrm>
            <a:off x="808874" y="1685541"/>
            <a:ext cx="906938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读出下面的分数，并说说它们的具体含义（1）五（3）班女生人数占全班人数的     。</a:t>
            </a:r>
          </a:p>
        </p:txBody>
      </p:sp>
      <p:grpSp>
        <p:nvGrpSpPr>
          <p:cNvPr id="23557" name="组合 4"/>
          <p:cNvGrpSpPr/>
          <p:nvPr/>
        </p:nvGrpSpPr>
        <p:grpSpPr>
          <a:xfrm>
            <a:off x="3346787" y="2518136"/>
            <a:ext cx="372457" cy="830994"/>
            <a:chOff x="8893" y="4892"/>
            <a:chExt cx="587" cy="1309"/>
          </a:xfrm>
        </p:grpSpPr>
        <p:sp>
          <p:nvSpPr>
            <p:cNvPr id="23558" name="文本框 2"/>
            <p:cNvSpPr txBox="1">
              <a:spLocks noChangeArrowheads="1"/>
            </p:cNvSpPr>
            <p:nvPr/>
          </p:nvSpPr>
          <p:spPr bwMode="auto">
            <a:xfrm>
              <a:off x="8893" y="4892"/>
              <a:ext cx="587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 eaLnBrk="0" hangingPunct="0"/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4" name="直接连接符 3"/>
            <p:cNvCxnSpPr>
              <a:stCxn id="23558" idx="1"/>
              <a:endCxn id="23558" idx="3"/>
            </p:cNvCxnSpPr>
            <p:nvPr/>
          </p:nvCxnSpPr>
          <p:spPr>
            <a:xfrm>
              <a:off x="8893" y="5547"/>
              <a:ext cx="5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689100" y="3632177"/>
            <a:ext cx="8982710" cy="1258379"/>
            <a:chOff x="2425" y="5381"/>
            <a:chExt cx="14145" cy="1981"/>
          </a:xfrm>
        </p:grpSpPr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425" y="5550"/>
              <a:ext cx="1414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</a:t>
              </a:r>
              <a:r>
                <a:rPr lang="zh-CN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读作四分之一，表示把五（3）班全班人数平均分成 4 份，女生占其中的 1 份。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                           </a:t>
              </a:r>
            </a:p>
          </p:txBody>
        </p:sp>
        <p:grpSp>
          <p:nvGrpSpPr>
            <p:cNvPr id="23562" name="组合 6"/>
            <p:cNvGrpSpPr/>
            <p:nvPr/>
          </p:nvGrpSpPr>
          <p:grpSpPr>
            <a:xfrm>
              <a:off x="3525" y="5381"/>
              <a:ext cx="586" cy="1308"/>
              <a:chOff x="8361" y="4792"/>
              <a:chExt cx="586" cy="1308"/>
            </a:xfrm>
          </p:grpSpPr>
          <p:sp>
            <p:nvSpPr>
              <p:cNvPr id="23563" name="文本框 7"/>
              <p:cNvSpPr txBox="1">
                <a:spLocks noChangeArrowheads="1"/>
              </p:cNvSpPr>
              <p:nvPr/>
            </p:nvSpPr>
            <p:spPr bwMode="auto">
              <a:xfrm>
                <a:off x="8361" y="4792"/>
                <a:ext cx="586" cy="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 eaLnBrk="0" hangingPunct="0"/>
                <a:r>
                  <a:rPr lang="zh-CN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9" name="直接连接符 8"/>
              <p:cNvCxnSpPr>
                <a:stCxn id="23563" idx="1"/>
                <a:endCxn id="23563" idx="3"/>
              </p:cNvCxnSpPr>
              <p:nvPr/>
            </p:nvCxnSpPr>
            <p:spPr>
              <a:xfrm>
                <a:off x="8361" y="5446"/>
                <a:ext cx="58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5"/>
          <p:cNvGrpSpPr/>
          <p:nvPr/>
        </p:nvGrpSpPr>
        <p:grpSpPr>
          <a:xfrm>
            <a:off x="1121695" y="1578746"/>
            <a:ext cx="9069387" cy="1526082"/>
            <a:chOff x="1873" y="2423"/>
            <a:chExt cx="14282" cy="2402"/>
          </a:xfrm>
        </p:grpSpPr>
        <p:sp>
          <p:nvSpPr>
            <p:cNvPr id="24578" name="文本框 1"/>
            <p:cNvSpPr txBox="1">
              <a:spLocks noChangeArrowheads="1"/>
            </p:cNvSpPr>
            <p:nvPr/>
          </p:nvSpPr>
          <p:spPr bwMode="auto">
            <a:xfrm>
              <a:off x="1873" y="2423"/>
              <a:ext cx="14282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38480" indent="-53848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读出下面的分数，并说说它们的具体含义。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）小明喝了一杯牛奶的     。</a:t>
              </a:r>
            </a:p>
          </p:txBody>
        </p:sp>
        <p:grpSp>
          <p:nvGrpSpPr>
            <p:cNvPr id="24579" name="组合 4"/>
            <p:cNvGrpSpPr/>
            <p:nvPr/>
          </p:nvGrpSpPr>
          <p:grpSpPr>
            <a:xfrm>
              <a:off x="7627" y="3013"/>
              <a:ext cx="586" cy="1812"/>
              <a:chOff x="6068" y="4554"/>
              <a:chExt cx="586" cy="1812"/>
            </a:xfrm>
          </p:grpSpPr>
          <p:sp>
            <p:nvSpPr>
              <p:cNvPr id="24580" name="文本框 2"/>
              <p:cNvSpPr txBox="1">
                <a:spLocks noChangeArrowheads="1"/>
              </p:cNvSpPr>
              <p:nvPr/>
            </p:nvSpPr>
            <p:spPr bwMode="auto">
              <a:xfrm>
                <a:off x="6068" y="4554"/>
                <a:ext cx="586" cy="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pPr algn="ctr" eaLnBrk="0" hangingPunct="0">
                  <a:lnSpc>
                    <a:spcPct val="150000"/>
                  </a:lnSpc>
                </a:pP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cxnSp>
            <p:nvCxnSpPr>
              <p:cNvPr id="4" name="直接连接符 3"/>
              <p:cNvCxnSpPr>
                <a:stCxn id="24580" idx="1"/>
                <a:endCxn id="24580" idx="3"/>
              </p:cNvCxnSpPr>
              <p:nvPr/>
            </p:nvCxnSpPr>
            <p:spPr>
              <a:xfrm>
                <a:off x="6068" y="5460"/>
                <a:ext cx="58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1689101" y="3357245"/>
            <a:ext cx="8982075" cy="1317625"/>
            <a:chOff x="2425" y="5288"/>
            <a:chExt cx="14145" cy="2075"/>
          </a:xfrm>
        </p:grpSpPr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2425" y="5550"/>
              <a:ext cx="14145" cy="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</a:t>
              </a:r>
              <a:r>
                <a:rPr lang="zh-CN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读作三分之二，表示把一杯牛奶平均分成 3 份，小明喝了的占其中的 2 份。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                           </a:t>
              </a:r>
            </a:p>
          </p:txBody>
        </p:sp>
        <p:grpSp>
          <p:nvGrpSpPr>
            <p:cNvPr id="24584" name="组合 6"/>
            <p:cNvGrpSpPr/>
            <p:nvPr/>
          </p:nvGrpSpPr>
          <p:grpSpPr>
            <a:xfrm>
              <a:off x="3373" y="5288"/>
              <a:ext cx="586" cy="1309"/>
              <a:chOff x="8209" y="4699"/>
              <a:chExt cx="586" cy="1309"/>
            </a:xfrm>
          </p:grpSpPr>
          <p:sp>
            <p:nvSpPr>
              <p:cNvPr id="24585" name="文本框 7"/>
              <p:cNvSpPr txBox="1">
                <a:spLocks noChangeArrowheads="1"/>
              </p:cNvSpPr>
              <p:nvPr/>
            </p:nvSpPr>
            <p:spPr bwMode="auto">
              <a:xfrm>
                <a:off x="8209" y="4699"/>
                <a:ext cx="586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cxnSp>
            <p:nvCxnSpPr>
              <p:cNvPr id="9" name="直接连接符 8"/>
              <p:cNvCxnSpPr>
                <a:stCxn id="24585" idx="1"/>
                <a:endCxn id="24585" idx="3"/>
              </p:cNvCxnSpPr>
              <p:nvPr/>
            </p:nvCxnSpPr>
            <p:spPr>
              <a:xfrm>
                <a:off x="8209" y="5354"/>
                <a:ext cx="58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940" y="132033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5"/>
          <p:cNvSpPr txBox="1">
            <a:spLocks noChangeArrowheads="1"/>
          </p:cNvSpPr>
          <p:nvPr/>
        </p:nvSpPr>
        <p:spPr bwMode="auto">
          <a:xfrm>
            <a:off x="1103315" y="1381605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3330576" y="1381605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分数单位的意义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001713" y="2274592"/>
            <a:ext cx="82280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有一些苹果。</a:t>
            </a:r>
          </a:p>
        </p:txBody>
      </p:sp>
      <p:pic>
        <p:nvPicPr>
          <p:cNvPr id="25605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051" y="307498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514" y="2970213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276" y="273843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1" y="269398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7976" y="273843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3051" y="2536825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1763713" y="5070476"/>
            <a:ext cx="486252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平均分成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份，每份是这堆苹果的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6626239" y="4854999"/>
            <a:ext cx="1162796" cy="8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967202" y="5302398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 flipH="1">
            <a:off x="5540375" y="2532064"/>
            <a:ext cx="0" cy="1901825"/>
          </a:xfrm>
          <a:prstGeom prst="line">
            <a:avLst/>
          </a:prstGeom>
          <a:noFill/>
          <a:ln w="53975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11"/>
          <p:cNvSpPr txBox="1">
            <a:spLocks noChangeArrowheads="1"/>
          </p:cNvSpPr>
          <p:nvPr/>
        </p:nvSpPr>
        <p:spPr bwMode="auto">
          <a:xfrm>
            <a:off x="7006127" y="4822683"/>
            <a:ext cx="370912" cy="95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60401" y="1402420"/>
            <a:ext cx="22281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有一些苹果。</a:t>
            </a:r>
          </a:p>
        </p:txBody>
      </p:sp>
      <p:sp>
        <p:nvSpPr>
          <p:cNvPr id="6" name="文本框 617476"/>
          <p:cNvSpPr txBox="1">
            <a:spLocks noChangeArrowheads="1"/>
          </p:cNvSpPr>
          <p:nvPr/>
        </p:nvSpPr>
        <p:spPr bwMode="auto">
          <a:xfrm>
            <a:off x="8102883" y="4851193"/>
            <a:ext cx="370912" cy="8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pic>
        <p:nvPicPr>
          <p:cNvPr id="27651" name="图片 6174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076" y="2303463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6174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1" y="2212975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6174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639" y="2184400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61748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3901" y="186213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61748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3264" y="1981200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61748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8339" y="1779588"/>
            <a:ext cx="1533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直接连接符 1"/>
          <p:cNvSpPr>
            <a:spLocks noChangeShapeType="1"/>
          </p:cNvSpPr>
          <p:nvPr/>
        </p:nvSpPr>
        <p:spPr bwMode="auto">
          <a:xfrm flipH="1">
            <a:off x="4786313" y="1833564"/>
            <a:ext cx="0" cy="1830387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 flipH="1">
            <a:off x="7199314" y="1801814"/>
            <a:ext cx="15875" cy="1989137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文本框 617489"/>
          <p:cNvSpPr txBox="1">
            <a:spLocks noChangeArrowheads="1"/>
          </p:cNvSpPr>
          <p:nvPr/>
        </p:nvSpPr>
        <p:spPr bwMode="auto">
          <a:xfrm>
            <a:off x="8050329" y="3828437"/>
            <a:ext cx="370912" cy="8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18273" y="3890057"/>
            <a:ext cx="6483344" cy="833178"/>
            <a:chOff x="-181901" y="2673235"/>
            <a:chExt cx="6482707" cy="834443"/>
          </a:xfrm>
        </p:grpSpPr>
        <p:sp>
          <p:nvSpPr>
            <p:cNvPr id="27661" name="文本框 617473"/>
            <p:cNvSpPr txBox="1">
              <a:spLocks noChangeArrowheads="1"/>
            </p:cNvSpPr>
            <p:nvPr/>
          </p:nvSpPr>
          <p:spPr bwMode="auto">
            <a:xfrm>
              <a:off x="-181901" y="2923637"/>
              <a:ext cx="4862048" cy="46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平均分成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份，每份是这堆苹果的</a:t>
              </a:r>
            </a:p>
          </p:txBody>
        </p:sp>
        <p:sp>
          <p:nvSpPr>
            <p:cNvPr id="27662" name="文本框 8"/>
            <p:cNvSpPr txBox="1">
              <a:spLocks noChangeArrowheads="1"/>
            </p:cNvSpPr>
            <p:nvPr/>
          </p:nvSpPr>
          <p:spPr bwMode="auto">
            <a:xfrm>
              <a:off x="4862348" y="2673235"/>
              <a:ext cx="1345406" cy="83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  <p:sp>
          <p:nvSpPr>
            <p:cNvPr id="27663" name="直接连接符 19"/>
            <p:cNvSpPr>
              <a:spLocks noChangeShapeType="1"/>
            </p:cNvSpPr>
            <p:nvPr/>
          </p:nvSpPr>
          <p:spPr bwMode="auto">
            <a:xfrm>
              <a:off x="5148978" y="3090456"/>
              <a:ext cx="11518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69814" y="4922044"/>
            <a:ext cx="5231746" cy="833178"/>
            <a:chOff x="3185198" y="3620243"/>
            <a:chExt cx="5231854" cy="833419"/>
          </a:xfrm>
        </p:grpSpPr>
        <p:sp>
          <p:nvSpPr>
            <p:cNvPr id="27665" name="文本框 617490"/>
            <p:cNvSpPr txBox="1">
              <a:spLocks noChangeArrowheads="1"/>
            </p:cNvSpPr>
            <p:nvPr/>
          </p:nvSpPr>
          <p:spPr bwMode="auto">
            <a:xfrm>
              <a:off x="3185198" y="3928126"/>
              <a:ext cx="2616774" cy="463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份是这堆苹果的</a:t>
              </a:r>
            </a:p>
          </p:txBody>
        </p:sp>
        <p:sp>
          <p:nvSpPr>
            <p:cNvPr id="27666" name="文本框 8"/>
            <p:cNvSpPr txBox="1">
              <a:spLocks noChangeArrowheads="1"/>
            </p:cNvSpPr>
            <p:nvPr/>
          </p:nvSpPr>
          <p:spPr bwMode="auto">
            <a:xfrm>
              <a:off x="6947661" y="3620243"/>
              <a:ext cx="1345566" cy="833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  <a:p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      ）</a:t>
              </a:r>
            </a:p>
          </p:txBody>
        </p:sp>
        <p:sp>
          <p:nvSpPr>
            <p:cNvPr id="27667" name="直接连接符 21"/>
            <p:cNvSpPr>
              <a:spLocks noChangeShapeType="1"/>
            </p:cNvSpPr>
            <p:nvPr/>
          </p:nvSpPr>
          <p:spPr bwMode="auto">
            <a:xfrm>
              <a:off x="7121032" y="4000283"/>
              <a:ext cx="12960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143794" y="2309090"/>
            <a:ext cx="9904412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>
                <a:sym typeface="OPPOSans R" panose="00020600040101010101" pitchFamily="18" charset="-122"/>
              </a:rPr>
              <a:t>        </a:t>
            </a:r>
            <a:r>
              <a:rPr lang="zh-CN" altLang="zh-CN">
                <a:sym typeface="OPPOSans R" panose="00020600040101010101" pitchFamily="18" charset="-122"/>
              </a:rPr>
              <a:t>把单位“1”平均分成若干份，表示其中一份的数叫分数单位。一个分数的分母是几，它的分数单位就是几分之一；分子是几，它就有几个这样的分数单位。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2"/>
          <p:cNvSpPr txBox="1">
            <a:spLocks noChangeArrowheads="1"/>
          </p:cNvSpPr>
          <p:nvPr/>
        </p:nvSpPr>
        <p:spPr bwMode="auto">
          <a:xfrm>
            <a:off x="1021556" y="1801813"/>
            <a:ext cx="1014888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把下面每个图形都看作单位“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”，用分数表示各图中涂色部分的大小。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379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2"/>
          <a:stretch>
            <a:fillRect/>
          </a:stretch>
        </p:blipFill>
        <p:spPr bwMode="auto">
          <a:xfrm>
            <a:off x="1409701" y="3302000"/>
            <a:ext cx="99472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0"/>
          <a:stretch>
            <a:fillRect/>
          </a:stretch>
        </p:blipFill>
        <p:spPr bwMode="auto">
          <a:xfrm>
            <a:off x="1384301" y="5705475"/>
            <a:ext cx="10044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924050" y="4608513"/>
          <a:ext cx="514350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400" imgH="393700" progId="Equation.DSMT4">
                  <p:embed/>
                </p:oleObj>
              </mc:Choice>
              <mc:Fallback>
                <p:oleObj r:id="rId3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4050" y="4608513"/>
                        <a:ext cx="514350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035425" y="4610101"/>
          <a:ext cx="5143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400" imgH="393700" progId="Equation.DSMT4">
                  <p:embed/>
                </p:oleObj>
              </mc:Choice>
              <mc:Fallback>
                <p:oleObj r:id="rId5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5425" y="4610101"/>
                        <a:ext cx="5143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46800" y="4610101"/>
          <a:ext cx="5143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2400" imgH="393700" progId="Equation.DSMT4">
                  <p:embed/>
                </p:oleObj>
              </mc:Choice>
              <mc:Fallback>
                <p:oleObj r:id="rId7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46800" y="4610101"/>
                        <a:ext cx="5143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258176" y="4610101"/>
          <a:ext cx="47307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9700" imgH="393700" progId="Equation.DSMT4">
                  <p:embed/>
                </p:oleObj>
              </mc:Choice>
              <mc:Fallback>
                <p:oleObj r:id="rId9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58176" y="4610101"/>
                        <a:ext cx="47307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328275" y="4610101"/>
          <a:ext cx="5143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52400" imgH="393700" progId="Equation.DSMT4">
                  <p:embed/>
                </p:oleObj>
              </mc:Choice>
              <mc:Fallback>
                <p:oleObj r:id="rId11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328275" y="4610101"/>
                        <a:ext cx="5143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46279" y="2008730"/>
            <a:ext cx="10274300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理解分数的意义和单位“1”的含义。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了解分子、分母和分数单位的内在联系。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文本框 3"/>
          <p:cNvSpPr txBox="1">
            <a:spLocks noChangeArrowheads="1"/>
          </p:cNvSpPr>
          <p:nvPr/>
        </p:nvSpPr>
        <p:spPr bwMode="auto">
          <a:xfrm>
            <a:off x="946944" y="1465128"/>
            <a:ext cx="7617936" cy="10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判断：下图中阴影部分可以用    表示。     （       ）                                    </a:t>
            </a: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                                               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600731" y="1561344"/>
            <a:ext cx="1160462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96423" y="2036869"/>
            <a:ext cx="11620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65186" y="1526470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grpSp>
        <p:nvGrpSpPr>
          <p:cNvPr id="34822" name="组合 7"/>
          <p:cNvGrpSpPr/>
          <p:nvPr/>
        </p:nvGrpSpPr>
        <p:grpSpPr>
          <a:xfrm>
            <a:off x="5625975" y="1465128"/>
            <a:ext cx="492533" cy="698912"/>
            <a:chOff x="8726" y="4843"/>
            <a:chExt cx="776" cy="1100"/>
          </a:xfrm>
        </p:grpSpPr>
        <p:sp>
          <p:nvSpPr>
            <p:cNvPr id="34823" name="文本框 3"/>
            <p:cNvSpPr txBox="1">
              <a:spLocks noChangeArrowheads="1"/>
            </p:cNvSpPr>
            <p:nvPr/>
          </p:nvSpPr>
          <p:spPr bwMode="auto">
            <a:xfrm>
              <a:off x="8821" y="4843"/>
              <a:ext cx="58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>
                <a:lnSpc>
                  <a:spcPct val="8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34824" name="文本框 5"/>
            <p:cNvSpPr txBox="1">
              <a:spLocks noChangeArrowheads="1"/>
            </p:cNvSpPr>
            <p:nvPr/>
          </p:nvSpPr>
          <p:spPr bwMode="auto">
            <a:xfrm>
              <a:off x="8726" y="5075"/>
              <a:ext cx="77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—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pic>
        <p:nvPicPr>
          <p:cNvPr id="34825" name="图片 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245" y="2433511"/>
            <a:ext cx="18875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918529" y="3866892"/>
            <a:ext cx="10542587" cy="1576396"/>
            <a:chOff x="1212" y="6090"/>
            <a:chExt cx="16602" cy="2482"/>
          </a:xfrm>
        </p:grpSpPr>
        <p:grpSp>
          <p:nvGrpSpPr>
            <p:cNvPr id="34827" name="组合 6"/>
            <p:cNvGrpSpPr/>
            <p:nvPr/>
          </p:nvGrpSpPr>
          <p:grpSpPr>
            <a:xfrm>
              <a:off x="1212" y="6090"/>
              <a:ext cx="16602" cy="2250"/>
              <a:chOff x="1378" y="6563"/>
              <a:chExt cx="16602" cy="2251"/>
            </a:xfrm>
          </p:grpSpPr>
          <p:pic>
            <p:nvPicPr>
              <p:cNvPr id="34828" name="图片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78" y="6563"/>
                <a:ext cx="2425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9" name="文本框 5"/>
              <p:cNvSpPr txBox="1">
                <a:spLocks noChangeArrowheads="1"/>
              </p:cNvSpPr>
              <p:nvPr/>
            </p:nvSpPr>
            <p:spPr bwMode="auto">
              <a:xfrm>
                <a:off x="1378" y="6608"/>
                <a:ext cx="16602" cy="2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     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      </a:t>
                </a:r>
                <a:r>
                  <a:rPr lang="zh-CN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此题错在没有准确地把握分数的意义。通过观察，这个图不是平均分，所以阴影部分不能用       表示。</a:t>
                </a:r>
              </a:p>
            </p:txBody>
          </p:sp>
        </p:grpSp>
        <p:grpSp>
          <p:nvGrpSpPr>
            <p:cNvPr id="34830" name="组合 9"/>
            <p:cNvGrpSpPr/>
            <p:nvPr/>
          </p:nvGrpSpPr>
          <p:grpSpPr>
            <a:xfrm>
              <a:off x="6053" y="7473"/>
              <a:ext cx="775" cy="1099"/>
              <a:chOff x="-1082" y="4483"/>
              <a:chExt cx="776" cy="1101"/>
            </a:xfrm>
          </p:grpSpPr>
          <p:sp>
            <p:nvSpPr>
              <p:cNvPr id="34831" name="文本框 10"/>
              <p:cNvSpPr txBox="1">
                <a:spLocks noChangeArrowheads="1"/>
              </p:cNvSpPr>
              <p:nvPr/>
            </p:nvSpPr>
            <p:spPr bwMode="auto">
              <a:xfrm>
                <a:off x="-988" y="4483"/>
                <a:ext cx="587" cy="1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34832" name="文本框 11"/>
              <p:cNvSpPr txBox="1">
                <a:spLocks noChangeArrowheads="1"/>
              </p:cNvSpPr>
              <p:nvPr/>
            </p:nvSpPr>
            <p:spPr bwMode="auto">
              <a:xfrm>
                <a:off x="-1082" y="4716"/>
                <a:ext cx="776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zh-CN" altLang="en-US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－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2"/>
          <p:cNvSpPr txBox="1">
            <a:spLocks noChangeArrowheads="1"/>
          </p:cNvSpPr>
          <p:nvPr/>
        </p:nvSpPr>
        <p:spPr bwMode="auto">
          <a:xfrm>
            <a:off x="772733" y="1716814"/>
            <a:ext cx="102076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P47 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T5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33" y="2434401"/>
            <a:ext cx="10646534" cy="328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36943" y="2743845"/>
            <a:ext cx="3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404883" y="3240732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636423" y="2847330"/>
            <a:ext cx="309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604363" y="3401367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995785" y="3009899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913607" y="1542155"/>
            <a:ext cx="91662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用分数表示下列各图中的阴影部分。</a:t>
            </a:r>
          </a:p>
        </p:txBody>
      </p:sp>
      <p:grpSp>
        <p:nvGrpSpPr>
          <p:cNvPr id="38914" name="组合 5"/>
          <p:cNvGrpSpPr/>
          <p:nvPr/>
        </p:nvGrpSpPr>
        <p:grpSpPr>
          <a:xfrm>
            <a:off x="639764" y="2225675"/>
            <a:ext cx="10790237" cy="3409950"/>
            <a:chOff x="772" y="3504"/>
            <a:chExt cx="16992" cy="5371"/>
          </a:xfrm>
        </p:grpSpPr>
        <p:pic>
          <p:nvPicPr>
            <p:cNvPr id="38915" name="图片 1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" y="3504"/>
              <a:ext cx="3741" cy="5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图片 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8" y="3775"/>
              <a:ext cx="3258" cy="5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图片 3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194" y="3673"/>
              <a:ext cx="4571" cy="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图片 4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1" y="3690"/>
              <a:ext cx="4887" cy="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39876" y="4605269"/>
            <a:ext cx="696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89363" y="4605269"/>
            <a:ext cx="69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3975" y="4492557"/>
            <a:ext cx="698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731376" y="4559232"/>
            <a:ext cx="696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3571876" y="2528889"/>
            <a:ext cx="2087563" cy="1800225"/>
          </a:xfrm>
          <a:prstGeom prst="triangl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79876" y="3429001"/>
            <a:ext cx="1044575" cy="900113"/>
            <a:chOff x="6029" y="5401"/>
            <a:chExt cx="1645" cy="1417"/>
          </a:xfrm>
        </p:grpSpPr>
        <p:cxnSp>
          <p:nvCxnSpPr>
            <p:cNvPr id="3" name="直接连接符 2"/>
            <p:cNvCxnSpPr>
              <a:stCxn id="2" idx="1"/>
              <a:endCxn id="2" idx="5"/>
            </p:cNvCxnSpPr>
            <p:nvPr/>
          </p:nvCxnSpPr>
          <p:spPr>
            <a:xfrm>
              <a:off x="6029" y="5401"/>
              <a:ext cx="164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>
              <a:stCxn id="2" idx="1"/>
              <a:endCxn id="2" idx="3"/>
            </p:cNvCxnSpPr>
            <p:nvPr/>
          </p:nvCxnSpPr>
          <p:spPr>
            <a:xfrm>
              <a:off x="6029" y="5401"/>
              <a:ext cx="823" cy="1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2" idx="3"/>
              <a:endCxn id="2" idx="3"/>
            </p:cNvCxnSpPr>
            <p:nvPr/>
          </p:nvCxnSpPr>
          <p:spPr>
            <a:xfrm flipV="1">
              <a:off x="6852" y="5401"/>
              <a:ext cx="822" cy="1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262063" y="1541557"/>
            <a:ext cx="9696450" cy="5140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分别画出下列每个图形的      ，它们的大小一样吗？为什么？</a:t>
            </a:r>
          </a:p>
        </p:txBody>
      </p:sp>
      <p:grpSp>
        <p:nvGrpSpPr>
          <p:cNvPr id="39943" name="组合 5"/>
          <p:cNvGrpSpPr/>
          <p:nvPr/>
        </p:nvGrpSpPr>
        <p:grpSpPr>
          <a:xfrm>
            <a:off x="5137151" y="1415535"/>
            <a:ext cx="372457" cy="830994"/>
            <a:chOff x="8893" y="4892"/>
            <a:chExt cx="587" cy="1309"/>
          </a:xfrm>
        </p:grpSpPr>
        <p:sp>
          <p:nvSpPr>
            <p:cNvPr id="39944" name="文本框 6"/>
            <p:cNvSpPr txBox="1">
              <a:spLocks noChangeArrowheads="1"/>
            </p:cNvSpPr>
            <p:nvPr/>
          </p:nvSpPr>
          <p:spPr bwMode="auto">
            <a:xfrm>
              <a:off x="8893" y="4892"/>
              <a:ext cx="587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 eaLnBrk="0" hangingPunct="0"/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8" name="直接连接符 7"/>
            <p:cNvCxnSpPr>
              <a:stCxn id="39944" idx="1"/>
              <a:endCxn id="39944" idx="3"/>
            </p:cNvCxnSpPr>
            <p:nvPr/>
          </p:nvCxnSpPr>
          <p:spPr>
            <a:xfrm>
              <a:off x="8893" y="5547"/>
              <a:ext cx="58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1423988" y="2528889"/>
            <a:ext cx="1727200" cy="180022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12" name="直接连接符 11"/>
          <p:cNvCxnSpPr>
            <a:stCxn id="10" idx="2"/>
            <a:endCxn id="10" idx="0"/>
          </p:cNvCxnSpPr>
          <p:nvPr/>
        </p:nvCxnSpPr>
        <p:spPr bwMode="auto">
          <a:xfrm flipH="1" flipV="1">
            <a:off x="2287588" y="2528888"/>
            <a:ext cx="0" cy="18002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6200775" y="2528889"/>
            <a:ext cx="1798638" cy="180022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86489" y="2528890"/>
            <a:ext cx="1800225" cy="1798637"/>
            <a:chOff x="9347" y="3982"/>
            <a:chExt cx="2835" cy="2834"/>
          </a:xfrm>
        </p:grpSpPr>
        <p:cxnSp>
          <p:nvCxnSpPr>
            <p:cNvPr id="15" name="直接连接符 14"/>
            <p:cNvCxnSpPr>
              <a:stCxn id="10" idx="2"/>
              <a:endCxn id="14" idx="6"/>
            </p:cNvCxnSpPr>
            <p:nvPr/>
          </p:nvCxnSpPr>
          <p:spPr>
            <a:xfrm>
              <a:off x="9347" y="5400"/>
              <a:ext cx="283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0" idx="2"/>
              <a:endCxn id="14" idx="6"/>
            </p:cNvCxnSpPr>
            <p:nvPr/>
          </p:nvCxnSpPr>
          <p:spPr>
            <a:xfrm flipH="1" flipV="1">
              <a:off x="10787" y="3982"/>
              <a:ext cx="0" cy="28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8564563" y="3048000"/>
            <a:ext cx="2392362" cy="128270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564563" y="3048000"/>
            <a:ext cx="2392362" cy="1282700"/>
            <a:chOff x="13253" y="4799"/>
            <a:chExt cx="3768" cy="2020"/>
          </a:xfrm>
        </p:grpSpPr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>
              <a:off x="13253" y="5809"/>
              <a:ext cx="376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flipH="1">
              <a:off x="15138" y="4799"/>
              <a:ext cx="0" cy="202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任意多边形 22"/>
          <p:cNvSpPr/>
          <p:nvPr/>
        </p:nvSpPr>
        <p:spPr>
          <a:xfrm>
            <a:off x="1420814" y="2522539"/>
            <a:ext cx="866775" cy="911225"/>
          </a:xfrm>
          <a:custGeom>
            <a:avLst/>
            <a:gdLst>
              <a:gd name="connisteX0" fmla="*/ 3175 w 866775"/>
              <a:gd name="connsiteY0" fmla="*/ 6350 h 911225"/>
              <a:gd name="connisteX1" fmla="*/ 866775 w 866775"/>
              <a:gd name="connsiteY1" fmla="*/ 0 h 911225"/>
              <a:gd name="connisteX2" fmla="*/ 866775 w 866775"/>
              <a:gd name="connsiteY2" fmla="*/ 911225 h 911225"/>
              <a:gd name="connisteX3" fmla="*/ 0 w 866775"/>
              <a:gd name="connsiteY3" fmla="*/ 911225 h 911225"/>
              <a:gd name="connisteX4" fmla="*/ 3175 w 866775"/>
              <a:gd name="connsiteY4" fmla="*/ 6350 h 911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66775" h="911225">
                <a:moveTo>
                  <a:pt x="3175" y="6350"/>
                </a:moveTo>
                <a:lnTo>
                  <a:pt x="866775" y="0"/>
                </a:lnTo>
                <a:lnTo>
                  <a:pt x="866775" y="911225"/>
                </a:lnTo>
                <a:lnTo>
                  <a:pt x="0" y="911225"/>
                </a:lnTo>
                <a:lnTo>
                  <a:pt x="3175" y="6350"/>
                </a:lnTo>
                <a:close/>
              </a:path>
            </a:pathLst>
          </a:custGeom>
          <a:solidFill>
            <a:srgbClr val="FFCE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>
            <a:off x="4092576" y="2528889"/>
            <a:ext cx="1044575" cy="911225"/>
          </a:xfrm>
          <a:prstGeom prst="triangle">
            <a:avLst/>
          </a:prstGeom>
          <a:solidFill>
            <a:srgbClr val="FFCE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192839" y="2527301"/>
            <a:ext cx="909637" cy="898525"/>
          </a:xfrm>
          <a:custGeom>
            <a:avLst/>
            <a:gdLst>
              <a:gd name="connisteX0" fmla="*/ 909320 w 909320"/>
              <a:gd name="connsiteY0" fmla="*/ 0 h 899795"/>
              <a:gd name="connisteX1" fmla="*/ 906145 w 909320"/>
              <a:gd name="connsiteY1" fmla="*/ 899795 h 899795"/>
              <a:gd name="connisteX2" fmla="*/ 0 w 909320"/>
              <a:gd name="connsiteY2" fmla="*/ 899795 h 899795"/>
              <a:gd name="connisteX3" fmla="*/ 8890 w 909320"/>
              <a:gd name="connsiteY3" fmla="*/ 861695 h 899795"/>
              <a:gd name="connisteX4" fmla="*/ 0 w 909320"/>
              <a:gd name="connsiteY4" fmla="*/ 818515 h 899795"/>
              <a:gd name="connisteX5" fmla="*/ 23495 w 909320"/>
              <a:gd name="connsiteY5" fmla="*/ 748030 h 899795"/>
              <a:gd name="connisteX6" fmla="*/ 46990 w 909320"/>
              <a:gd name="connsiteY6" fmla="*/ 648970 h 899795"/>
              <a:gd name="connisteX7" fmla="*/ 78740 w 909320"/>
              <a:gd name="connsiteY7" fmla="*/ 547370 h 899795"/>
              <a:gd name="connisteX8" fmla="*/ 102235 w 909320"/>
              <a:gd name="connsiteY8" fmla="*/ 494665 h 899795"/>
              <a:gd name="connisteX9" fmla="*/ 157480 w 909320"/>
              <a:gd name="connsiteY9" fmla="*/ 401955 h 899795"/>
              <a:gd name="connisteX10" fmla="*/ 189865 w 909320"/>
              <a:gd name="connsiteY10" fmla="*/ 349250 h 899795"/>
              <a:gd name="connisteX11" fmla="*/ 253365 w 909320"/>
              <a:gd name="connsiteY11" fmla="*/ 279400 h 899795"/>
              <a:gd name="connisteX12" fmla="*/ 335280 w 909320"/>
              <a:gd name="connsiteY12" fmla="*/ 200660 h 899795"/>
              <a:gd name="connisteX13" fmla="*/ 405130 w 909320"/>
              <a:gd name="connsiteY13" fmla="*/ 151130 h 899795"/>
              <a:gd name="connisteX14" fmla="*/ 518795 w 909320"/>
              <a:gd name="connsiteY14" fmla="*/ 90170 h 899795"/>
              <a:gd name="connisteX15" fmla="*/ 612140 w 909320"/>
              <a:gd name="connsiteY15" fmla="*/ 52070 h 899795"/>
              <a:gd name="connisteX16" fmla="*/ 713740 w 909320"/>
              <a:gd name="connsiteY16" fmla="*/ 20320 h 899795"/>
              <a:gd name="connisteX17" fmla="*/ 807085 w 909320"/>
              <a:gd name="connsiteY17" fmla="*/ 5715 h 899795"/>
              <a:gd name="connisteX18" fmla="*/ 865505 w 909320"/>
              <a:gd name="connsiteY18" fmla="*/ 0 h 899795"/>
              <a:gd name="connisteX19" fmla="*/ 909320 w 909320"/>
              <a:gd name="connsiteY19" fmla="*/ 0 h 8997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rect l="l" t="t" r="r" b="b"/>
            <a:pathLst>
              <a:path w="909319" h="899794">
                <a:moveTo>
                  <a:pt x="909320" y="0"/>
                </a:moveTo>
                <a:lnTo>
                  <a:pt x="906145" y="899795"/>
                </a:lnTo>
                <a:lnTo>
                  <a:pt x="0" y="899795"/>
                </a:lnTo>
                <a:lnTo>
                  <a:pt x="8890" y="861695"/>
                </a:lnTo>
                <a:lnTo>
                  <a:pt x="0" y="818515"/>
                </a:lnTo>
                <a:lnTo>
                  <a:pt x="23495" y="748030"/>
                </a:lnTo>
                <a:lnTo>
                  <a:pt x="46990" y="648970"/>
                </a:lnTo>
                <a:lnTo>
                  <a:pt x="78740" y="547370"/>
                </a:lnTo>
                <a:lnTo>
                  <a:pt x="102235" y="494665"/>
                </a:lnTo>
                <a:lnTo>
                  <a:pt x="157480" y="401955"/>
                </a:lnTo>
                <a:lnTo>
                  <a:pt x="189865" y="349250"/>
                </a:lnTo>
                <a:lnTo>
                  <a:pt x="253365" y="279400"/>
                </a:lnTo>
                <a:lnTo>
                  <a:pt x="335280" y="200660"/>
                </a:lnTo>
                <a:lnTo>
                  <a:pt x="405130" y="151130"/>
                </a:lnTo>
                <a:lnTo>
                  <a:pt x="518795" y="90170"/>
                </a:lnTo>
                <a:lnTo>
                  <a:pt x="612140" y="52070"/>
                </a:lnTo>
                <a:lnTo>
                  <a:pt x="713740" y="20320"/>
                </a:lnTo>
                <a:lnTo>
                  <a:pt x="807085" y="5715"/>
                </a:lnTo>
                <a:lnTo>
                  <a:pt x="865505" y="0"/>
                </a:lnTo>
                <a:lnTo>
                  <a:pt x="909320" y="0"/>
                </a:lnTo>
                <a:close/>
              </a:path>
            </a:pathLst>
          </a:custGeom>
          <a:solidFill>
            <a:srgbClr val="FFCE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564564" y="3048000"/>
            <a:ext cx="1196975" cy="641350"/>
          </a:xfrm>
          <a:custGeom>
            <a:avLst/>
            <a:gdLst>
              <a:gd name="connisteX0" fmla="*/ 3175 w 866775"/>
              <a:gd name="connsiteY0" fmla="*/ 6350 h 911225"/>
              <a:gd name="connisteX1" fmla="*/ 866775 w 866775"/>
              <a:gd name="connsiteY1" fmla="*/ 0 h 911225"/>
              <a:gd name="connisteX2" fmla="*/ 866775 w 866775"/>
              <a:gd name="connsiteY2" fmla="*/ 911225 h 911225"/>
              <a:gd name="connisteX3" fmla="*/ 0 w 866775"/>
              <a:gd name="connsiteY3" fmla="*/ 911225 h 911225"/>
              <a:gd name="connisteX4" fmla="*/ 3175 w 866775"/>
              <a:gd name="connsiteY4" fmla="*/ 6350 h 911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866775" h="911225">
                <a:moveTo>
                  <a:pt x="3175" y="6350"/>
                </a:moveTo>
                <a:lnTo>
                  <a:pt x="866775" y="0"/>
                </a:lnTo>
                <a:lnTo>
                  <a:pt x="866775" y="911225"/>
                </a:lnTo>
                <a:lnTo>
                  <a:pt x="0" y="911225"/>
                </a:lnTo>
                <a:lnTo>
                  <a:pt x="3175" y="6350"/>
                </a:lnTo>
                <a:close/>
              </a:path>
            </a:pathLst>
          </a:custGeom>
          <a:solidFill>
            <a:srgbClr val="FFCE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2813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单位“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的含义：一个物体、一个计量单位或是一些物体等都可以看作一个整体，这个整体可以用自然数 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来表示，我们通常把它叫做单位“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，也叫做整体“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分数的含义：把单位“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平均分成若干份，表示这样的一份或几份的数，叫做分数。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把单位“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平均分成若干份，表示其中一份的数叫分数单位。一个分数的分母是几，它的分数单位就是几分之一；分子是几，它就有几个这样的分数单位。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3244" y="2050378"/>
            <a:ext cx="19059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7"/>
          <p:cNvSpPr/>
          <p:nvPr/>
        </p:nvSpPr>
        <p:spPr>
          <a:xfrm>
            <a:off x="1263650" y="1680531"/>
            <a:ext cx="7734301" cy="968213"/>
          </a:xfrm>
          <a:prstGeom prst="wedgeRoundRectCallout">
            <a:avLst>
              <a:gd name="adj1" fmla="val 57051"/>
              <a:gd name="adj2" fmla="val -10589"/>
              <a:gd name="adj3" fmla="val 16667"/>
            </a:avLst>
          </a:prstGeom>
          <a:noFill/>
          <a:ln w="2540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</a:t>
            </a:r>
            <a:r>
              <a:rPr lang="en-US" altLang="zh-CN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个梨平均分给 </a:t>
            </a:r>
            <a:r>
              <a:rPr lang="en-US" altLang="zh-CN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个小朋友，每人分得几个？</a:t>
            </a:r>
          </a:p>
        </p:txBody>
      </p:sp>
      <p:pic>
        <p:nvPicPr>
          <p:cNvPr id="3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2552700" y="3429000"/>
            <a:ext cx="1162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3590925" y="3429000"/>
            <a:ext cx="1162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4627564" y="3429000"/>
            <a:ext cx="11636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5665788" y="3429000"/>
            <a:ext cx="1162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6716713" y="3429000"/>
            <a:ext cx="1162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7740650" y="3429000"/>
            <a:ext cx="11620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4177506" y="4990305"/>
            <a:ext cx="3836988" cy="962025"/>
          </a:xfrm>
          <a:prstGeom prst="wedgeRoundRectCallout">
            <a:avLst>
              <a:gd name="adj1" fmla="val 57051"/>
              <a:gd name="adj2" fmla="val -1058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每人分得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06 1.85185E-06 L -0.07265 0.28356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85185E-06 L 0.22239 0.27963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1.85185E-06 L -0.13125 0.27963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85185E-06 L 0.13919 0.2625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1.85185E-06 L -0.21185 0.27291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1.85185E-06 L 0.06107 0.26921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3987" y="1522413"/>
            <a:ext cx="19059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7"/>
          <p:cNvSpPr/>
          <p:nvPr/>
        </p:nvSpPr>
        <p:spPr>
          <a:xfrm>
            <a:off x="1791041" y="1456551"/>
            <a:ext cx="7193244" cy="869935"/>
          </a:xfrm>
          <a:prstGeom prst="wedgeRoundRectCallout">
            <a:avLst>
              <a:gd name="adj1" fmla="val 57051"/>
              <a:gd name="adj2" fmla="val -10589"/>
              <a:gd name="adj3" fmla="val 16667"/>
            </a:avLst>
          </a:prstGeom>
          <a:noFill/>
          <a:ln w="2540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 </a:t>
            </a:r>
            <a:r>
              <a:rPr lang="en-US" altLang="zh-CN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个梨平均分给 </a:t>
            </a:r>
            <a:r>
              <a:rPr lang="en-US" altLang="zh-CN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b="1" noProof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个小朋友，每人分得多少？</a:t>
            </a:r>
          </a:p>
        </p:txBody>
      </p:sp>
      <p:pic>
        <p:nvPicPr>
          <p:cNvPr id="3" name="Picture 5" descr="D:\我的文档-桌面-收藏夹\桌面\梨子 拷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7320"/>
          <a:stretch>
            <a:fillRect/>
          </a:stretch>
        </p:blipFill>
        <p:spPr bwMode="auto">
          <a:xfrm>
            <a:off x="2952751" y="3100389"/>
            <a:ext cx="1444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" descr="u=3668285095,2950593298&amp;fm=26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3063" y="2916239"/>
            <a:ext cx="14525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箭头 20"/>
          <p:cNvSpPr>
            <a:spLocks noChangeArrowheads="1"/>
          </p:cNvSpPr>
          <p:nvPr/>
        </p:nvSpPr>
        <p:spPr bwMode="auto">
          <a:xfrm>
            <a:off x="4949826" y="3708401"/>
            <a:ext cx="904875" cy="352425"/>
          </a:xfrm>
          <a:prstGeom prst="rightArrow">
            <a:avLst>
              <a:gd name="adj1" fmla="val 50000"/>
              <a:gd name="adj2" fmla="val 49889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400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38002" y="5273746"/>
            <a:ext cx="3837623" cy="961957"/>
            <a:chOff x="5251" y="8313"/>
            <a:chExt cx="6043" cy="1514"/>
          </a:xfrm>
        </p:grpSpPr>
        <p:sp>
          <p:nvSpPr>
            <p:cNvPr id="8199" name="AutoShape 27"/>
            <p:cNvSpPr>
              <a:spLocks noChangeArrowheads="1"/>
            </p:cNvSpPr>
            <p:nvPr/>
          </p:nvSpPr>
          <p:spPr bwMode="auto">
            <a:xfrm>
              <a:off x="5251" y="8313"/>
              <a:ext cx="6043" cy="1514"/>
            </a:xfrm>
            <a:prstGeom prst="wedgeRoundRectCallout">
              <a:avLst>
                <a:gd name="adj1" fmla="val 57051"/>
                <a:gd name="adj2" fmla="val -10588"/>
                <a:gd name="adj3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每人分得     个。</a:t>
              </a:r>
            </a:p>
          </p:txBody>
        </p:sp>
        <p:grpSp>
          <p:nvGrpSpPr>
            <p:cNvPr id="8200" name="组合 12"/>
            <p:cNvGrpSpPr/>
            <p:nvPr/>
          </p:nvGrpSpPr>
          <p:grpSpPr>
            <a:xfrm>
              <a:off x="7354" y="8346"/>
              <a:ext cx="775" cy="1100"/>
              <a:chOff x="189" y="6335"/>
              <a:chExt cx="775" cy="1100"/>
            </a:xfrm>
          </p:grpSpPr>
          <p:sp>
            <p:nvSpPr>
              <p:cNvPr id="8201" name="文本框 8"/>
              <p:cNvSpPr txBox="1">
                <a:spLocks noChangeArrowheads="1"/>
              </p:cNvSpPr>
              <p:nvPr/>
            </p:nvSpPr>
            <p:spPr bwMode="auto">
              <a:xfrm>
                <a:off x="282" y="6335"/>
                <a:ext cx="589" cy="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02" name="文本框 11"/>
              <p:cNvSpPr txBox="1">
                <a:spLocks noChangeArrowheads="1"/>
              </p:cNvSpPr>
              <p:nvPr/>
            </p:nvSpPr>
            <p:spPr bwMode="auto">
              <a:xfrm>
                <a:off x="189" y="6568"/>
                <a:ext cx="775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—</a:t>
                </a:r>
                <a:endPara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325" y="140033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1214699" y="1461604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3321312" y="1461604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分数的产生</a:t>
            </a:r>
          </a:p>
        </p:txBody>
      </p:sp>
      <p:sp>
        <p:nvSpPr>
          <p:cNvPr id="14" name="文本框 4"/>
          <p:cNvSpPr txBox="1">
            <a:spLocks noChangeArrowheads="1"/>
          </p:cNvSpPr>
          <p:nvPr/>
        </p:nvSpPr>
        <p:spPr bwMode="auto">
          <a:xfrm>
            <a:off x="7084653" y="2458175"/>
            <a:ext cx="443424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古人用一根打了结的绳子测量石头的长度，每两个结之间的 1 段表示一个长度单位。图中所测量的石头的长是 2 段多一点，结果得不到整数。</a:t>
            </a:r>
          </a:p>
        </p:txBody>
      </p:sp>
      <p:grpSp>
        <p:nvGrpSpPr>
          <p:cNvPr id="9222" name="组合 8"/>
          <p:cNvGrpSpPr/>
          <p:nvPr/>
        </p:nvGrpSpPr>
        <p:grpSpPr>
          <a:xfrm>
            <a:off x="660400" y="2142416"/>
            <a:ext cx="6227742" cy="4141616"/>
            <a:chOff x="468003" y="510194"/>
            <a:chExt cx="8134848" cy="5247776"/>
          </a:xfrm>
        </p:grpSpPr>
        <p:pic>
          <p:nvPicPr>
            <p:cNvPr id="9223" name="Picture 8" descr="C:\Users\Administrator\Desktop\图片1.png图片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" r="4662"/>
            <a:stretch>
              <a:fillRect/>
            </a:stretch>
          </p:blipFill>
          <p:spPr bwMode="auto">
            <a:xfrm>
              <a:off x="468003" y="910287"/>
              <a:ext cx="8134848" cy="484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https://wkretype.bdimg.com/retype/zoom/724f954dad02de80d4d84027?pn=3&amp;o=jpg_6&amp;md5sum=482c4cbbd2b2800bf477f20198163ea7&amp;sign=3a417c71ae&amp;png=246852-377618&amp;jpg=378240-5735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1" t="20998" r="22047" b="62526"/>
            <a:stretch>
              <a:fillRect/>
            </a:stretch>
          </p:blipFill>
          <p:spPr bwMode="auto">
            <a:xfrm>
              <a:off x="4644287" y="510194"/>
              <a:ext cx="3527887" cy="127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48"/>
          <p:cNvGrpSpPr/>
          <p:nvPr/>
        </p:nvGrpSpPr>
        <p:grpSpPr>
          <a:xfrm>
            <a:off x="2184020" y="2073276"/>
            <a:ext cx="7169151" cy="1846263"/>
            <a:chOff x="1875" y="1408"/>
            <a:chExt cx="4516" cy="1163"/>
          </a:xfrm>
        </p:grpSpPr>
        <p:pic>
          <p:nvPicPr>
            <p:cNvPr id="1229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875" y="1415"/>
              <a:ext cx="933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AutoShape 27"/>
            <p:cNvSpPr>
              <a:spLocks noChangeArrowheads="1"/>
            </p:cNvSpPr>
            <p:nvPr/>
          </p:nvSpPr>
          <p:spPr bwMode="auto">
            <a:xfrm>
              <a:off x="3251" y="1408"/>
              <a:ext cx="3140" cy="322"/>
            </a:xfrm>
            <a:prstGeom prst="wedgeRoundRectCallout">
              <a:avLst>
                <a:gd name="adj1" fmla="val -58074"/>
                <a:gd name="adj2" fmla="val -1104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分数是怎样产生的？</a:t>
              </a:r>
            </a:p>
          </p:txBody>
        </p:sp>
      </p:grpSp>
      <p:sp>
        <p:nvSpPr>
          <p:cNvPr id="12294" name="文本框 1"/>
          <p:cNvSpPr txBox="1">
            <a:spLocks noChangeArrowheads="1"/>
          </p:cNvSpPr>
          <p:nvPr/>
        </p:nvSpPr>
        <p:spPr bwMode="auto">
          <a:xfrm>
            <a:off x="1397001" y="4388855"/>
            <a:ext cx="9397999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在进行测量、分物或计算时，往往不能正好得到整数的结果，在时常用分数来表示。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457" y="137059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5"/>
          <p:cNvSpPr txBox="1">
            <a:spLocks noChangeArrowheads="1"/>
          </p:cNvSpPr>
          <p:nvPr/>
        </p:nvSpPr>
        <p:spPr bwMode="auto">
          <a:xfrm>
            <a:off x="1028832" y="1431862"/>
            <a:ext cx="197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3315" name="文本框 7"/>
          <p:cNvSpPr txBox="1">
            <a:spLocks noChangeArrowheads="1"/>
          </p:cNvSpPr>
          <p:nvPr/>
        </p:nvSpPr>
        <p:spPr bwMode="auto">
          <a:xfrm>
            <a:off x="3256093" y="1431862"/>
            <a:ext cx="8396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单位“1”的含义和分数的含义（重点）</a:t>
            </a:r>
          </a:p>
        </p:txBody>
      </p:sp>
      <p:grpSp>
        <p:nvGrpSpPr>
          <p:cNvPr id="13316" name="组合 10"/>
          <p:cNvGrpSpPr/>
          <p:nvPr/>
        </p:nvGrpSpPr>
        <p:grpSpPr>
          <a:xfrm>
            <a:off x="660400" y="2507952"/>
            <a:ext cx="3300413" cy="687388"/>
            <a:chOff x="-108520" y="3438076"/>
            <a:chExt cx="3181350" cy="828675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3438076"/>
              <a:ext cx="31813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80"/>
            <a:stretch>
              <a:fillRect/>
            </a:stretch>
          </p:blipFill>
          <p:spPr bwMode="auto">
            <a:xfrm>
              <a:off x="107504" y="3573016"/>
              <a:ext cx="252028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951837" y="2644289"/>
            <a:ext cx="277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分数的意义</a:t>
            </a:r>
          </a:p>
        </p:txBody>
      </p:sp>
      <p:sp>
        <p:nvSpPr>
          <p:cNvPr id="71" name="直角三角形"/>
          <p:cNvSpPr/>
          <p:nvPr/>
        </p:nvSpPr>
        <p:spPr bwMode="auto">
          <a:xfrm rot="2700000">
            <a:off x="2493018" y="4057032"/>
            <a:ext cx="1182687" cy="1166812"/>
          </a:xfrm>
          <a:prstGeom prst="rtTriangle">
            <a:avLst/>
          </a:prstGeom>
          <a:solidFill>
            <a:srgbClr val="007DDA"/>
          </a:solidFill>
          <a:ln w="12700">
            <a:solidFill>
              <a:srgbClr val="007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75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>
              <a:spcBef>
                <a:spcPts val="75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>
              <a:spcBef>
                <a:spcPts val="75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>
              <a:spcBef>
                <a:spcPts val="75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>
              <a:spcBef>
                <a:spcPts val="75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ts val="75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ts val="75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ts val="75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ts val="75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zh-CN" altLang="en-US" sz="4000" noProof="1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6" name="组合 91"/>
          <p:cNvGrpSpPr/>
          <p:nvPr/>
        </p:nvGrpSpPr>
        <p:grpSpPr>
          <a:xfrm>
            <a:off x="2587363" y="4195438"/>
            <a:ext cx="610425" cy="830997"/>
            <a:chOff x="3594256" y="2864949"/>
            <a:chExt cx="500348" cy="717727"/>
          </a:xfrm>
        </p:grpSpPr>
        <p:sp>
          <p:nvSpPr>
            <p:cNvPr id="13328" name="文本框 3"/>
            <p:cNvSpPr txBox="1">
              <a:spLocks noChangeArrowheads="1"/>
            </p:cNvSpPr>
            <p:nvPr/>
          </p:nvSpPr>
          <p:spPr bwMode="auto">
            <a:xfrm>
              <a:off x="3618354" y="2864949"/>
              <a:ext cx="476250" cy="71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  <p:cxnSp>
          <p:nvCxnSpPr>
            <p:cNvPr id="93" name="直接连接符 92"/>
            <p:cNvCxnSpPr/>
            <p:nvPr/>
          </p:nvCxnSpPr>
          <p:spPr bwMode="auto">
            <a:xfrm flipV="1">
              <a:off x="3594256" y="3223812"/>
              <a:ext cx="3422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94"/>
          <p:cNvGrpSpPr/>
          <p:nvPr/>
        </p:nvGrpSpPr>
        <p:grpSpPr>
          <a:xfrm>
            <a:off x="1337318" y="3810970"/>
            <a:ext cx="1768475" cy="1666875"/>
            <a:chOff x="757337" y="1733569"/>
            <a:chExt cx="1449521" cy="1440003"/>
          </a:xfrm>
        </p:grpSpPr>
        <p:cxnSp>
          <p:nvCxnSpPr>
            <p:cNvPr id="96" name="直接连接符 95"/>
            <p:cNvCxnSpPr/>
            <p:nvPr/>
          </p:nvCxnSpPr>
          <p:spPr>
            <a:xfrm>
              <a:off x="766446" y="1733569"/>
              <a:ext cx="1440412" cy="1440003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757337" y="1733569"/>
              <a:ext cx="1440413" cy="1440003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矩形 97"/>
          <p:cNvSpPr/>
          <p:nvPr/>
        </p:nvSpPr>
        <p:spPr>
          <a:xfrm>
            <a:off x="1343667" y="3810970"/>
            <a:ext cx="1758950" cy="166687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8" name="组合 116"/>
          <p:cNvGrpSpPr/>
          <p:nvPr/>
        </p:nvGrpSpPr>
        <p:grpSpPr>
          <a:xfrm>
            <a:off x="3499111" y="4195437"/>
            <a:ext cx="6977062" cy="1200422"/>
            <a:chOff x="2895644" y="3105136"/>
            <a:chExt cx="6976608" cy="1200411"/>
          </a:xfrm>
        </p:grpSpPr>
        <p:sp>
          <p:nvSpPr>
            <p:cNvPr id="13335" name="Text Box 10"/>
            <p:cNvSpPr txBox="1">
              <a:spLocks noChangeArrowheads="1"/>
            </p:cNvSpPr>
            <p:nvPr/>
          </p:nvSpPr>
          <p:spPr bwMode="auto">
            <a:xfrm>
              <a:off x="2895644" y="3105136"/>
              <a:ext cx="6976608" cy="95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把一张正方形纸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分成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每份是这张正方形纸的     。</a:t>
              </a:r>
            </a:p>
          </p:txBody>
        </p:sp>
        <p:grpSp>
          <p:nvGrpSpPr>
            <p:cNvPr id="13336" name="组合 105"/>
            <p:cNvGrpSpPr/>
            <p:nvPr/>
          </p:nvGrpSpPr>
          <p:grpSpPr>
            <a:xfrm>
              <a:off x="3660466" y="3474558"/>
              <a:ext cx="520608" cy="830989"/>
              <a:chOff x="-539991" y="3760336"/>
              <a:chExt cx="520608" cy="830989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-539991" y="4147891"/>
                <a:ext cx="45558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38" name="文本框 3"/>
              <p:cNvSpPr txBox="1">
                <a:spLocks noChangeArrowheads="1"/>
              </p:cNvSpPr>
              <p:nvPr/>
            </p:nvSpPr>
            <p:spPr bwMode="auto">
              <a:xfrm>
                <a:off x="-495624" y="3760336"/>
                <a:ext cx="476241" cy="830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>
          <a:xfrm>
            <a:off x="2626519" y="1535316"/>
            <a:ext cx="8103461" cy="1975618"/>
            <a:chOff x="1641552" y="1093329"/>
            <a:chExt cx="8102679" cy="1976843"/>
          </a:xfrm>
        </p:grpSpPr>
        <p:pic>
          <p:nvPicPr>
            <p:cNvPr id="1741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4722" y="1229316"/>
              <a:ext cx="1289509" cy="184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AutoShape 27"/>
            <p:cNvSpPr>
              <a:spLocks noChangeArrowheads="1"/>
            </p:cNvSpPr>
            <p:nvPr/>
          </p:nvSpPr>
          <p:spPr bwMode="auto">
            <a:xfrm>
              <a:off x="1641552" y="1137320"/>
              <a:ext cx="6362571" cy="1122039"/>
            </a:xfrm>
            <a:prstGeom prst="wedgeRoundRectCallout">
              <a:avLst>
                <a:gd name="adj1" fmla="val 53921"/>
                <a:gd name="adj2" fmla="val -14176"/>
                <a:gd name="adj3" fmla="val 16667"/>
              </a:avLst>
            </a:prstGeom>
            <a:noFill/>
            <a:ln w="25400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>
                <a:lnSpc>
                  <a:spcPct val="14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你能举例说明    的含义吗？</a:t>
              </a:r>
            </a:p>
          </p:txBody>
        </p:sp>
        <p:grpSp>
          <p:nvGrpSpPr>
            <p:cNvPr id="17412" name="组合 25"/>
            <p:cNvGrpSpPr/>
            <p:nvPr/>
          </p:nvGrpSpPr>
          <p:grpSpPr>
            <a:xfrm>
              <a:off x="3603122" y="1093329"/>
              <a:ext cx="476240" cy="831513"/>
              <a:chOff x="5108032" y="902835"/>
              <a:chExt cx="476240" cy="831513"/>
            </a:xfrm>
          </p:grpSpPr>
          <p:cxnSp>
            <p:nvCxnSpPr>
              <p:cNvPr id="27" name="直接连接符 26"/>
              <p:cNvCxnSpPr/>
              <p:nvPr/>
            </p:nvCxnSpPr>
            <p:spPr bwMode="auto">
              <a:xfrm flipV="1">
                <a:off x="5108032" y="1318592"/>
                <a:ext cx="342867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14" name="文本框 3"/>
              <p:cNvSpPr txBox="1">
                <a:spLocks noChangeArrowheads="1"/>
              </p:cNvSpPr>
              <p:nvPr/>
            </p:nvSpPr>
            <p:spPr bwMode="auto">
              <a:xfrm>
                <a:off x="5108032" y="902835"/>
                <a:ext cx="476240" cy="831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0B05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>
                    <a:solidFill>
                      <a:srgbClr val="00B05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  <a:endPara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7" name="组合 52"/>
          <p:cNvGrpSpPr/>
          <p:nvPr/>
        </p:nvGrpSpPr>
        <p:grpSpPr>
          <a:xfrm>
            <a:off x="2233614" y="2989264"/>
            <a:ext cx="1766887" cy="244475"/>
            <a:chOff x="6476950" y="2247916"/>
            <a:chExt cx="1766524" cy="244788"/>
          </a:xfrm>
        </p:grpSpPr>
        <p:cxnSp>
          <p:nvCxnSpPr>
            <p:cNvPr id="29" name="直接连接符 28"/>
            <p:cNvCxnSpPr/>
            <p:nvPr/>
          </p:nvCxnSpPr>
          <p:spPr bwMode="auto">
            <a:xfrm flipH="1">
              <a:off x="6476950" y="2247916"/>
              <a:ext cx="0" cy="2447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 bwMode="auto">
            <a:xfrm flipH="1">
              <a:off x="7361005" y="2247916"/>
              <a:ext cx="0" cy="2447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 bwMode="auto">
            <a:xfrm flipH="1">
              <a:off x="8243474" y="2247916"/>
              <a:ext cx="0" cy="2447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48"/>
          <p:cNvGrpSpPr/>
          <p:nvPr/>
        </p:nvGrpSpPr>
        <p:grpSpPr>
          <a:xfrm>
            <a:off x="1343026" y="2998789"/>
            <a:ext cx="3579813" cy="249237"/>
            <a:chOff x="5943564" y="2257432"/>
            <a:chExt cx="2160000" cy="249572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5943564" y="2495877"/>
              <a:ext cx="2160000" cy="0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 flipH="1">
              <a:off x="5948354" y="2262200"/>
              <a:ext cx="0" cy="244804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 bwMode="auto">
            <a:xfrm flipH="1">
              <a:off x="8091111" y="2257432"/>
              <a:ext cx="0" cy="244804"/>
            </a:xfrm>
            <a:prstGeom prst="lin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左大括号 35"/>
          <p:cNvSpPr/>
          <p:nvPr/>
        </p:nvSpPr>
        <p:spPr>
          <a:xfrm rot="16200000">
            <a:off x="1754188" y="2916238"/>
            <a:ext cx="76200" cy="882650"/>
          </a:xfrm>
          <a:prstGeom prst="leftBrac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9" name="组合 29"/>
          <p:cNvGrpSpPr/>
          <p:nvPr/>
        </p:nvGrpSpPr>
        <p:grpSpPr>
          <a:xfrm>
            <a:off x="1645603" y="3692841"/>
            <a:ext cx="476250" cy="698717"/>
            <a:chOff x="2999740" y="4013329"/>
            <a:chExt cx="476250" cy="699400"/>
          </a:xfrm>
        </p:grpSpPr>
        <p:cxnSp>
          <p:nvCxnSpPr>
            <p:cNvPr id="38" name="直接连接符 37"/>
            <p:cNvCxnSpPr/>
            <p:nvPr/>
          </p:nvCxnSpPr>
          <p:spPr bwMode="auto">
            <a:xfrm flipV="1">
              <a:off x="2999740" y="4324465"/>
              <a:ext cx="3429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6" name="文本框 3"/>
            <p:cNvSpPr txBox="1">
              <a:spLocks noChangeArrowheads="1"/>
            </p:cNvSpPr>
            <p:nvPr/>
          </p:nvSpPr>
          <p:spPr bwMode="auto">
            <a:xfrm>
              <a:off x="2999740" y="4013329"/>
              <a:ext cx="476250" cy="69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>
                <a:lnSpc>
                  <a:spcPct val="8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</a:t>
              </a:r>
            </a:p>
          </p:txBody>
        </p:sp>
      </p:grpSp>
      <p:grpSp>
        <p:nvGrpSpPr>
          <p:cNvPr id="2" name="组合 116"/>
          <p:cNvGrpSpPr/>
          <p:nvPr/>
        </p:nvGrpSpPr>
        <p:grpSpPr>
          <a:xfrm>
            <a:off x="3592831" y="3986209"/>
            <a:ext cx="7613645" cy="957250"/>
            <a:chOff x="3414883" y="3105136"/>
            <a:chExt cx="6562397" cy="957071"/>
          </a:xfrm>
        </p:grpSpPr>
        <p:sp>
          <p:nvSpPr>
            <p:cNvPr id="17428" name="Text Box 10"/>
            <p:cNvSpPr txBox="1">
              <a:spLocks noChangeArrowheads="1"/>
            </p:cNvSpPr>
            <p:nvPr/>
          </p:nvSpPr>
          <p:spPr bwMode="auto">
            <a:xfrm>
              <a:off x="3414883" y="3105136"/>
              <a:ext cx="6562397" cy="95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把一条线段</a:t>
              </a:r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平均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分成 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份</a:t>
              </a: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,</a:t>
              </a: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每份是这条线段的     。</a:t>
              </a:r>
            </a:p>
          </p:txBody>
        </p:sp>
        <p:grpSp>
          <p:nvGrpSpPr>
            <p:cNvPr id="17429" name="组合 105"/>
            <p:cNvGrpSpPr/>
            <p:nvPr/>
          </p:nvGrpSpPr>
          <p:grpSpPr>
            <a:xfrm>
              <a:off x="8783371" y="3160796"/>
              <a:ext cx="540118" cy="698587"/>
              <a:chOff x="4582914" y="3446574"/>
              <a:chExt cx="540118" cy="698587"/>
            </a:xfrm>
          </p:grpSpPr>
          <p:cxnSp>
            <p:nvCxnSpPr>
              <p:cNvPr id="112" name="直接连接符 111"/>
              <p:cNvCxnSpPr/>
              <p:nvPr/>
            </p:nvCxnSpPr>
            <p:spPr bwMode="auto">
              <a:xfrm>
                <a:off x="4582914" y="3795552"/>
                <a:ext cx="45456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31" name="文本框 3"/>
              <p:cNvSpPr txBox="1">
                <a:spLocks noChangeArrowheads="1"/>
              </p:cNvSpPr>
              <p:nvPr/>
            </p:nvSpPr>
            <p:spPr bwMode="auto">
              <a:xfrm>
                <a:off x="4646791" y="3446574"/>
                <a:ext cx="476241" cy="698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1"/>
          <p:cNvGrpSpPr/>
          <p:nvPr/>
        </p:nvGrpSpPr>
        <p:grpSpPr>
          <a:xfrm>
            <a:off x="1277938" y="1757363"/>
            <a:ext cx="2326640" cy="1668462"/>
            <a:chOff x="2539" y="6802"/>
            <a:chExt cx="3664" cy="2626"/>
          </a:xfrm>
        </p:grpSpPr>
        <p:sp>
          <p:nvSpPr>
            <p:cNvPr id="71" name="直角三角形"/>
            <p:cNvSpPr/>
            <p:nvPr/>
          </p:nvSpPr>
          <p:spPr bwMode="auto">
            <a:xfrm rot="2700000">
              <a:off x="4353" y="7188"/>
              <a:ext cx="1866" cy="1835"/>
            </a:xfrm>
            <a:prstGeom prst="rtTriangle">
              <a:avLst/>
            </a:prstGeom>
            <a:solidFill>
              <a:srgbClr val="007DDA"/>
            </a:solidFill>
            <a:ln w="12700">
              <a:solidFill>
                <a:srgbClr val="007D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75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>
                <a:spcBef>
                  <a:spcPts val="75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>
                <a:spcBef>
                  <a:spcPts val="75"/>
                </a:spcBef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>
                <a:spcBef>
                  <a:spcPts val="75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>
                <a:spcBef>
                  <a:spcPts val="75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ts val="75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ts val="75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ts val="75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ts val="75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zh-CN" altLang="en-US" sz="4000" noProof="1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8435" name="组合 91"/>
            <p:cNvGrpSpPr/>
            <p:nvPr/>
          </p:nvGrpSpPr>
          <p:grpSpPr>
            <a:xfrm>
              <a:off x="4671" y="7452"/>
              <a:ext cx="938" cy="1308"/>
              <a:chOff x="3000396" y="3985132"/>
              <a:chExt cx="487914" cy="717489"/>
            </a:xfrm>
          </p:grpSpPr>
          <p:sp>
            <p:nvSpPr>
              <p:cNvPr id="18436" name="文本框 3"/>
              <p:cNvSpPr txBox="1">
                <a:spLocks noChangeArrowheads="1"/>
              </p:cNvSpPr>
              <p:nvPr/>
            </p:nvSpPr>
            <p:spPr bwMode="auto">
              <a:xfrm>
                <a:off x="3012060" y="3985132"/>
                <a:ext cx="476250" cy="717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 bwMode="auto">
              <a:xfrm flipV="1">
                <a:off x="3000396" y="4333365"/>
                <a:ext cx="34184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38" name="组合 94"/>
            <p:cNvGrpSpPr/>
            <p:nvPr/>
          </p:nvGrpSpPr>
          <p:grpSpPr>
            <a:xfrm>
              <a:off x="2539" y="6802"/>
              <a:ext cx="2787" cy="2626"/>
              <a:chOff x="757337" y="1733569"/>
              <a:chExt cx="1449521" cy="1440003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66438" y="1733569"/>
                <a:ext cx="1440679" cy="144000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V="1">
                <a:off x="757337" y="1733569"/>
                <a:ext cx="1440679" cy="1440003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/>
          </p:nvSpPr>
          <p:spPr>
            <a:xfrm>
              <a:off x="2549" y="6802"/>
              <a:ext cx="2770" cy="2626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4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8442" name="组合 16"/>
          <p:cNvGrpSpPr/>
          <p:nvPr/>
        </p:nvGrpSpPr>
        <p:grpSpPr>
          <a:xfrm>
            <a:off x="4000500" y="1463676"/>
            <a:ext cx="2813685" cy="2447925"/>
            <a:chOff x="2132" y="4502"/>
            <a:chExt cx="4432" cy="3856"/>
          </a:xfrm>
        </p:grpSpPr>
        <p:sp>
          <p:nvSpPr>
            <p:cNvPr id="72" name="椭圆 71"/>
            <p:cNvSpPr/>
            <p:nvPr/>
          </p:nvSpPr>
          <p:spPr bwMode="auto">
            <a:xfrm>
              <a:off x="2132" y="4502"/>
              <a:ext cx="4016" cy="3856"/>
            </a:xfrm>
            <a:prstGeom prst="ellipse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8444" name="图片 75" descr="图片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5" t="49687"/>
            <a:stretch>
              <a:fillRect/>
            </a:stretch>
          </p:blipFill>
          <p:spPr bwMode="auto">
            <a:xfrm rot="-2700000">
              <a:off x="4573" y="5438"/>
              <a:ext cx="1991" cy="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5" name="组合 85"/>
            <p:cNvGrpSpPr/>
            <p:nvPr/>
          </p:nvGrpSpPr>
          <p:grpSpPr>
            <a:xfrm>
              <a:off x="5083" y="5862"/>
              <a:ext cx="863" cy="1101"/>
              <a:chOff x="2942116" y="3964291"/>
              <a:chExt cx="506354" cy="583351"/>
            </a:xfrm>
          </p:grpSpPr>
          <p:cxnSp>
            <p:nvCxnSpPr>
              <p:cNvPr id="87" name="直接连接符 86"/>
              <p:cNvCxnSpPr/>
              <p:nvPr/>
            </p:nvCxnSpPr>
            <p:spPr bwMode="auto">
              <a:xfrm flipH="1" flipV="1">
                <a:off x="2942116" y="4231962"/>
                <a:ext cx="29919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47" name="文本框 3"/>
              <p:cNvSpPr txBox="1">
                <a:spLocks noChangeArrowheads="1"/>
              </p:cNvSpPr>
              <p:nvPr/>
            </p:nvSpPr>
            <p:spPr bwMode="auto">
              <a:xfrm>
                <a:off x="2972220" y="3964291"/>
                <a:ext cx="476250" cy="583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  <p:grpSp>
          <p:nvGrpSpPr>
            <p:cNvPr id="18448" name="组合 13"/>
            <p:cNvGrpSpPr/>
            <p:nvPr/>
          </p:nvGrpSpPr>
          <p:grpSpPr>
            <a:xfrm>
              <a:off x="2720" y="5067"/>
              <a:ext cx="2840" cy="2727"/>
              <a:chOff x="2268" y="4728"/>
              <a:chExt cx="2840" cy="2727"/>
            </a:xfrm>
          </p:grpSpPr>
          <p:cxnSp>
            <p:nvCxnSpPr>
              <p:cNvPr id="15" name="直接连接符 14"/>
              <p:cNvCxnSpPr>
                <a:stCxn id="72" idx="1"/>
                <a:endCxn id="72" idx="5"/>
              </p:cNvCxnSpPr>
              <p:nvPr/>
            </p:nvCxnSpPr>
            <p:spPr>
              <a:xfrm>
                <a:off x="2268" y="4728"/>
                <a:ext cx="2841" cy="2726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72" idx="7"/>
                <a:endCxn id="72" idx="3"/>
              </p:cNvCxnSpPr>
              <p:nvPr/>
            </p:nvCxnSpPr>
            <p:spPr>
              <a:xfrm flipH="1">
                <a:off x="2268" y="4728"/>
                <a:ext cx="2841" cy="2726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51" name="组合 20"/>
          <p:cNvGrpSpPr/>
          <p:nvPr/>
        </p:nvGrpSpPr>
        <p:grpSpPr>
          <a:xfrm>
            <a:off x="7532688" y="2071368"/>
            <a:ext cx="3581401" cy="1374487"/>
            <a:chOff x="1891" y="4704"/>
            <a:chExt cx="5641" cy="2165"/>
          </a:xfrm>
        </p:grpSpPr>
        <p:grpSp>
          <p:nvGrpSpPr>
            <p:cNvPr id="18452" name="组合 52"/>
            <p:cNvGrpSpPr/>
            <p:nvPr/>
          </p:nvGrpSpPr>
          <p:grpSpPr>
            <a:xfrm>
              <a:off x="3290" y="4704"/>
              <a:ext cx="2782" cy="386"/>
              <a:chOff x="6477425" y="2247281"/>
              <a:chExt cx="1765567" cy="245474"/>
            </a:xfrm>
          </p:grpSpPr>
          <p:cxnSp>
            <p:nvCxnSpPr>
              <p:cNvPr id="29" name="直接连接符 28"/>
              <p:cNvCxnSpPr>
                <a:stCxn id="72" idx="7"/>
                <a:endCxn id="72" idx="3"/>
              </p:cNvCxnSpPr>
              <p:nvPr/>
            </p:nvCxnSpPr>
            <p:spPr bwMode="auto">
              <a:xfrm flipH="1">
                <a:off x="6477425" y="2247916"/>
                <a:ext cx="0" cy="244839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72" idx="7"/>
                <a:endCxn id="72" idx="3"/>
              </p:cNvCxnSpPr>
              <p:nvPr/>
            </p:nvCxnSpPr>
            <p:spPr bwMode="auto">
              <a:xfrm flipH="1">
                <a:off x="7360208" y="2247916"/>
                <a:ext cx="0" cy="244839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72" idx="7"/>
                <a:endCxn id="72" idx="3"/>
              </p:cNvCxnSpPr>
              <p:nvPr/>
            </p:nvCxnSpPr>
            <p:spPr bwMode="auto">
              <a:xfrm flipH="1">
                <a:off x="8242992" y="2247916"/>
                <a:ext cx="0" cy="244839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6" name="组合 48"/>
            <p:cNvGrpSpPr/>
            <p:nvPr/>
          </p:nvGrpSpPr>
          <p:grpSpPr>
            <a:xfrm>
              <a:off x="1892" y="4726"/>
              <a:ext cx="5640" cy="392"/>
              <a:chOff x="5943564" y="2257434"/>
              <a:chExt cx="2159617" cy="248576"/>
            </a:xfrm>
          </p:grpSpPr>
          <p:cxnSp>
            <p:nvCxnSpPr>
              <p:cNvPr id="33" name="直接连接符 32"/>
              <p:cNvCxnSpPr>
                <a:stCxn id="72" idx="7"/>
                <a:endCxn id="72" idx="3"/>
              </p:cNvCxnSpPr>
              <p:nvPr/>
            </p:nvCxnSpPr>
            <p:spPr bwMode="auto">
              <a:xfrm>
                <a:off x="5943564" y="2495625"/>
                <a:ext cx="2159617" cy="0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72" idx="7"/>
                <a:endCxn id="72" idx="3"/>
              </p:cNvCxnSpPr>
              <p:nvPr/>
            </p:nvCxnSpPr>
            <p:spPr bwMode="auto">
              <a:xfrm flipH="1">
                <a:off x="5948354" y="2262198"/>
                <a:ext cx="0" cy="244543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72" idx="7"/>
                <a:endCxn id="72" idx="3"/>
              </p:cNvCxnSpPr>
              <p:nvPr/>
            </p:nvCxnSpPr>
            <p:spPr bwMode="auto">
              <a:xfrm flipH="1">
                <a:off x="8090725" y="2257434"/>
                <a:ext cx="0" cy="244543"/>
              </a:xfrm>
              <a:prstGeom prst="line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左大括号 35"/>
            <p:cNvSpPr/>
            <p:nvPr/>
          </p:nvSpPr>
          <p:spPr>
            <a:xfrm rot="16200000">
              <a:off x="2526" y="4589"/>
              <a:ext cx="120" cy="1390"/>
            </a:xfrm>
            <a:prstGeom prst="leftBrace">
              <a:avLst/>
            </a:prstGeom>
            <a:ln w="349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8461" name="组合 29"/>
            <p:cNvGrpSpPr/>
            <p:nvPr/>
          </p:nvGrpSpPr>
          <p:grpSpPr>
            <a:xfrm>
              <a:off x="2270" y="5768"/>
              <a:ext cx="750" cy="1101"/>
              <a:chOff x="2999149" y="4021918"/>
              <a:chExt cx="476250" cy="698949"/>
            </a:xfrm>
          </p:grpSpPr>
          <p:cxnSp>
            <p:nvCxnSpPr>
              <p:cNvPr id="38" name="直接连接符 37"/>
              <p:cNvCxnSpPr>
                <a:stCxn id="72" idx="7"/>
                <a:endCxn id="72" idx="3"/>
              </p:cNvCxnSpPr>
              <p:nvPr/>
            </p:nvCxnSpPr>
            <p:spPr bwMode="auto">
              <a:xfrm flipV="1">
                <a:off x="2999149" y="4324874"/>
                <a:ext cx="342961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63" name="文本框 3"/>
              <p:cNvSpPr txBox="1">
                <a:spLocks noChangeArrowheads="1"/>
              </p:cNvSpPr>
              <p:nvPr/>
            </p:nvSpPr>
            <p:spPr bwMode="auto">
              <a:xfrm>
                <a:off x="2999149" y="4021918"/>
                <a:ext cx="476250" cy="698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4</a:t>
                </a:r>
              </a:p>
            </p:txBody>
          </p:sp>
        </p:grpSp>
      </p:grp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462089" y="4880273"/>
            <a:ext cx="962183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一张正方形纸、一张圆形纸和一条线段都可以看作一个整体。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宽屏</PresentationFormat>
  <Paragraphs>137</Paragraphs>
  <Slides>27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FandolFang R</vt:lpstr>
      <vt:lpstr>OPPOSans B</vt:lpstr>
      <vt:lpstr>OPPOSans H</vt:lpstr>
      <vt:lpstr>OPPOSans R</vt:lpstr>
      <vt:lpstr>思源黑体 CN Light</vt:lpstr>
      <vt:lpstr>Arial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