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791" r:id="rId2"/>
    <p:sldId id="264" r:id="rId3"/>
    <p:sldId id="593" r:id="rId4"/>
    <p:sldId id="633" r:id="rId5"/>
    <p:sldId id="634" r:id="rId6"/>
    <p:sldId id="635" r:id="rId7"/>
    <p:sldId id="636" r:id="rId8"/>
    <p:sldId id="435" r:id="rId9"/>
    <p:sldId id="436" r:id="rId10"/>
    <p:sldId id="637" r:id="rId11"/>
    <p:sldId id="640" r:id="rId12"/>
    <p:sldId id="641" r:id="rId13"/>
    <p:sldId id="642" r:id="rId14"/>
    <p:sldId id="643" r:id="rId15"/>
    <p:sldId id="638" r:id="rId16"/>
    <p:sldId id="639" r:id="rId17"/>
    <p:sldId id="347" r:id="rId18"/>
    <p:sldId id="293" r:id="rId19"/>
    <p:sldId id="652" r:id="rId20"/>
    <p:sldId id="653" r:id="rId21"/>
    <p:sldId id="654" r:id="rId22"/>
    <p:sldId id="655" r:id="rId23"/>
    <p:sldId id="656" r:id="rId24"/>
    <p:sldId id="657" r:id="rId25"/>
    <p:sldId id="515" r:id="rId26"/>
    <p:sldId id="792" r:id="rId27"/>
    <p:sldId id="287" r:id="rId28"/>
    <p:sldId id="52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75" d="100"/>
          <a:sy n="75" d="100"/>
        </p:scale>
        <p:origin x="127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F94FEE-5D5E-4DD2-9033-311E48C898B7}" type="slidenum">
              <a:rPr altLang="en-US" noProof="1">
                <a:solidFill>
                  <a:srgbClr val="000000"/>
                </a:solidFill>
              </a:rPr>
              <a:t>5</a:t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箭头: 五边形 15"/>
          <p:cNvSpPr/>
          <p:nvPr userDrawn="1"/>
        </p:nvSpPr>
        <p:spPr>
          <a:xfrm flipV="1">
            <a:off x="0" y="371855"/>
            <a:ext cx="3307080" cy="674114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5" name="矩形: 圆角 14"/>
          <p:cNvSpPr/>
          <p:nvPr userDrawn="1"/>
        </p:nvSpPr>
        <p:spPr>
          <a:xfrm>
            <a:off x="-116812" y="6116512"/>
            <a:ext cx="12308812" cy="23969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" name="箭头: 五边形 13"/>
          <p:cNvSpPr/>
          <p:nvPr userDrawn="1"/>
        </p:nvSpPr>
        <p:spPr>
          <a:xfrm flipV="1">
            <a:off x="1" y="491235"/>
            <a:ext cx="3276600" cy="674114"/>
          </a:xfrm>
          <a:prstGeom prst="homePlate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" name="箭头: 五边形 16"/>
          <p:cNvSpPr/>
          <p:nvPr userDrawn="1"/>
        </p:nvSpPr>
        <p:spPr>
          <a:xfrm>
            <a:off x="1983310" y="422706"/>
            <a:ext cx="993834" cy="194741"/>
          </a:xfrm>
          <a:prstGeom prst="homePlat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6204228" y="1721467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506121" y="4575636"/>
            <a:ext cx="6607660" cy="519351"/>
            <a:chOff x="4525670" y="4426857"/>
            <a:chExt cx="6607660" cy="519351"/>
          </a:xfrm>
        </p:grpSpPr>
        <p:sp>
          <p:nvSpPr>
            <p:cNvPr id="8" name="文本框 7"/>
            <p:cNvSpPr txBox="1"/>
            <p:nvPr/>
          </p:nvSpPr>
          <p:spPr>
            <a:xfrm>
              <a:off x="6209844" y="4426857"/>
              <a:ext cx="3239312" cy="51935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b="1" noProof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微软雅黑" panose="020B0503020204020204" pitchFamily="34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b="1" noProof="1">
                  <a:solidFill>
                    <a:schemeClr val="accent2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微软雅黑" panose="020B0503020204020204" pitchFamily="34" charset="-122"/>
                  <a:sym typeface="OPPOSans R" panose="00020600040101010101" pitchFamily="18" charset="-122"/>
                </a:rPr>
                <a:t>xippt</a:t>
              </a:r>
              <a:endParaRPr lang="zh-CN" altLang="en-US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5181249" y="3664347"/>
            <a:ext cx="656993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GRAPHICS ROTATION TRANSFORMATION ON GRAPH PAPER</a:t>
            </a:r>
            <a:endParaRPr lang="zh-CN" altLang="en-US" sz="16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微软雅黑" panose="020B0503020204020204" pitchFamily="34" charset="-122"/>
              <a:sym typeface="OPPOSans R" panose="00020600040101010101" pitchFamily="18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-474842" y="698769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5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956513" y="1221065"/>
            <a:ext cx="6509705" cy="21765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38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346498" y="2396827"/>
            <a:ext cx="4926904" cy="0"/>
          </a:xfrm>
          <a:prstGeom prst="line">
            <a:avLst/>
          </a:prstGeom>
          <a:ln w="6350">
            <a:gradFill>
              <a:gsLst>
                <a:gs pos="50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97680" y="2766691"/>
            <a:ext cx="755904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en-US" altLang="zh-CN" sz="48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5.2 </a:t>
            </a:r>
            <a:r>
              <a:rPr lang="zh-CN" altLang="en-US" sz="48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方格纸上图形旋转变换</a:t>
            </a:r>
          </a:p>
        </p:txBody>
      </p:sp>
      <p:sp>
        <p:nvSpPr>
          <p:cNvPr id="16" name="箭头: 五边形 15"/>
          <p:cNvSpPr/>
          <p:nvPr/>
        </p:nvSpPr>
        <p:spPr>
          <a:xfrm>
            <a:off x="5060078" y="1098657"/>
            <a:ext cx="6873240" cy="231238"/>
          </a:xfrm>
          <a:prstGeom prst="homePlate">
            <a:avLst/>
          </a:prstGeom>
          <a:gradFill>
            <a:gsLst>
              <a:gs pos="0">
                <a:schemeClr val="bg1">
                  <a:alpha val="61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" name="箭头: 五边形 16"/>
          <p:cNvSpPr/>
          <p:nvPr/>
        </p:nvSpPr>
        <p:spPr>
          <a:xfrm flipV="1">
            <a:off x="5512325" y="539682"/>
            <a:ext cx="6011577" cy="417603"/>
          </a:xfrm>
          <a:prstGeom prst="homePlate">
            <a:avLst/>
          </a:prstGeom>
          <a:gradFill>
            <a:gsLst>
              <a:gs pos="0">
                <a:schemeClr val="bg1">
                  <a:alpha val="34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411932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892174" y="1384946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2998788" y="1460650"/>
            <a:ext cx="847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在方格纸上画简单图形旋转 90°后的图形的方法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38200" y="2078039"/>
            <a:ext cx="985838" cy="871537"/>
            <a:chOff x="631889" y="1065590"/>
            <a:chExt cx="863600" cy="658812"/>
          </a:xfrm>
        </p:grpSpPr>
        <p:pic>
          <p:nvPicPr>
            <p:cNvPr id="21510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34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698625" y="2197101"/>
            <a:ext cx="102743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sz="2400" b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画出三角形 </a:t>
            </a:r>
            <a:r>
              <a:rPr sz="2400" b="1" i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AOB </a:t>
            </a:r>
            <a:r>
              <a:rPr sz="2400" b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 </a:t>
            </a:r>
            <a:r>
              <a:rPr sz="2400" b="1" i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sz="2400" b="1" spc="-15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 90°后的图形。</a:t>
            </a: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2281238" y="2886076"/>
            <a:ext cx="0" cy="354171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4" name="组合 3"/>
          <p:cNvGrpSpPr/>
          <p:nvPr/>
        </p:nvGrpSpPr>
        <p:grpSpPr>
          <a:xfrm>
            <a:off x="2271713" y="2886076"/>
            <a:ext cx="3600450" cy="3540125"/>
            <a:chOff x="2777693" y="1355673"/>
            <a:chExt cx="2345399" cy="2529869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2777693" y="1355673"/>
              <a:ext cx="2345399" cy="794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788034" y="1592778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788034" y="1821941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788034" y="2052238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788034" y="2281401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789068" y="2507161"/>
              <a:ext cx="2334024" cy="1474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788034" y="2740862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788034" y="2971159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788034" y="3200322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733226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964870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4196515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4428159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4659803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891448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5123092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2788034" y="3429485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788034" y="3664321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788034" y="3882139"/>
              <a:ext cx="2335058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501582" y="1359077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3019679" y="1359077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251323" y="1359077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37" name="矩形 3"/>
          <p:cNvSpPr>
            <a:spLocks noChangeArrowheads="1"/>
          </p:cNvSpPr>
          <p:nvPr/>
        </p:nvSpPr>
        <p:spPr bwMode="auto">
          <a:xfrm>
            <a:off x="2579689" y="3187701"/>
            <a:ext cx="77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21538" name="矩形 4"/>
          <p:cNvSpPr>
            <a:spLocks noChangeArrowheads="1"/>
          </p:cNvSpPr>
          <p:nvPr/>
        </p:nvSpPr>
        <p:spPr bwMode="auto">
          <a:xfrm>
            <a:off x="3819525" y="4752976"/>
            <a:ext cx="547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  <p:sp>
        <p:nvSpPr>
          <p:cNvPr id="21539" name="矩形 6"/>
          <p:cNvSpPr>
            <a:spLocks noChangeArrowheads="1"/>
          </p:cNvSpPr>
          <p:nvPr/>
        </p:nvSpPr>
        <p:spPr bwMode="auto">
          <a:xfrm>
            <a:off x="2687638" y="4745039"/>
            <a:ext cx="538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6480175" y="3273426"/>
            <a:ext cx="359568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 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旋转，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 </a:t>
            </a:r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的位置不变。</a:t>
            </a:r>
            <a:endParaRPr lang="en-US" altLang="zh-CN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>
            <a:off x="3003551" y="3541713"/>
            <a:ext cx="1089025" cy="1289050"/>
          </a:xfrm>
          <a:prstGeom prst="triangle">
            <a:avLst>
              <a:gd name="adj" fmla="val 0"/>
            </a:avLst>
          </a:prstGeom>
          <a:noFill/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YUANXIN"/>
          <p:cNvSpPr>
            <a:spLocks noChangeArrowheads="1"/>
          </p:cNvSpPr>
          <p:nvPr/>
        </p:nvSpPr>
        <p:spPr bwMode="auto">
          <a:xfrm>
            <a:off x="2794000" y="3879850"/>
            <a:ext cx="757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</a:p>
        </p:txBody>
      </p:sp>
      <p:pic>
        <p:nvPicPr>
          <p:cNvPr id="15376" name="图片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8449" y="4745039"/>
            <a:ext cx="1281772" cy="182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云形标注 82"/>
          <p:cNvSpPr>
            <a:spLocks noChangeArrowheads="1"/>
          </p:cNvSpPr>
          <p:nvPr/>
        </p:nvSpPr>
        <p:spPr bwMode="auto">
          <a:xfrm>
            <a:off x="6175375" y="2873376"/>
            <a:ext cx="4064000" cy="1871663"/>
          </a:xfrm>
          <a:prstGeom prst="cloudCallout">
            <a:avLst>
              <a:gd name="adj1" fmla="val 18963"/>
              <a:gd name="adj2" fmla="val 70833"/>
            </a:avLst>
          </a:prstGeom>
          <a:noFill/>
          <a:ln w="254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4"/>
                            </p:stCondLst>
                            <p:childTnLst>
                              <p:par>
                                <p:cTn id="21" presetID="1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1" grpId="0"/>
      <p:bldP spid="3" grpId="0"/>
      <p:bldP spid="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1"/>
          <p:cNvGrpSpPr/>
          <p:nvPr/>
        </p:nvGrpSpPr>
        <p:grpSpPr>
          <a:xfrm>
            <a:off x="1689100" y="1614488"/>
            <a:ext cx="3295650" cy="3543300"/>
            <a:chOff x="3318" y="2424"/>
            <a:chExt cx="5670" cy="5579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3334" y="2424"/>
              <a:ext cx="0" cy="557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31" name="组合 3"/>
            <p:cNvGrpSpPr/>
            <p:nvPr/>
          </p:nvGrpSpPr>
          <p:grpSpPr>
            <a:xfrm>
              <a:off x="3318" y="2425"/>
              <a:ext cx="5670" cy="5575"/>
              <a:chOff x="2777693" y="1355673"/>
              <a:chExt cx="2345399" cy="2529869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2777693" y="1355219"/>
                <a:ext cx="2345399" cy="794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787861" y="1592281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787861" y="182140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787861" y="2051659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2787861" y="2280781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788991" y="2506500"/>
                <a:ext cx="2334101" cy="1588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787861" y="2741294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787861" y="2970415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2787861" y="3200671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3733477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3965080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4196682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4428285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4659887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4891490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5123092" y="1362025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2787861" y="342979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2787861" y="3664587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2787861" y="3882366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3501875" y="1358622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3019463" y="1358622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3251066" y="1358622"/>
                <a:ext cx="0" cy="2523744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4" name="矩形 3"/>
            <p:cNvSpPr>
              <a:spLocks noChangeArrowheads="1"/>
            </p:cNvSpPr>
            <p:nvPr/>
          </p:nvSpPr>
          <p:spPr bwMode="auto">
            <a:xfrm>
              <a:off x="3803" y="2900"/>
              <a:ext cx="12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</a:p>
          </p:txBody>
        </p:sp>
        <p:sp>
          <p:nvSpPr>
            <p:cNvPr id="22555" name="矩形 4"/>
            <p:cNvSpPr>
              <a:spLocks noChangeArrowheads="1"/>
            </p:cNvSpPr>
            <p:nvPr/>
          </p:nvSpPr>
          <p:spPr bwMode="auto">
            <a:xfrm>
              <a:off x="5757" y="5365"/>
              <a:ext cx="86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</a:p>
          </p:txBody>
        </p:sp>
        <p:sp>
          <p:nvSpPr>
            <p:cNvPr id="22556" name="矩形 6"/>
            <p:cNvSpPr>
              <a:spLocks noChangeArrowheads="1"/>
            </p:cNvSpPr>
            <p:nvPr/>
          </p:nvSpPr>
          <p:spPr bwMode="auto">
            <a:xfrm>
              <a:off x="3973" y="5353"/>
              <a:ext cx="84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sp>
          <p:nvSpPr>
            <p:cNvPr id="26" name="等腰三角形 25"/>
            <p:cNvSpPr/>
            <p:nvPr/>
          </p:nvSpPr>
          <p:spPr bwMode="auto">
            <a:xfrm>
              <a:off x="4465" y="3444"/>
              <a:ext cx="1718" cy="2030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2558" name="YUANXIN"/>
            <p:cNvSpPr>
              <a:spLocks noChangeArrowheads="1"/>
            </p:cNvSpPr>
            <p:nvPr/>
          </p:nvSpPr>
          <p:spPr bwMode="auto">
            <a:xfrm>
              <a:off x="4098" y="4002"/>
              <a:ext cx="119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.</a:t>
              </a:r>
            </a:p>
          </p:txBody>
        </p:sp>
      </p:grpSp>
      <p:sp>
        <p:nvSpPr>
          <p:cNvPr id="100" name="TextBox 21"/>
          <p:cNvSpPr txBox="1"/>
          <p:nvPr/>
        </p:nvSpPr>
        <p:spPr>
          <a:xfrm>
            <a:off x="5597525" y="4057650"/>
            <a:ext cx="5473700" cy="514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spc="-15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如何寻找旋转后点 </a:t>
            </a:r>
            <a:r>
              <a:rPr lang="en-US" altLang="zh-CN" sz="2400" b="1" i="1" spc="-15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400" b="1" spc="-15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和点 </a:t>
            </a:r>
            <a:r>
              <a:rPr lang="en-US" altLang="zh-CN" sz="2400" b="1" i="1" spc="-15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 </a:t>
            </a:r>
            <a:r>
              <a:rPr lang="zh-CN" altLang="en-US" sz="2400" b="1" spc="-15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的位置呢？</a:t>
            </a:r>
          </a:p>
        </p:txBody>
      </p:sp>
      <p:sp>
        <p:nvSpPr>
          <p:cNvPr id="22560" name="矩形 4"/>
          <p:cNvSpPr>
            <a:spLocks noChangeArrowheads="1"/>
          </p:cNvSpPr>
          <p:nvPr/>
        </p:nvSpPr>
        <p:spPr bwMode="auto">
          <a:xfrm>
            <a:off x="5597525" y="1614488"/>
            <a:ext cx="547370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只要找出点 </a:t>
            </a:r>
            <a:r>
              <a:rPr lang="en-US" altLang="zh-CN" sz="2400" b="1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和点 </a:t>
            </a:r>
            <a:r>
              <a:rPr lang="en-US" altLang="zh-CN" sz="2400" b="1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 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 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后的位置</a:t>
            </a:r>
            <a:r>
              <a:rPr lang="en-US" altLang="zh-CN" sz="2400" b="1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就能画出旋转后的三角形。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1"/>
          <p:cNvGrpSpPr/>
          <p:nvPr/>
        </p:nvGrpSpPr>
        <p:grpSpPr>
          <a:xfrm>
            <a:off x="1689100" y="1614488"/>
            <a:ext cx="3295650" cy="3543300"/>
            <a:chOff x="3318" y="2425"/>
            <a:chExt cx="5670" cy="5579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3334" y="2425"/>
              <a:ext cx="0" cy="557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55" name="组合 3"/>
            <p:cNvGrpSpPr/>
            <p:nvPr/>
          </p:nvGrpSpPr>
          <p:grpSpPr>
            <a:xfrm>
              <a:off x="3318" y="2425"/>
              <a:ext cx="5670" cy="5575"/>
              <a:chOff x="2777693" y="1355673"/>
              <a:chExt cx="2345399" cy="2529869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2777693" y="1355673"/>
                <a:ext cx="2345399" cy="794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787861" y="1592734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787861" y="1821856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787861" y="20521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2787861" y="2281235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788991" y="2506954"/>
                <a:ext cx="2334101" cy="14746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787861" y="27406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787861" y="2970869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2787861" y="3199991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3733477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3965080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4196682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4428285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4659887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4891490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5123092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2787861" y="34291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2787861" y="3663906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2787861" y="3881685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3501875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3019463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3251066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78" name="矩形 3"/>
            <p:cNvSpPr>
              <a:spLocks noChangeArrowheads="1"/>
            </p:cNvSpPr>
            <p:nvPr/>
          </p:nvSpPr>
          <p:spPr bwMode="auto">
            <a:xfrm>
              <a:off x="3803" y="2900"/>
              <a:ext cx="12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</a:p>
          </p:txBody>
        </p:sp>
        <p:sp>
          <p:nvSpPr>
            <p:cNvPr id="23579" name="矩形 4"/>
            <p:cNvSpPr>
              <a:spLocks noChangeArrowheads="1"/>
            </p:cNvSpPr>
            <p:nvPr/>
          </p:nvSpPr>
          <p:spPr bwMode="auto">
            <a:xfrm>
              <a:off x="5757" y="5365"/>
              <a:ext cx="86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</a:p>
          </p:txBody>
        </p:sp>
        <p:sp>
          <p:nvSpPr>
            <p:cNvPr id="23580" name="矩形 6"/>
            <p:cNvSpPr>
              <a:spLocks noChangeArrowheads="1"/>
            </p:cNvSpPr>
            <p:nvPr/>
          </p:nvSpPr>
          <p:spPr bwMode="auto">
            <a:xfrm>
              <a:off x="3973" y="5353"/>
              <a:ext cx="84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sp>
          <p:nvSpPr>
            <p:cNvPr id="26" name="等腰三角形 25"/>
            <p:cNvSpPr/>
            <p:nvPr/>
          </p:nvSpPr>
          <p:spPr bwMode="auto">
            <a:xfrm>
              <a:off x="4465" y="3445"/>
              <a:ext cx="1718" cy="2027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3582" name="YUANXIN"/>
            <p:cNvSpPr>
              <a:spLocks noChangeArrowheads="1"/>
            </p:cNvSpPr>
            <p:nvPr/>
          </p:nvSpPr>
          <p:spPr bwMode="auto">
            <a:xfrm>
              <a:off x="4098" y="3992"/>
              <a:ext cx="119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49500" y="2259014"/>
            <a:ext cx="1588" cy="2592387"/>
            <a:chOff x="2057724" y="2090882"/>
            <a:chExt cx="1503" cy="1840710"/>
          </a:xfrm>
        </p:grpSpPr>
        <p:cxnSp>
          <p:nvCxnSpPr>
            <p:cNvPr id="108" name="直接连接符 107"/>
            <p:cNvCxnSpPr/>
            <p:nvPr/>
          </p:nvCxnSpPr>
          <p:spPr>
            <a:xfrm flipH="1">
              <a:off x="2059227" y="2090882"/>
              <a:ext cx="0" cy="92091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2057724" y="3010674"/>
              <a:ext cx="0" cy="920918"/>
            </a:xfrm>
            <a:prstGeom prst="line">
              <a:avLst/>
            </a:prstGeom>
            <a:ln w="25400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2349500" y="2257425"/>
            <a:ext cx="1588" cy="2592388"/>
            <a:chOff x="2057724" y="2090882"/>
            <a:chExt cx="1503" cy="1840710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2059227" y="2090882"/>
              <a:ext cx="0" cy="920919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2057724" y="3010673"/>
              <a:ext cx="0" cy="920919"/>
            </a:xfrm>
            <a:prstGeom prst="line">
              <a:avLst/>
            </a:prstGeom>
            <a:ln w="25400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527175" y="2632076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5410200" y="2127886"/>
            <a:ext cx="6299200" cy="23069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lang="en-US" altLang="zh-CN" sz="2400" b="1" i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OA 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 </a:t>
            </a:r>
            <a:r>
              <a:rPr lang="en-US" altLang="zh-CN" sz="2400" b="1" i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 </a:t>
            </a:r>
            <a:r>
              <a:rPr lang="en-US" altLang="zh-CN" sz="2400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  <a:r>
              <a:rPr lang="en-US" altLang="zh-CN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后的位置</a:t>
            </a:r>
            <a:r>
              <a:rPr lang="en-US" altLang="zh-CN" sz="2400" b="1" i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en-US" sz="2400" b="1" i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i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en-US" sz="2400" b="1" i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b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垂直于 </a:t>
            </a:r>
            <a:r>
              <a:rPr lang="en-US" altLang="zh-CN" sz="2400" b="1" i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en-US" sz="2400" b="1" i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</a:t>
            </a:r>
            <a:r>
              <a:rPr lang="en-US" altLang="en-US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 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400" b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对应点</a:t>
            </a:r>
            <a:r>
              <a:rPr lang="zh-CN" altLang="en-US" sz="2400" b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线段 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OA</a:t>
            </a: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就是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线段 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en-US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</a:t>
            </a:r>
            <a:r>
              <a:rPr lang="zh-CN" altLang="en-US" sz="2400" b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对应线段</a:t>
            </a:r>
            <a:r>
              <a:rPr lang="zh-CN" altLang="en-US" sz="2400" b="1" noProof="1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2457450" y="3717926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YUANXIN"/>
          <p:cNvSpPr>
            <a:spLocks noChangeArrowheads="1"/>
          </p:cNvSpPr>
          <p:nvPr/>
        </p:nvSpPr>
        <p:spPr bwMode="auto">
          <a:xfrm>
            <a:off x="3460750" y="2619375"/>
            <a:ext cx="692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3743325" y="3225801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  <p:bldP spid="18" grpId="0"/>
      <p:bldP spid="14" grpId="0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1"/>
          <p:cNvGrpSpPr/>
          <p:nvPr/>
        </p:nvGrpSpPr>
        <p:grpSpPr>
          <a:xfrm>
            <a:off x="1689100" y="1614488"/>
            <a:ext cx="3295650" cy="3543300"/>
            <a:chOff x="3318" y="2425"/>
            <a:chExt cx="5670" cy="5579"/>
          </a:xfrm>
        </p:grpSpPr>
        <p:cxnSp>
          <p:nvCxnSpPr>
            <p:cNvPr id="62" name="直接连接符 61"/>
            <p:cNvCxnSpPr/>
            <p:nvPr/>
          </p:nvCxnSpPr>
          <p:spPr>
            <a:xfrm flipH="1">
              <a:off x="3334" y="2425"/>
              <a:ext cx="0" cy="5579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79" name="组合 3"/>
            <p:cNvGrpSpPr/>
            <p:nvPr/>
          </p:nvGrpSpPr>
          <p:grpSpPr>
            <a:xfrm>
              <a:off x="3318" y="2425"/>
              <a:ext cx="5670" cy="5575"/>
              <a:chOff x="2777693" y="1355673"/>
              <a:chExt cx="2345399" cy="2529869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2777693" y="1355673"/>
                <a:ext cx="2345399" cy="794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787861" y="1592734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787861" y="1821856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787861" y="20521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2787861" y="2281235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788991" y="2506954"/>
                <a:ext cx="2334101" cy="14746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787861" y="27406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2787861" y="2970869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2787861" y="3199991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3733477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3965080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H="1">
                <a:off x="4196682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4428285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4659887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4891490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5123092" y="1362479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2787861" y="3429113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2787861" y="3663906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2787861" y="3881685"/>
                <a:ext cx="2335231" cy="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3501875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3019463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3251066" y="1359075"/>
                <a:ext cx="0" cy="252261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602" name="矩形 3"/>
            <p:cNvSpPr>
              <a:spLocks noChangeArrowheads="1"/>
            </p:cNvSpPr>
            <p:nvPr/>
          </p:nvSpPr>
          <p:spPr bwMode="auto">
            <a:xfrm>
              <a:off x="3803" y="2900"/>
              <a:ext cx="12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</a:p>
          </p:txBody>
        </p:sp>
        <p:sp>
          <p:nvSpPr>
            <p:cNvPr id="24603" name="矩形 4"/>
            <p:cNvSpPr>
              <a:spLocks noChangeArrowheads="1"/>
            </p:cNvSpPr>
            <p:nvPr/>
          </p:nvSpPr>
          <p:spPr bwMode="auto">
            <a:xfrm>
              <a:off x="5757" y="5365"/>
              <a:ext cx="86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</a:p>
          </p:txBody>
        </p:sp>
        <p:sp>
          <p:nvSpPr>
            <p:cNvPr id="24604" name="矩形 6"/>
            <p:cNvSpPr>
              <a:spLocks noChangeArrowheads="1"/>
            </p:cNvSpPr>
            <p:nvPr/>
          </p:nvSpPr>
          <p:spPr bwMode="auto">
            <a:xfrm>
              <a:off x="3973" y="5353"/>
              <a:ext cx="84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sp>
          <p:nvSpPr>
            <p:cNvPr id="26" name="等腰三角形 25"/>
            <p:cNvSpPr/>
            <p:nvPr/>
          </p:nvSpPr>
          <p:spPr bwMode="auto">
            <a:xfrm>
              <a:off x="4465" y="3445"/>
              <a:ext cx="1718" cy="2027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4606" name="YUANXIN"/>
            <p:cNvSpPr>
              <a:spLocks noChangeArrowheads="1"/>
            </p:cNvSpPr>
            <p:nvPr/>
          </p:nvSpPr>
          <p:spPr bwMode="auto">
            <a:xfrm>
              <a:off x="4098" y="3992"/>
              <a:ext cx="119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 rot="5400000">
            <a:off x="2351089" y="2619376"/>
            <a:ext cx="1587" cy="1871663"/>
            <a:chOff x="2057724" y="2090882"/>
            <a:chExt cx="1503" cy="1840710"/>
          </a:xfrm>
        </p:grpSpPr>
        <p:cxnSp>
          <p:nvCxnSpPr>
            <p:cNvPr id="108" name="直接连接符 107"/>
            <p:cNvCxnSpPr/>
            <p:nvPr/>
          </p:nvCxnSpPr>
          <p:spPr>
            <a:xfrm flipH="1">
              <a:off x="2059227" y="2087759"/>
              <a:ext cx="0" cy="92113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2057724" y="3007334"/>
              <a:ext cx="0" cy="921135"/>
            </a:xfrm>
            <a:prstGeom prst="line">
              <a:avLst/>
            </a:prstGeom>
            <a:ln w="25400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 rot="5400000">
            <a:off x="2352675" y="2617788"/>
            <a:ext cx="1588" cy="1871662"/>
            <a:chOff x="2057724" y="2090882"/>
            <a:chExt cx="1503" cy="1840710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2059227" y="2087759"/>
              <a:ext cx="0" cy="92113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2057724" y="3007333"/>
              <a:ext cx="0" cy="921136"/>
            </a:xfrm>
            <a:prstGeom prst="line">
              <a:avLst/>
            </a:prstGeom>
            <a:ln w="25400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528888" y="2947988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5410200" y="2127886"/>
            <a:ext cx="6299200" cy="2306955"/>
          </a:xfrm>
          <a:prstGeom prst="rect">
            <a:avLst/>
          </a:prstGeom>
          <a:ln w="254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lang="zh-CN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zh-CN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顺时针旋转 90°后的位置 </a:t>
            </a:r>
            <a:r>
              <a:rPr lang="zh-CN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OB′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OB′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垂直于 </a:t>
            </a:r>
            <a:r>
              <a:rPr lang="zh-CN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</a:t>
            </a:r>
            <a:r>
              <a:rPr lang="zh-CN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</a:t>
            </a:r>
            <a:r>
              <a:rPr lang="zh-CN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 </a:t>
            </a:r>
            <a:r>
              <a:rPr lang="zh-CN" altLang="zh-CN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对应点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线段</a:t>
            </a:r>
            <a:r>
              <a:rPr lang="zh-CN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就是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线段</a:t>
            </a:r>
            <a:r>
              <a:rPr lang="zh-CN" altLang="zh-CN" sz="2400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 </a:t>
            </a:r>
            <a:r>
              <a:rPr lang="zh-CN" altLang="zh-CN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对应线段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1527175" y="3738564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格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YUANXIN"/>
          <p:cNvSpPr>
            <a:spLocks noChangeArrowheads="1"/>
          </p:cNvSpPr>
          <p:nvPr/>
        </p:nvSpPr>
        <p:spPr bwMode="auto">
          <a:xfrm>
            <a:off x="2132013" y="3575050"/>
            <a:ext cx="692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1985963" y="4522789"/>
            <a:ext cx="100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i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B′</a:t>
            </a:r>
          </a:p>
        </p:txBody>
      </p:sp>
      <p:grpSp>
        <p:nvGrpSpPr>
          <p:cNvPr id="24618" name="组合 19"/>
          <p:cNvGrpSpPr/>
          <p:nvPr/>
        </p:nvGrpSpPr>
        <p:grpSpPr>
          <a:xfrm>
            <a:off x="1050290" y="2619375"/>
            <a:ext cx="3697606" cy="1067692"/>
            <a:chOff x="1419" y="4126"/>
            <a:chExt cx="5822" cy="1681"/>
          </a:xfrm>
        </p:grpSpPr>
        <p:grpSp>
          <p:nvGrpSpPr>
            <p:cNvPr id="24619" name="组合 10"/>
            <p:cNvGrpSpPr/>
            <p:nvPr/>
          </p:nvGrpSpPr>
          <p:grpSpPr>
            <a:xfrm rot="5400000">
              <a:off x="3459" y="3548"/>
              <a:ext cx="2" cy="4081"/>
              <a:chOff x="2057724" y="2090882"/>
              <a:chExt cx="1503" cy="1840710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2060089" y="2092551"/>
                <a:ext cx="0" cy="9210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2058211" y="3011395"/>
                <a:ext cx="0" cy="919971"/>
              </a:xfrm>
              <a:prstGeom prst="line">
                <a:avLst/>
              </a:prstGeom>
              <a:ln w="2540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22" name="组合 18"/>
            <p:cNvGrpSpPr/>
            <p:nvPr/>
          </p:nvGrpSpPr>
          <p:grpSpPr>
            <a:xfrm>
              <a:off x="5214" y="4126"/>
              <a:ext cx="2027" cy="1681"/>
              <a:chOff x="5214" y="4126"/>
              <a:chExt cx="2027" cy="1681"/>
            </a:xfrm>
          </p:grpSpPr>
          <p:sp>
            <p:nvSpPr>
              <p:cNvPr id="24623" name="YUANXIN"/>
              <p:cNvSpPr>
                <a:spLocks noChangeArrowheads="1"/>
              </p:cNvSpPr>
              <p:nvPr/>
            </p:nvSpPr>
            <p:spPr bwMode="auto">
              <a:xfrm>
                <a:off x="5214" y="4126"/>
                <a:ext cx="1090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.</a:t>
                </a:r>
              </a:p>
            </p:txBody>
          </p:sp>
          <p:sp>
            <p:nvSpPr>
              <p:cNvPr id="24624" name="TextBox 21"/>
              <p:cNvSpPr txBox="1">
                <a:spLocks noChangeArrowheads="1"/>
              </p:cNvSpPr>
              <p:nvPr/>
            </p:nvSpPr>
            <p:spPr bwMode="auto">
              <a:xfrm>
                <a:off x="5660" y="5080"/>
                <a:ext cx="1581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 sz="2400" b="1" i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A</a:t>
                </a: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′</a:t>
                </a:r>
                <a:endPara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  <p:bldP spid="18" grpId="0"/>
      <p:bldP spid="14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1"/>
          <p:cNvSpPr txBox="1"/>
          <p:nvPr/>
        </p:nvSpPr>
        <p:spPr>
          <a:xfrm>
            <a:off x="5375275" y="2221868"/>
            <a:ext cx="5727700" cy="2212978"/>
          </a:xfrm>
          <a:prstGeom prst="rect">
            <a:avLst/>
          </a:prstGeom>
          <a:ln w="254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>
            <a:spAutoFit/>
          </a:bodyPr>
          <a:lstStyle/>
          <a:p>
            <a:pPr eaLnBrk="0" hangingPunct="0">
              <a:lnSpc>
                <a:spcPct val="200000"/>
              </a:lnSpc>
              <a:defRPr/>
            </a:pP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连接 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即为 </a:t>
            </a:r>
            <a:r>
              <a:rPr sz="2400" i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 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的对应线段，则三角形 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OB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就是三角形</a:t>
            </a:r>
            <a:r>
              <a:rPr sz="2400" i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AOB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绕点 </a:t>
            </a:r>
            <a:r>
              <a:rPr sz="2400" i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顺时针旋转 90</a:t>
            </a:r>
            <a:r>
              <a:rPr lang="en-US" altLang="zh-CN"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sz="24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后的图形。</a:t>
            </a:r>
          </a:p>
        </p:txBody>
      </p:sp>
      <p:grpSp>
        <p:nvGrpSpPr>
          <p:cNvPr id="25602" name="组合 9"/>
          <p:cNvGrpSpPr/>
          <p:nvPr/>
        </p:nvGrpSpPr>
        <p:grpSpPr>
          <a:xfrm>
            <a:off x="766763" y="1614489"/>
            <a:ext cx="3930650" cy="3543300"/>
            <a:chOff x="1425" y="2543"/>
            <a:chExt cx="6189" cy="5580"/>
          </a:xfrm>
        </p:grpSpPr>
        <p:grpSp>
          <p:nvGrpSpPr>
            <p:cNvPr id="25603" name="组合 1"/>
            <p:cNvGrpSpPr/>
            <p:nvPr/>
          </p:nvGrpSpPr>
          <p:grpSpPr>
            <a:xfrm>
              <a:off x="2424" y="2543"/>
              <a:ext cx="5190" cy="5580"/>
              <a:chOff x="3318" y="2425"/>
              <a:chExt cx="5670" cy="5580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>
                <a:off x="3335" y="2425"/>
                <a:ext cx="0" cy="5580"/>
              </a:xfrm>
              <a:prstGeom prst="line">
                <a:avLst/>
              </a:prstGeom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05" name="组合 3"/>
              <p:cNvGrpSpPr/>
              <p:nvPr/>
            </p:nvGrpSpPr>
            <p:grpSpPr>
              <a:xfrm>
                <a:off x="3318" y="2425"/>
                <a:ext cx="5670" cy="5575"/>
                <a:chOff x="2777693" y="1355673"/>
                <a:chExt cx="2345399" cy="2529869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>
                  <a:off x="2778072" y="1355673"/>
                  <a:ext cx="2345020" cy="7941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2788238" y="1592777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2788238" y="1821940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2788238" y="2052238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2788238" y="2281401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2789368" y="2507160"/>
                  <a:ext cx="2333724" cy="14748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2788238" y="2740861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2788238" y="2971159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2788238" y="3200322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 flipH="1">
                  <a:off x="3733702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 flipH="1">
                  <a:off x="3965266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 flipH="1">
                  <a:off x="4196832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 flipH="1">
                  <a:off x="4428396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 flipH="1">
                  <a:off x="4659962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flipH="1">
                  <a:off x="4891527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 flipH="1">
                  <a:off x="5123092" y="1362480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2788238" y="3429485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2788238" y="3664320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2788238" y="3882138"/>
                  <a:ext cx="2334854" cy="0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 flipH="1">
                  <a:off x="3502136" y="1359076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/>
                <p:cNvCxnSpPr/>
                <p:nvPr/>
              </p:nvCxnSpPr>
              <p:spPr>
                <a:xfrm flipH="1">
                  <a:off x="3019804" y="1359076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/>
                <p:cNvCxnSpPr/>
                <p:nvPr/>
              </p:nvCxnSpPr>
              <p:spPr>
                <a:xfrm flipH="1">
                  <a:off x="3251368" y="1359076"/>
                  <a:ext cx="0" cy="2523062"/>
                </a:xfrm>
                <a:prstGeom prst="line">
                  <a:avLst/>
                </a:prstGeom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628" name="矩形 3"/>
              <p:cNvSpPr>
                <a:spLocks noChangeArrowheads="1"/>
              </p:cNvSpPr>
              <p:nvPr/>
            </p:nvSpPr>
            <p:spPr bwMode="auto">
              <a:xfrm>
                <a:off x="3803" y="2900"/>
                <a:ext cx="1226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A</a:t>
                </a:r>
              </a:p>
            </p:txBody>
          </p:sp>
          <p:sp>
            <p:nvSpPr>
              <p:cNvPr id="25629" name="矩形 4"/>
              <p:cNvSpPr>
                <a:spLocks noChangeArrowheads="1"/>
              </p:cNvSpPr>
              <p:nvPr/>
            </p:nvSpPr>
            <p:spPr bwMode="auto">
              <a:xfrm>
                <a:off x="5757" y="5365"/>
                <a:ext cx="861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B</a:t>
                </a:r>
              </a:p>
            </p:txBody>
          </p:sp>
          <p:sp>
            <p:nvSpPr>
              <p:cNvPr id="25630" name="矩形 6"/>
              <p:cNvSpPr>
                <a:spLocks noChangeArrowheads="1"/>
              </p:cNvSpPr>
              <p:nvPr/>
            </p:nvSpPr>
            <p:spPr bwMode="auto">
              <a:xfrm>
                <a:off x="3973" y="5353"/>
                <a:ext cx="848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b="1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O</a:t>
                </a:r>
              </a:p>
            </p:txBody>
          </p:sp>
          <p:sp>
            <p:nvSpPr>
              <p:cNvPr id="26" name="等腰三角形 25"/>
              <p:cNvSpPr/>
              <p:nvPr/>
            </p:nvSpPr>
            <p:spPr bwMode="auto">
              <a:xfrm>
                <a:off x="4466" y="3445"/>
                <a:ext cx="1718" cy="2027"/>
              </a:xfrm>
              <a:prstGeom prst="triangle">
                <a:avLst>
                  <a:gd name="adj" fmla="val 0"/>
                </a:avLst>
              </a:prstGeom>
              <a:noFill/>
              <a:ln w="254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600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632" name="YUANXIN"/>
              <p:cNvSpPr>
                <a:spLocks noChangeArrowheads="1"/>
              </p:cNvSpPr>
              <p:nvPr/>
            </p:nvSpPr>
            <p:spPr bwMode="auto">
              <a:xfrm>
                <a:off x="4098" y="3992"/>
                <a:ext cx="1191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.</a:t>
                </a:r>
              </a:p>
            </p:txBody>
          </p:sp>
        </p:grpSp>
        <p:grpSp>
          <p:nvGrpSpPr>
            <p:cNvPr id="25633" name="组合 4"/>
            <p:cNvGrpSpPr/>
            <p:nvPr/>
          </p:nvGrpSpPr>
          <p:grpSpPr>
            <a:xfrm rot="10800000">
              <a:off x="3468" y="4123"/>
              <a:ext cx="2" cy="2948"/>
              <a:chOff x="2057724" y="2090882"/>
              <a:chExt cx="1503" cy="1840710"/>
            </a:xfrm>
          </p:grpSpPr>
          <p:cxnSp>
            <p:nvCxnSpPr>
              <p:cNvPr id="108" name="直接连接符 107"/>
              <p:cNvCxnSpPr/>
              <p:nvPr/>
            </p:nvCxnSpPr>
            <p:spPr>
              <a:xfrm flipH="1">
                <a:off x="2059852" y="2088073"/>
                <a:ext cx="0" cy="92097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2057973" y="3007491"/>
                <a:ext cx="0" cy="920979"/>
              </a:xfrm>
              <a:prstGeom prst="line">
                <a:avLst/>
              </a:prstGeom>
              <a:ln w="2540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36" name="组合 5"/>
            <p:cNvGrpSpPr/>
            <p:nvPr/>
          </p:nvGrpSpPr>
          <p:grpSpPr>
            <a:xfrm rot="10800000">
              <a:off x="3469" y="4122"/>
              <a:ext cx="2" cy="2948"/>
              <a:chOff x="2057724" y="2090882"/>
              <a:chExt cx="1503" cy="1840710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H="1">
                <a:off x="2058724" y="2087448"/>
                <a:ext cx="0" cy="92097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2054967" y="3006866"/>
                <a:ext cx="0" cy="920979"/>
              </a:xfrm>
              <a:prstGeom prst="line">
                <a:avLst/>
              </a:prstGeom>
              <a:ln w="2540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39" name="YUANXIN"/>
            <p:cNvSpPr>
              <a:spLocks noChangeArrowheads="1"/>
            </p:cNvSpPr>
            <p:nvPr/>
          </p:nvSpPr>
          <p:spPr bwMode="auto">
            <a:xfrm>
              <a:off x="3122" y="5629"/>
              <a:ext cx="109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.</a:t>
              </a:r>
            </a:p>
          </p:txBody>
        </p:sp>
        <p:sp>
          <p:nvSpPr>
            <p:cNvPr id="25640" name="TextBox 21"/>
            <p:cNvSpPr txBox="1">
              <a:spLocks noChangeArrowheads="1"/>
            </p:cNvSpPr>
            <p:nvPr/>
          </p:nvSpPr>
          <p:spPr bwMode="auto">
            <a:xfrm>
              <a:off x="2892" y="7122"/>
              <a:ext cx="158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400" b="1" i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B′</a:t>
              </a:r>
            </a:p>
          </p:txBody>
        </p:sp>
        <p:grpSp>
          <p:nvGrpSpPr>
            <p:cNvPr id="25641" name="组合 19"/>
            <p:cNvGrpSpPr/>
            <p:nvPr/>
          </p:nvGrpSpPr>
          <p:grpSpPr>
            <a:xfrm>
              <a:off x="1425" y="4126"/>
              <a:ext cx="5816" cy="1681"/>
              <a:chOff x="1425" y="4126"/>
              <a:chExt cx="5816" cy="1681"/>
            </a:xfrm>
          </p:grpSpPr>
          <p:grpSp>
            <p:nvGrpSpPr>
              <p:cNvPr id="25642" name="组合 10"/>
              <p:cNvGrpSpPr/>
              <p:nvPr/>
            </p:nvGrpSpPr>
            <p:grpSpPr>
              <a:xfrm rot="5400000">
                <a:off x="3465" y="3556"/>
                <a:ext cx="2" cy="4082"/>
                <a:chOff x="2057724" y="2090882"/>
                <a:chExt cx="1503" cy="1840710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2059227" y="2090954"/>
                  <a:ext cx="0" cy="920882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H="1">
                  <a:off x="2057348" y="3010710"/>
                  <a:ext cx="0" cy="920882"/>
                </a:xfrm>
                <a:prstGeom prst="line">
                  <a:avLst/>
                </a:prstGeom>
                <a:ln w="25400">
                  <a:noFill/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45" name="组合 18"/>
              <p:cNvGrpSpPr/>
              <p:nvPr/>
            </p:nvGrpSpPr>
            <p:grpSpPr>
              <a:xfrm>
                <a:off x="5215" y="4126"/>
                <a:ext cx="2026" cy="1681"/>
                <a:chOff x="5215" y="4126"/>
                <a:chExt cx="2026" cy="1681"/>
              </a:xfrm>
            </p:grpSpPr>
            <p:sp>
              <p:nvSpPr>
                <p:cNvPr id="25646" name="YUANXIN"/>
                <p:cNvSpPr>
                  <a:spLocks noChangeArrowheads="1"/>
                </p:cNvSpPr>
                <p:nvPr/>
              </p:nvSpPr>
              <p:spPr bwMode="auto">
                <a:xfrm>
                  <a:off x="5215" y="4126"/>
                  <a:ext cx="1090" cy="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.</a:t>
                  </a:r>
                </a:p>
              </p:txBody>
            </p:sp>
            <p:sp>
              <p:nvSpPr>
                <p:cNvPr id="25647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660" y="5080"/>
                  <a:ext cx="1581" cy="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2400" b="1" i="1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A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′</a:t>
                  </a: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</p:grpSp>
      <p:cxnSp>
        <p:nvCxnSpPr>
          <p:cNvPr id="22" name="直接连接符 21"/>
          <p:cNvCxnSpPr/>
          <p:nvPr/>
        </p:nvCxnSpPr>
        <p:spPr>
          <a:xfrm flipV="1">
            <a:off x="2070100" y="3573463"/>
            <a:ext cx="1290638" cy="94615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本框 1"/>
          <p:cNvSpPr txBox="1">
            <a:spLocks noChangeArrowheads="1"/>
          </p:cNvSpPr>
          <p:nvPr/>
        </p:nvSpPr>
        <p:spPr bwMode="auto">
          <a:xfrm>
            <a:off x="660400" y="1685290"/>
            <a:ext cx="10858500" cy="33671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>
                <a:sym typeface="OPPOSans R" panose="00020600040101010101" pitchFamily="18" charset="-122"/>
              </a:rPr>
              <a:t>在方格纸上画简单图形旋转 90°后的图形的方法：</a:t>
            </a:r>
            <a:endParaRPr lang="en-US" altLang="zh-CN">
              <a:sym typeface="OPPOSans R" panose="00020600040101010101" pitchFamily="18" charset="-122"/>
            </a:endParaRPr>
          </a:p>
          <a:p>
            <a:r>
              <a:rPr lang="zh-CN" altLang="zh-CN">
                <a:sym typeface="OPPOSans R" panose="00020600040101010101" pitchFamily="18" charset="-122"/>
              </a:rPr>
              <a:t>（1）找出原图形的关键点，根据旋转点和旋转方向，画出关键点与旋转点所在线段的垂线。</a:t>
            </a:r>
            <a:endParaRPr lang="en-US" altLang="zh-CN">
              <a:sym typeface="OPPOSans R" panose="00020600040101010101" pitchFamily="18" charset="-122"/>
            </a:endParaRPr>
          </a:p>
          <a:p>
            <a:r>
              <a:rPr lang="zh-CN" altLang="zh-CN">
                <a:sym typeface="OPPOSans R" panose="00020600040101010101" pitchFamily="18" charset="-122"/>
              </a:rPr>
              <a:t>（2）从旋转点开始，在所作的垂线上量出与原</a:t>
            </a:r>
          </a:p>
          <a:p>
            <a:r>
              <a:rPr lang="zh-CN" altLang="zh-CN">
                <a:sym typeface="OPPOSans R" panose="00020600040101010101" pitchFamily="18" charset="-122"/>
              </a:rPr>
              <a:t>线段相等的长度，并标出对应点。</a:t>
            </a:r>
          </a:p>
          <a:p>
            <a:r>
              <a:rPr lang="zh-CN" altLang="zh-CN">
                <a:sym typeface="OPPOSans R" panose="00020600040101010101" pitchFamily="18" charset="-122"/>
              </a:rPr>
              <a:t>（3）顺次连接所画出的对应点，就得到了旋转后的图形。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/>
          <p:cNvCxnSpPr/>
          <p:nvPr/>
        </p:nvCxnSpPr>
        <p:spPr>
          <a:xfrm flipH="1">
            <a:off x="4247515" y="2581275"/>
            <a:ext cx="0" cy="354330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78" name="组合 3"/>
          <p:cNvGrpSpPr/>
          <p:nvPr/>
        </p:nvGrpSpPr>
        <p:grpSpPr>
          <a:xfrm>
            <a:off x="4237990" y="2581276"/>
            <a:ext cx="3295650" cy="3540125"/>
            <a:chOff x="2777693" y="1355673"/>
            <a:chExt cx="2345399" cy="2529869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2777693" y="1355673"/>
              <a:ext cx="2345399" cy="7941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787861" y="1592777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787861" y="1821940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787861" y="2052238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787861" y="2281401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788991" y="2507160"/>
              <a:ext cx="2334101" cy="14748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787861" y="2740861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787861" y="2971159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787861" y="3200322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733477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965080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4196682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4428285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4659887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891490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5123092" y="1362480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2787861" y="3429485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787861" y="3664320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787861" y="3882138"/>
              <a:ext cx="2335231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3501875" y="1359076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3019463" y="1359076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3251066" y="1359076"/>
              <a:ext cx="0" cy="2523062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01" name="组合 50"/>
          <p:cNvGrpSpPr/>
          <p:nvPr/>
        </p:nvGrpSpPr>
        <p:grpSpPr>
          <a:xfrm>
            <a:off x="5523866" y="2882901"/>
            <a:ext cx="1636713" cy="2026338"/>
            <a:chOff x="5139" y="4977"/>
            <a:chExt cx="2577" cy="3192"/>
          </a:xfrm>
        </p:grpSpPr>
        <p:sp>
          <p:nvSpPr>
            <p:cNvPr id="28702" name="矩形 3"/>
            <p:cNvSpPr>
              <a:spLocks noChangeArrowheads="1"/>
            </p:cNvSpPr>
            <p:nvPr/>
          </p:nvSpPr>
          <p:spPr bwMode="auto">
            <a:xfrm>
              <a:off x="5139" y="4977"/>
              <a:ext cx="1122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A</a:t>
              </a:r>
            </a:p>
          </p:txBody>
        </p:sp>
        <p:sp>
          <p:nvSpPr>
            <p:cNvPr id="28703" name="矩形 4"/>
            <p:cNvSpPr>
              <a:spLocks noChangeArrowheads="1"/>
            </p:cNvSpPr>
            <p:nvPr/>
          </p:nvSpPr>
          <p:spPr bwMode="auto">
            <a:xfrm>
              <a:off x="6928" y="7442"/>
              <a:ext cx="78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B</a:t>
              </a:r>
            </a:p>
          </p:txBody>
        </p:sp>
        <p:sp>
          <p:nvSpPr>
            <p:cNvPr id="28704" name="矩形 6"/>
            <p:cNvSpPr>
              <a:spLocks noChangeArrowheads="1"/>
            </p:cNvSpPr>
            <p:nvPr/>
          </p:nvSpPr>
          <p:spPr bwMode="auto">
            <a:xfrm>
              <a:off x="5295" y="7430"/>
              <a:ext cx="77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sp>
          <p:nvSpPr>
            <p:cNvPr id="26" name="等腰三角形 25"/>
            <p:cNvSpPr/>
            <p:nvPr/>
          </p:nvSpPr>
          <p:spPr bwMode="auto">
            <a:xfrm>
              <a:off x="5746" y="5522"/>
              <a:ext cx="1572" cy="2028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706" name="YUANXIN"/>
            <p:cNvSpPr>
              <a:spLocks noChangeArrowheads="1"/>
            </p:cNvSpPr>
            <p:nvPr/>
          </p:nvSpPr>
          <p:spPr bwMode="auto">
            <a:xfrm>
              <a:off x="5409" y="6069"/>
              <a:ext cx="109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.</a:t>
              </a:r>
            </a:p>
          </p:txBody>
        </p:sp>
      </p:grpSp>
      <p:grpSp>
        <p:nvGrpSpPr>
          <p:cNvPr id="24611" name="组合 4"/>
          <p:cNvGrpSpPr/>
          <p:nvPr/>
        </p:nvGrpSpPr>
        <p:grpSpPr>
          <a:xfrm rot="10800000">
            <a:off x="4023678" y="2942283"/>
            <a:ext cx="3155950" cy="2490142"/>
            <a:chOff x="3922" y="6081"/>
            <a:chExt cx="4968" cy="3921"/>
          </a:xfrm>
        </p:grpSpPr>
        <p:grpSp>
          <p:nvGrpSpPr>
            <p:cNvPr id="28708" name="组合 4"/>
            <p:cNvGrpSpPr/>
            <p:nvPr/>
          </p:nvGrpSpPr>
          <p:grpSpPr>
            <a:xfrm rot="10800000">
              <a:off x="5965" y="6082"/>
              <a:ext cx="2" cy="2948"/>
              <a:chOff x="2057724" y="2090882"/>
              <a:chExt cx="1503" cy="1840710"/>
            </a:xfrm>
          </p:grpSpPr>
          <p:cxnSp>
            <p:nvCxnSpPr>
              <p:cNvPr id="108" name="直接连接符 107"/>
              <p:cNvCxnSpPr/>
              <p:nvPr/>
            </p:nvCxnSpPr>
            <p:spPr>
              <a:xfrm flipH="1">
                <a:off x="2054588" y="2090485"/>
                <a:ext cx="0" cy="92242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2056465" y="3011351"/>
                <a:ext cx="0" cy="920866"/>
              </a:xfrm>
              <a:prstGeom prst="line">
                <a:avLst/>
              </a:prstGeom>
              <a:ln w="2540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11" name="组合 5"/>
            <p:cNvGrpSpPr/>
            <p:nvPr/>
          </p:nvGrpSpPr>
          <p:grpSpPr>
            <a:xfrm rot="10800000">
              <a:off x="5966" y="6081"/>
              <a:ext cx="2" cy="2948"/>
              <a:chOff x="2057724" y="2090882"/>
              <a:chExt cx="1503" cy="1840710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H="1">
                <a:off x="2053461" y="2089860"/>
                <a:ext cx="0" cy="92086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2051584" y="3009165"/>
                <a:ext cx="0" cy="920866"/>
              </a:xfrm>
              <a:prstGeom prst="line">
                <a:avLst/>
              </a:prstGeom>
              <a:ln w="2540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14" name="组合 19"/>
            <p:cNvGrpSpPr/>
            <p:nvPr/>
          </p:nvGrpSpPr>
          <p:grpSpPr>
            <a:xfrm>
              <a:off x="3922" y="6763"/>
              <a:ext cx="4968" cy="1460"/>
              <a:chOff x="1425" y="4804"/>
              <a:chExt cx="4968" cy="1460"/>
            </a:xfrm>
          </p:grpSpPr>
          <p:grpSp>
            <p:nvGrpSpPr>
              <p:cNvPr id="28715" name="组合 10"/>
              <p:cNvGrpSpPr/>
              <p:nvPr/>
            </p:nvGrpSpPr>
            <p:grpSpPr>
              <a:xfrm rot="5400000">
                <a:off x="3465" y="3556"/>
                <a:ext cx="2" cy="4082"/>
                <a:chOff x="2057724" y="2090882"/>
                <a:chExt cx="1503" cy="1840710"/>
              </a:xfrm>
            </p:grpSpPr>
            <p:cxnSp>
              <p:nvCxnSpPr>
                <p:cNvPr id="12" name="直接连接符 11"/>
                <p:cNvCxnSpPr/>
                <p:nvPr/>
              </p:nvCxnSpPr>
              <p:spPr>
                <a:xfrm flipH="1">
                  <a:off x="2060219" y="2088017"/>
                  <a:ext cx="0" cy="92066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H="1">
                  <a:off x="2058340" y="3007551"/>
                  <a:ext cx="0" cy="920660"/>
                </a:xfrm>
                <a:prstGeom prst="line">
                  <a:avLst/>
                </a:prstGeom>
                <a:ln w="25400">
                  <a:noFill/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18" name="组合 18"/>
              <p:cNvGrpSpPr/>
              <p:nvPr/>
            </p:nvGrpSpPr>
            <p:grpSpPr>
              <a:xfrm>
                <a:off x="4812" y="4804"/>
                <a:ext cx="1581" cy="1460"/>
                <a:chOff x="4812" y="4804"/>
                <a:chExt cx="1581" cy="1460"/>
              </a:xfrm>
            </p:grpSpPr>
            <p:sp>
              <p:nvSpPr>
                <p:cNvPr id="28719" name="YUANXIN"/>
                <p:cNvSpPr>
                  <a:spLocks noChangeArrowheads="1"/>
                </p:cNvSpPr>
                <p:nvPr/>
              </p:nvSpPr>
              <p:spPr bwMode="auto">
                <a:xfrm>
                  <a:off x="5215" y="4804"/>
                  <a:ext cx="1090" cy="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40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.</a:t>
                  </a:r>
                </a:p>
              </p:txBody>
            </p:sp>
            <p:sp>
              <p:nvSpPr>
                <p:cNvPr id="28720" name="TextBox 21"/>
                <p:cNvSpPr txBox="1">
                  <a:spLocks noChangeArrowheads="1"/>
                </p:cNvSpPr>
                <p:nvPr/>
              </p:nvSpPr>
              <p:spPr bwMode="auto">
                <a:xfrm rot="9600000">
                  <a:off x="4812" y="5537"/>
                  <a:ext cx="1581" cy="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2400" b="1" i="1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A</a:t>
                  </a:r>
                  <a:r>
                    <a:rPr lang="en-US" altLang="zh-CN" sz="2400" b="1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′</a:t>
                  </a: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28721" name="组合 3"/>
            <p:cNvGrpSpPr/>
            <p:nvPr/>
          </p:nvGrpSpPr>
          <p:grpSpPr>
            <a:xfrm>
              <a:off x="4597" y="7583"/>
              <a:ext cx="3416" cy="2419"/>
              <a:chOff x="4597" y="7583"/>
              <a:chExt cx="3416" cy="2420"/>
            </a:xfrm>
          </p:grpSpPr>
          <p:sp>
            <p:nvSpPr>
              <p:cNvPr id="28722" name="YUANXIN"/>
              <p:cNvSpPr>
                <a:spLocks noChangeArrowheads="1"/>
              </p:cNvSpPr>
              <p:nvPr/>
            </p:nvSpPr>
            <p:spPr bwMode="auto">
              <a:xfrm>
                <a:off x="5619" y="8265"/>
                <a:ext cx="1090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.</a:t>
                </a:r>
              </a:p>
            </p:txBody>
          </p:sp>
          <p:sp>
            <p:nvSpPr>
              <p:cNvPr id="28723" name="TextBox 21"/>
              <p:cNvSpPr txBox="1">
                <a:spLocks noChangeArrowheads="1"/>
              </p:cNvSpPr>
              <p:nvPr/>
            </p:nvSpPr>
            <p:spPr bwMode="auto">
              <a:xfrm rot="9420000">
                <a:off x="4597" y="9276"/>
                <a:ext cx="1581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2400" b="1" i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B′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 flipV="1">
                <a:off x="5981" y="7583"/>
                <a:ext cx="2032" cy="149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725" name="Rectangle 2"/>
          <p:cNvSpPr>
            <a:spLocks noGrp="1" noChangeArrowheads="1"/>
          </p:cNvSpPr>
          <p:nvPr/>
        </p:nvSpPr>
        <p:spPr bwMode="auto">
          <a:xfrm>
            <a:off x="660400" y="1259407"/>
            <a:ext cx="10267951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1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你能在方格纸是上画出把三角形 </a:t>
            </a:r>
            <a:r>
              <a:rPr lang="en-US" altLang="zh-CN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AOB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 </a:t>
            </a:r>
            <a:r>
              <a:rPr lang="en-US" altLang="zh-CN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逆时针旋转 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°后的图形吗？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文本框 3"/>
          <p:cNvSpPr txBox="1">
            <a:spLocks noChangeArrowheads="1"/>
          </p:cNvSpPr>
          <p:nvPr/>
        </p:nvSpPr>
        <p:spPr bwMode="auto">
          <a:xfrm>
            <a:off x="910431" y="1475106"/>
            <a:ext cx="6792912" cy="10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判断：右图中，四边形 </a:t>
            </a:r>
            <a:r>
              <a:rPr lang="zh-CN" altLang="en-US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CD</a:t>
            </a:r>
            <a:r>
              <a:rPr lang="en-US" altLang="zh-CN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′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是由四边形 </a:t>
            </a:r>
            <a:r>
              <a:rPr lang="zh-CN" altLang="en-US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ABCD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绕点 </a:t>
            </a:r>
            <a:r>
              <a:rPr lang="zh-CN" altLang="en-US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顺时针旋转 90°得到的。（       ） 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35038" y="4054504"/>
            <a:ext cx="7110412" cy="1400498"/>
            <a:chOff x="1378" y="6500"/>
            <a:chExt cx="11197" cy="2205"/>
          </a:xfrm>
        </p:grpSpPr>
        <p:pic>
          <p:nvPicPr>
            <p:cNvPr id="29699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8" y="6563"/>
              <a:ext cx="2143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文本框 5"/>
            <p:cNvSpPr txBox="1">
              <a:spLocks noChangeArrowheads="1"/>
            </p:cNvSpPr>
            <p:nvPr/>
          </p:nvSpPr>
          <p:spPr bwMode="auto">
            <a:xfrm>
              <a:off x="1378" y="6500"/>
              <a:ext cx="11197" cy="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此题错在没有按照图形旋转的方法去具体操作，从而导致旋转后图形有的对应点位置画错了。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979443" y="2011151"/>
            <a:ext cx="1160463" cy="5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78743" y="2566034"/>
            <a:ext cx="116205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pic>
        <p:nvPicPr>
          <p:cNvPr id="29704" name="图片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7243" y="1343269"/>
            <a:ext cx="3074019" cy="18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955223" y="2659849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8797" y="4127498"/>
            <a:ext cx="3134843" cy="18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2"/>
          <p:cNvSpPr txBox="1">
            <a:spLocks noChangeArrowheads="1"/>
          </p:cNvSpPr>
          <p:nvPr/>
        </p:nvSpPr>
        <p:spPr bwMode="auto">
          <a:xfrm>
            <a:off x="735014" y="1221798"/>
            <a:ext cx="567213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P85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T4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014" y="1695450"/>
            <a:ext cx="108854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矩形 6"/>
          <p:cNvSpPr>
            <a:spLocks noChangeArrowheads="1"/>
          </p:cNvSpPr>
          <p:nvPr/>
        </p:nvSpPr>
        <p:spPr bwMode="auto">
          <a:xfrm>
            <a:off x="688976" y="3365500"/>
            <a:ext cx="7216775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）图形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OABC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             ）时针旋转（      ）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°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，得到图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31745" name="TextBox 1"/>
          <p:cNvSpPr txBox="1">
            <a:spLocks noChangeArrowheads="1"/>
          </p:cNvSpPr>
          <p:nvPr/>
        </p:nvSpPr>
        <p:spPr bwMode="auto">
          <a:xfrm>
            <a:off x="660400" y="1546018"/>
            <a:ext cx="1043146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6450" indent="-8064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）图形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OABC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，在右图中标出点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的对应点 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＇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" name="Picture 4" descr="U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5751" y="2823210"/>
            <a:ext cx="28511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297363" y="3464053"/>
            <a:ext cx="1322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或逆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278901" y="3925718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1104900" y="2193926"/>
            <a:ext cx="10274300" cy="14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1.能在方格纸上画出简单图形旋转 90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°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后的图形。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2.画出一个图形旋转一定角度后的图形。 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2"/>
          <p:cNvSpPr txBox="1">
            <a:spLocks noChangeArrowheads="1"/>
          </p:cNvSpPr>
          <p:nvPr/>
        </p:nvSpPr>
        <p:spPr bwMode="auto">
          <a:xfrm>
            <a:off x="700087" y="1239579"/>
            <a:ext cx="838358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2.按要求画图。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P86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T5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164" y="1771651"/>
            <a:ext cx="45370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72198" y="2277030"/>
            <a:ext cx="4846638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4080" indent="-894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）把图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逆时针旋转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 °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，得到图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）把图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i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 °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，得到图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 rot="16200000">
            <a:off x="2072483" y="3083720"/>
            <a:ext cx="490537" cy="1800225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 rot="10800000">
            <a:off x="3643313" y="4124325"/>
            <a:ext cx="628650" cy="1943100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 rot="5400000">
            <a:off x="3858420" y="2615407"/>
            <a:ext cx="474662" cy="1800225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04963" y="4229101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46601" y="3790951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5804294" y="1959413"/>
            <a:ext cx="5545138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4080" indent="-894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（3）把图2绕点O逆时针旋转90 °，得到图4。</a:t>
            </a:r>
          </a:p>
          <a:p>
            <a:pPr>
              <a:lnSpc>
                <a:spcPct val="150000"/>
              </a:lnSpc>
            </a:pPr>
            <a:r>
              <a:rPr lang="zh-CN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（4）把图1、图2、图3、图4都涂上红色，这个图形像什么？</a:t>
            </a:r>
          </a:p>
        </p:txBody>
      </p:sp>
      <p:grpSp>
        <p:nvGrpSpPr>
          <p:cNvPr id="34818" name="组合 11"/>
          <p:cNvGrpSpPr/>
          <p:nvPr/>
        </p:nvGrpSpPr>
        <p:grpSpPr>
          <a:xfrm>
            <a:off x="1142683" y="1484312"/>
            <a:ext cx="4536122" cy="4295775"/>
            <a:chOff x="1612" y="1772"/>
            <a:chExt cx="7145" cy="6766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2" y="1772"/>
              <a:ext cx="7145" cy="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任意多边形 6"/>
            <p:cNvSpPr/>
            <p:nvPr/>
          </p:nvSpPr>
          <p:spPr>
            <a:xfrm rot="16200000">
              <a:off x="3024" y="3833"/>
              <a:ext cx="773" cy="2836"/>
            </a:xfrm>
            <a:custGeom>
              <a:avLst/>
              <a:gdLst>
                <a:gd name="connisteX0" fmla="*/ 661670 w 666750"/>
                <a:gd name="connsiteY0" fmla="*/ 1962150 h 1962150"/>
                <a:gd name="connisteX1" fmla="*/ 661670 w 666750"/>
                <a:gd name="connsiteY1" fmla="*/ 4445 h 1962150"/>
                <a:gd name="connisteX2" fmla="*/ 0 w 666750"/>
                <a:gd name="connsiteY2" fmla="*/ 0 h 1962150"/>
                <a:gd name="connisteX3" fmla="*/ 0 w 666750"/>
                <a:gd name="connsiteY3" fmla="*/ 1118870 h 1962150"/>
                <a:gd name="connisteX4" fmla="*/ 666750 w 666750"/>
                <a:gd name="connsiteY4" fmla="*/ 1109345 h 1962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66750" h="1962150">
                  <a:moveTo>
                    <a:pt x="661670" y="1962150"/>
                  </a:moveTo>
                  <a:lnTo>
                    <a:pt x="661670" y="4445"/>
                  </a:lnTo>
                  <a:lnTo>
                    <a:pt x="0" y="0"/>
                  </a:lnTo>
                  <a:lnTo>
                    <a:pt x="0" y="1118870"/>
                  </a:lnTo>
                  <a:lnTo>
                    <a:pt x="666750" y="1109345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0800000">
              <a:off x="5503" y="5478"/>
              <a:ext cx="990" cy="3060"/>
            </a:xfrm>
            <a:custGeom>
              <a:avLst/>
              <a:gdLst>
                <a:gd name="connisteX0" fmla="*/ 661670 w 666750"/>
                <a:gd name="connsiteY0" fmla="*/ 1962150 h 1962150"/>
                <a:gd name="connisteX1" fmla="*/ 661670 w 666750"/>
                <a:gd name="connsiteY1" fmla="*/ 4445 h 1962150"/>
                <a:gd name="connisteX2" fmla="*/ 0 w 666750"/>
                <a:gd name="connsiteY2" fmla="*/ 0 h 1962150"/>
                <a:gd name="connisteX3" fmla="*/ 0 w 666750"/>
                <a:gd name="connsiteY3" fmla="*/ 1118870 h 1962150"/>
                <a:gd name="connisteX4" fmla="*/ 666750 w 666750"/>
                <a:gd name="connsiteY4" fmla="*/ 1109345 h 1962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66750" h="1962150">
                  <a:moveTo>
                    <a:pt x="661670" y="1962150"/>
                  </a:moveTo>
                  <a:lnTo>
                    <a:pt x="661670" y="4445"/>
                  </a:lnTo>
                  <a:lnTo>
                    <a:pt x="0" y="0"/>
                  </a:lnTo>
                  <a:lnTo>
                    <a:pt x="0" y="1118870"/>
                  </a:lnTo>
                  <a:lnTo>
                    <a:pt x="666750" y="1109345"/>
                  </a:lnTo>
                </a:path>
              </a:pathLst>
            </a:cu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5400000">
              <a:off x="5834" y="3098"/>
              <a:ext cx="750" cy="2833"/>
            </a:xfrm>
            <a:custGeom>
              <a:avLst/>
              <a:gdLst>
                <a:gd name="connisteX0" fmla="*/ 661670 w 666750"/>
                <a:gd name="connsiteY0" fmla="*/ 1962150 h 1962150"/>
                <a:gd name="connisteX1" fmla="*/ 661670 w 666750"/>
                <a:gd name="connsiteY1" fmla="*/ 4445 h 1962150"/>
                <a:gd name="connisteX2" fmla="*/ 0 w 666750"/>
                <a:gd name="connsiteY2" fmla="*/ 0 h 1962150"/>
                <a:gd name="connisteX3" fmla="*/ 0 w 666750"/>
                <a:gd name="connsiteY3" fmla="*/ 1118870 h 1962150"/>
                <a:gd name="connisteX4" fmla="*/ 666750 w 666750"/>
                <a:gd name="connsiteY4" fmla="*/ 1109345 h 1962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66750" h="1962150">
                  <a:moveTo>
                    <a:pt x="661670" y="1962150"/>
                  </a:moveTo>
                  <a:lnTo>
                    <a:pt x="661670" y="4445"/>
                  </a:lnTo>
                  <a:lnTo>
                    <a:pt x="0" y="0"/>
                  </a:lnTo>
                  <a:lnTo>
                    <a:pt x="0" y="1118870"/>
                  </a:lnTo>
                  <a:lnTo>
                    <a:pt x="666750" y="1109345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823" name="矩形 9"/>
            <p:cNvSpPr>
              <a:spLocks noChangeArrowheads="1"/>
            </p:cNvSpPr>
            <p:nvPr/>
          </p:nvSpPr>
          <p:spPr bwMode="auto">
            <a:xfrm>
              <a:off x="2293" y="5642"/>
              <a:ext cx="97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图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34824" name="矩形 10"/>
            <p:cNvSpPr>
              <a:spLocks noChangeArrowheads="1"/>
            </p:cNvSpPr>
            <p:nvPr/>
          </p:nvSpPr>
          <p:spPr bwMode="auto">
            <a:xfrm>
              <a:off x="6924" y="4953"/>
              <a:ext cx="107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图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</a:t>
              </a:r>
            </a:p>
          </p:txBody>
        </p:sp>
      </p:grpSp>
      <p:sp>
        <p:nvSpPr>
          <p:cNvPr id="13" name="任意多边形 12"/>
          <p:cNvSpPr/>
          <p:nvPr/>
        </p:nvSpPr>
        <p:spPr>
          <a:xfrm rot="10800000">
            <a:off x="3182621" y="3460748"/>
            <a:ext cx="519113" cy="1614488"/>
          </a:xfrm>
          <a:custGeom>
            <a:avLst/>
            <a:gdLst>
              <a:gd name="connisteX0" fmla="*/ 661670 w 666750"/>
              <a:gd name="connsiteY0" fmla="*/ 1962150 h 1962150"/>
              <a:gd name="connisteX1" fmla="*/ 661670 w 666750"/>
              <a:gd name="connsiteY1" fmla="*/ 4445 h 1962150"/>
              <a:gd name="connisteX2" fmla="*/ 0 w 666750"/>
              <a:gd name="connsiteY2" fmla="*/ 0 h 1962150"/>
              <a:gd name="connisteX3" fmla="*/ 0 w 666750"/>
              <a:gd name="connsiteY3" fmla="*/ 1118870 h 1962150"/>
              <a:gd name="connisteX4" fmla="*/ 666750 w 666750"/>
              <a:gd name="connsiteY4" fmla="*/ 1109345 h 19621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66750" h="1962150">
                <a:moveTo>
                  <a:pt x="661670" y="1962150"/>
                </a:moveTo>
                <a:lnTo>
                  <a:pt x="661670" y="4445"/>
                </a:lnTo>
                <a:lnTo>
                  <a:pt x="0" y="0"/>
                </a:lnTo>
                <a:lnTo>
                  <a:pt x="0" y="1118870"/>
                </a:lnTo>
                <a:lnTo>
                  <a:pt x="666750" y="1109345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165159" y="5075237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955598" y="4445781"/>
            <a:ext cx="1554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风车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0"/>
          <p:cNvSpPr txBox="1">
            <a:spLocks noChangeArrowheads="1"/>
          </p:cNvSpPr>
          <p:nvPr/>
        </p:nvSpPr>
        <p:spPr bwMode="auto">
          <a:xfrm>
            <a:off x="778823" y="1518317"/>
            <a:ext cx="10732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如图，长方形的两条对称轴相交于点</a:t>
            </a:r>
            <a:r>
              <a:rPr lang="en-US" altLang="zh-CN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。绕点</a:t>
            </a:r>
            <a:r>
              <a:rPr lang="en-US" altLang="zh-CN" sz="2400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旋转长方形，你能发现什么？</a:t>
            </a:r>
          </a:p>
        </p:txBody>
      </p:sp>
      <p:grpSp>
        <p:nvGrpSpPr>
          <p:cNvPr id="4" name="组合 49"/>
          <p:cNvGrpSpPr/>
          <p:nvPr/>
        </p:nvGrpSpPr>
        <p:grpSpPr>
          <a:xfrm>
            <a:off x="1231901" y="2311401"/>
            <a:ext cx="9771063" cy="3593035"/>
            <a:chOff x="381110" y="1809770"/>
            <a:chExt cx="8120992" cy="2986878"/>
          </a:xfrm>
        </p:grpSpPr>
        <p:sp>
          <p:nvSpPr>
            <p:cNvPr id="19" name="矩形 18"/>
            <p:cNvSpPr/>
            <p:nvPr/>
          </p:nvSpPr>
          <p:spPr>
            <a:xfrm>
              <a:off x="381110" y="3228430"/>
              <a:ext cx="1260041" cy="721866"/>
            </a:xfrm>
            <a:prstGeom prst="rect">
              <a:avLst/>
            </a:prstGeom>
            <a:solidFill>
              <a:srgbClr val="D3FBFA"/>
            </a:solidFill>
            <a:ln w="25400">
              <a:solidFill>
                <a:srgbClr val="6A91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36869" name="组合 24"/>
            <p:cNvGrpSpPr/>
            <p:nvPr/>
          </p:nvGrpSpPr>
          <p:grpSpPr>
            <a:xfrm>
              <a:off x="2321426" y="3228945"/>
              <a:ext cx="1262734" cy="720000"/>
              <a:chOff x="2321426" y="2952740"/>
              <a:chExt cx="1262734" cy="72000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321968" y="2952225"/>
                <a:ext cx="1260039" cy="721866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2324607" y="3313818"/>
                <a:ext cx="1260039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2953967" y="2952225"/>
                <a:ext cx="0" cy="721866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73" name="TextBox 146"/>
            <p:cNvSpPr txBox="1">
              <a:spLocks noChangeArrowheads="1"/>
            </p:cNvSpPr>
            <p:nvPr/>
          </p:nvSpPr>
          <p:spPr bwMode="auto">
            <a:xfrm>
              <a:off x="2562277" y="3486112"/>
              <a:ext cx="381000" cy="38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grpSp>
          <p:nvGrpSpPr>
            <p:cNvPr id="36874" name="组合 26"/>
            <p:cNvGrpSpPr/>
            <p:nvPr/>
          </p:nvGrpSpPr>
          <p:grpSpPr>
            <a:xfrm>
              <a:off x="4223642" y="3228945"/>
              <a:ext cx="1262734" cy="720000"/>
              <a:chOff x="2321426" y="2952740"/>
              <a:chExt cx="1262734" cy="72000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322347" y="2952225"/>
                <a:ext cx="1258720" cy="721866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2324986" y="3313818"/>
                <a:ext cx="125872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2951707" y="2952225"/>
                <a:ext cx="0" cy="721866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78" name="TextBox 146"/>
            <p:cNvSpPr txBox="1">
              <a:spLocks noChangeArrowheads="1"/>
            </p:cNvSpPr>
            <p:nvPr/>
          </p:nvSpPr>
          <p:spPr bwMode="auto">
            <a:xfrm>
              <a:off x="4464493" y="3486112"/>
              <a:ext cx="381000" cy="38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grpSp>
          <p:nvGrpSpPr>
            <p:cNvPr id="36879" name="组合 32"/>
            <p:cNvGrpSpPr/>
            <p:nvPr/>
          </p:nvGrpSpPr>
          <p:grpSpPr>
            <a:xfrm>
              <a:off x="4223642" y="4076648"/>
              <a:ext cx="1262734" cy="720000"/>
              <a:chOff x="2321426" y="2952740"/>
              <a:chExt cx="1262734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2322347" y="2953078"/>
                <a:ext cx="1258720" cy="720547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2324986" y="3314671"/>
                <a:ext cx="1258720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2951707" y="2953078"/>
                <a:ext cx="0" cy="720547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83" name="TextBox 146"/>
            <p:cNvSpPr txBox="1">
              <a:spLocks noChangeArrowheads="1"/>
            </p:cNvSpPr>
            <p:nvPr/>
          </p:nvSpPr>
          <p:spPr bwMode="auto">
            <a:xfrm>
              <a:off x="4464493" y="4333815"/>
              <a:ext cx="381000" cy="38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grpSp>
          <p:nvGrpSpPr>
            <p:cNvPr id="36884" name="组合 37"/>
            <p:cNvGrpSpPr/>
            <p:nvPr/>
          </p:nvGrpSpPr>
          <p:grpSpPr>
            <a:xfrm rot="5400000">
              <a:off x="4223642" y="2081137"/>
              <a:ext cx="1262734" cy="720000"/>
              <a:chOff x="2321426" y="2952740"/>
              <a:chExt cx="1262734" cy="720000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2321426" y="2953626"/>
                <a:ext cx="1258978" cy="719081"/>
              </a:xfrm>
              <a:prstGeom prst="rect">
                <a:avLst/>
              </a:prstGeom>
              <a:solidFill>
                <a:srgbClr val="D3FBFA"/>
              </a:solidFill>
              <a:ln w="25400">
                <a:solidFill>
                  <a:srgbClr val="6A91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324065" y="3308549"/>
                <a:ext cx="1258978" cy="0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>
                <a:off x="2952234" y="2953626"/>
                <a:ext cx="0" cy="719081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88" name="TextBox 146"/>
            <p:cNvSpPr txBox="1">
              <a:spLocks noChangeArrowheads="1"/>
            </p:cNvSpPr>
            <p:nvPr/>
          </p:nvSpPr>
          <p:spPr bwMode="auto">
            <a:xfrm>
              <a:off x="4464493" y="2338304"/>
              <a:ext cx="381000" cy="38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</a:t>
              </a:r>
            </a:p>
          </p:txBody>
        </p:sp>
        <p:sp>
          <p:nvSpPr>
            <p:cNvPr id="36889" name="TextBox 30"/>
            <p:cNvSpPr txBox="1">
              <a:spLocks noChangeArrowheads="1"/>
            </p:cNvSpPr>
            <p:nvPr/>
          </p:nvSpPr>
          <p:spPr bwMode="auto">
            <a:xfrm>
              <a:off x="5999506" y="2108228"/>
              <a:ext cx="2294830" cy="4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890" name="TextBox 30"/>
            <p:cNvSpPr txBox="1">
              <a:spLocks noChangeArrowheads="1"/>
            </p:cNvSpPr>
            <p:nvPr/>
          </p:nvSpPr>
          <p:spPr bwMode="auto">
            <a:xfrm>
              <a:off x="5999632" y="3183447"/>
              <a:ext cx="2502470" cy="4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891" name="TextBox 30"/>
            <p:cNvSpPr txBox="1">
              <a:spLocks noChangeArrowheads="1"/>
            </p:cNvSpPr>
            <p:nvPr/>
          </p:nvSpPr>
          <p:spPr bwMode="auto">
            <a:xfrm>
              <a:off x="5999733" y="4053584"/>
              <a:ext cx="2465006" cy="4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360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右箭头 45"/>
            <p:cNvSpPr/>
            <p:nvPr/>
          </p:nvSpPr>
          <p:spPr>
            <a:xfrm>
              <a:off x="1753300" y="3514801"/>
              <a:ext cx="456517" cy="15176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7" name="右箭头 46"/>
            <p:cNvSpPr/>
            <p:nvPr/>
          </p:nvSpPr>
          <p:spPr>
            <a:xfrm>
              <a:off x="3657215" y="3524039"/>
              <a:ext cx="457836" cy="15308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8" name="右箭头 47"/>
            <p:cNvSpPr/>
            <p:nvPr/>
          </p:nvSpPr>
          <p:spPr>
            <a:xfrm rot="2400000">
              <a:off x="3653256" y="4148249"/>
              <a:ext cx="456517" cy="151764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右箭头 48"/>
            <p:cNvSpPr/>
            <p:nvPr/>
          </p:nvSpPr>
          <p:spPr>
            <a:xfrm rot="-2400000">
              <a:off x="3647978" y="2828566"/>
              <a:ext cx="457837" cy="153083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6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组合 2"/>
          <p:cNvGrpSpPr/>
          <p:nvPr/>
        </p:nvGrpSpPr>
        <p:grpSpPr>
          <a:xfrm>
            <a:off x="1067754" y="1501775"/>
            <a:ext cx="4173537" cy="4955874"/>
            <a:chOff x="5483" y="2624"/>
            <a:chExt cx="6572" cy="7806"/>
          </a:xfrm>
        </p:grpSpPr>
        <p:grpSp>
          <p:nvGrpSpPr>
            <p:cNvPr id="38914" name="组合 1"/>
            <p:cNvGrpSpPr/>
            <p:nvPr/>
          </p:nvGrpSpPr>
          <p:grpSpPr>
            <a:xfrm>
              <a:off x="5483" y="2624"/>
              <a:ext cx="6241" cy="7806"/>
              <a:chOff x="8986" y="2624"/>
              <a:chExt cx="6241" cy="7806"/>
            </a:xfrm>
          </p:grpSpPr>
          <p:grpSp>
            <p:nvGrpSpPr>
              <p:cNvPr id="38915" name="组合 26"/>
              <p:cNvGrpSpPr/>
              <p:nvPr/>
            </p:nvGrpSpPr>
            <p:grpSpPr>
              <a:xfrm>
                <a:off x="8986" y="6330"/>
                <a:ext cx="2393" cy="1364"/>
                <a:chOff x="2321426" y="2952740"/>
                <a:chExt cx="1262734" cy="720000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2322745" y="2952582"/>
                  <a:ext cx="1258417" cy="720664"/>
                </a:xfrm>
                <a:prstGeom prst="rect">
                  <a:avLst/>
                </a:prstGeom>
                <a:solidFill>
                  <a:srgbClr val="D3FBFA"/>
                </a:solidFill>
                <a:ln w="25400">
                  <a:solidFill>
                    <a:srgbClr val="6A91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36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2325383" y="3314234"/>
                  <a:ext cx="1258417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2951954" y="2952582"/>
                  <a:ext cx="0" cy="720664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919" name="TextBox 146"/>
              <p:cNvSpPr txBox="1">
                <a:spLocks noChangeArrowheads="1"/>
              </p:cNvSpPr>
              <p:nvPr/>
            </p:nvSpPr>
            <p:spPr bwMode="auto">
              <a:xfrm>
                <a:off x="9442" y="6817"/>
                <a:ext cx="722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O</a:t>
                </a:r>
              </a:p>
            </p:txBody>
          </p:sp>
          <p:grpSp>
            <p:nvGrpSpPr>
              <p:cNvPr id="38920" name="组合 32"/>
              <p:cNvGrpSpPr/>
              <p:nvPr/>
            </p:nvGrpSpPr>
            <p:grpSpPr>
              <a:xfrm>
                <a:off x="8986" y="9066"/>
                <a:ext cx="2393" cy="1364"/>
                <a:chOff x="2321426" y="2952740"/>
                <a:chExt cx="1262734" cy="720000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2322745" y="2952327"/>
                  <a:ext cx="1258417" cy="720664"/>
                </a:xfrm>
                <a:prstGeom prst="rect">
                  <a:avLst/>
                </a:prstGeom>
                <a:solidFill>
                  <a:srgbClr val="D3FBFA"/>
                </a:solidFill>
                <a:ln w="25400">
                  <a:solidFill>
                    <a:srgbClr val="6A91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36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35" name="直接连接符 34"/>
                <p:cNvCxnSpPr/>
                <p:nvPr/>
              </p:nvCxnSpPr>
              <p:spPr>
                <a:xfrm>
                  <a:off x="2325383" y="3313979"/>
                  <a:ext cx="1258417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 flipH="1">
                  <a:off x="2951954" y="2952327"/>
                  <a:ext cx="0" cy="720664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924" name="TextBox 146"/>
              <p:cNvSpPr txBox="1">
                <a:spLocks noChangeArrowheads="1"/>
              </p:cNvSpPr>
              <p:nvPr/>
            </p:nvSpPr>
            <p:spPr bwMode="auto">
              <a:xfrm>
                <a:off x="9442" y="9553"/>
                <a:ext cx="722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O</a:t>
                </a:r>
              </a:p>
            </p:txBody>
          </p:sp>
          <p:grpSp>
            <p:nvGrpSpPr>
              <p:cNvPr id="38925" name="组合 37"/>
              <p:cNvGrpSpPr/>
              <p:nvPr/>
            </p:nvGrpSpPr>
            <p:grpSpPr>
              <a:xfrm rot="5400000">
                <a:off x="8986" y="3138"/>
                <a:ext cx="2392" cy="1364"/>
                <a:chOff x="2321426" y="2952740"/>
                <a:chExt cx="1262734" cy="720000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2321426" y="2951760"/>
                  <a:ext cx="1257956" cy="717834"/>
                </a:xfrm>
                <a:prstGeom prst="rect">
                  <a:avLst/>
                </a:prstGeom>
                <a:solidFill>
                  <a:srgbClr val="D3FBFA"/>
                </a:solidFill>
                <a:ln w="25400">
                  <a:solidFill>
                    <a:srgbClr val="6A91A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36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cxnSp>
              <p:nvCxnSpPr>
                <p:cNvPr id="40" name="直接连接符 39"/>
                <p:cNvCxnSpPr/>
                <p:nvPr/>
              </p:nvCxnSpPr>
              <p:spPr>
                <a:xfrm>
                  <a:off x="2324066" y="3306719"/>
                  <a:ext cx="1257956" cy="0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 flipH="1">
                  <a:off x="2951063" y="2951760"/>
                  <a:ext cx="0" cy="717834"/>
                </a:xfrm>
                <a:prstGeom prst="line">
                  <a:avLst/>
                </a:prstGeom>
                <a:ln w="25400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929" name="TextBox 146"/>
              <p:cNvSpPr txBox="1">
                <a:spLocks noChangeArrowheads="1"/>
              </p:cNvSpPr>
              <p:nvPr/>
            </p:nvSpPr>
            <p:spPr bwMode="auto">
              <a:xfrm>
                <a:off x="9442" y="3625"/>
                <a:ext cx="722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i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O</a:t>
                </a:r>
              </a:p>
            </p:txBody>
          </p:sp>
          <p:sp>
            <p:nvSpPr>
              <p:cNvPr id="38930" name="TextBox 30"/>
              <p:cNvSpPr txBox="1">
                <a:spLocks noChangeArrowheads="1"/>
              </p:cNvSpPr>
              <p:nvPr/>
            </p:nvSpPr>
            <p:spPr bwMode="auto">
              <a:xfrm>
                <a:off x="11560" y="3189"/>
                <a:ext cx="3667" cy="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旋转</a:t>
                </a:r>
                <a:r>
                  <a:rPr lang="en-US" altLang="zh-CN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90 °</a:t>
                </a:r>
                <a:endPara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38931" name="TextBox 30"/>
            <p:cNvSpPr txBox="1">
              <a:spLocks noChangeArrowheads="1"/>
            </p:cNvSpPr>
            <p:nvPr/>
          </p:nvSpPr>
          <p:spPr bwMode="auto">
            <a:xfrm>
              <a:off x="8057" y="6243"/>
              <a:ext cx="381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8932" name="TextBox 30"/>
            <p:cNvSpPr txBox="1">
              <a:spLocks noChangeArrowheads="1"/>
            </p:cNvSpPr>
            <p:nvPr/>
          </p:nvSpPr>
          <p:spPr bwMode="auto">
            <a:xfrm>
              <a:off x="8057" y="9022"/>
              <a:ext cx="3998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360 °</a:t>
              </a:r>
              <a:endPara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10" name="组合 64"/>
          <p:cNvGrpSpPr/>
          <p:nvPr/>
        </p:nvGrpSpPr>
        <p:grpSpPr>
          <a:xfrm>
            <a:off x="5031090" y="1898262"/>
            <a:ext cx="5902325" cy="4002597"/>
            <a:chOff x="3962416" y="971592"/>
            <a:chExt cx="5903440" cy="4001512"/>
          </a:xfrm>
        </p:grpSpPr>
        <p:sp>
          <p:nvSpPr>
            <p:cNvPr id="62" name="AutoShape 27"/>
            <p:cNvSpPr>
              <a:spLocks noChangeArrowheads="1"/>
            </p:cNvSpPr>
            <p:nvPr/>
          </p:nvSpPr>
          <p:spPr bwMode="auto">
            <a:xfrm>
              <a:off x="3962416" y="971592"/>
              <a:ext cx="5903440" cy="1327663"/>
            </a:xfrm>
            <a:prstGeom prst="wedgeRoundRectCallout">
              <a:avLst>
                <a:gd name="adj1" fmla="val 17731"/>
                <a:gd name="adj2" fmla="val 88210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B0F0"/>
              </a:solidFill>
              <a:miter lim="800000"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我发现：旋转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90°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时，长方形由水平方向变为竖直方向；旋转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180°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时，与原图形重合；旋转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360°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时，回到原位。</a:t>
              </a:r>
            </a:p>
          </p:txBody>
        </p:sp>
        <p:pic>
          <p:nvPicPr>
            <p:cNvPr id="38935" name="Picture 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7168159" y="3073972"/>
              <a:ext cx="1331897" cy="1899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30"/>
          <p:cNvSpPr txBox="1">
            <a:spLocks noChangeArrowheads="1"/>
          </p:cNvSpPr>
          <p:nvPr/>
        </p:nvSpPr>
        <p:spPr bwMode="auto">
          <a:xfrm>
            <a:off x="1074737" y="1593252"/>
            <a:ext cx="983456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按上面的方法试一试，你发现下面的图形有什么特点？</a:t>
            </a:r>
          </a:p>
        </p:txBody>
      </p:sp>
      <p:sp>
        <p:nvSpPr>
          <p:cNvPr id="4" name="等腰三角形 3"/>
          <p:cNvSpPr>
            <a:spLocks noChangeAspect="1"/>
          </p:cNvSpPr>
          <p:nvPr/>
        </p:nvSpPr>
        <p:spPr>
          <a:xfrm>
            <a:off x="4365626" y="2649538"/>
            <a:ext cx="1444625" cy="1244600"/>
          </a:xfrm>
          <a:prstGeom prst="triangl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059613" y="2744788"/>
            <a:ext cx="1439862" cy="1439862"/>
          </a:xfrm>
          <a:prstGeom prst="ellips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69438" y="2709863"/>
            <a:ext cx="1439862" cy="1439862"/>
          </a:xfrm>
          <a:prstGeom prst="rect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1847851" y="2781300"/>
            <a:ext cx="1439863" cy="1246188"/>
          </a:xfrm>
          <a:prstGeom prst="hexagon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1847851" y="2792414"/>
            <a:ext cx="1439863" cy="1246187"/>
          </a:xfrm>
          <a:prstGeom prst="hexagon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>
            <a:off x="4365626" y="2649538"/>
            <a:ext cx="1444625" cy="1244600"/>
          </a:xfrm>
          <a:prstGeom prst="triangl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59613" y="2709863"/>
            <a:ext cx="1439862" cy="1439862"/>
          </a:xfrm>
          <a:prstGeom prst="ellipse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69438" y="2709863"/>
            <a:ext cx="1439862" cy="1439862"/>
          </a:xfrm>
          <a:prstGeom prst="rect">
            <a:avLst/>
          </a:prstGeom>
          <a:solidFill>
            <a:srgbClr val="D3FBFA"/>
          </a:solidFill>
          <a:ln w="25400">
            <a:solidFill>
              <a:srgbClr val="6A9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7" name="组合 39"/>
          <p:cNvGrpSpPr/>
          <p:nvPr/>
        </p:nvGrpSpPr>
        <p:grpSpPr>
          <a:xfrm>
            <a:off x="1997109" y="4433748"/>
            <a:ext cx="8413716" cy="1801949"/>
            <a:chOff x="273958" y="2798572"/>
            <a:chExt cx="8412734" cy="1801524"/>
          </a:xfrm>
        </p:grpSpPr>
        <p:sp>
          <p:nvSpPr>
            <p:cNvPr id="39947" name="TextBox 30"/>
            <p:cNvSpPr txBox="1">
              <a:spLocks noChangeArrowheads="1"/>
            </p:cNvSpPr>
            <p:nvPr/>
          </p:nvSpPr>
          <p:spPr bwMode="auto">
            <a:xfrm>
              <a:off x="1447882" y="2798572"/>
              <a:ext cx="7238810" cy="8308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B0F0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我发现：正六边形、正三边形、圆、正方形分别旋转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60 °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120 °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、任意度、</a:t>
              </a:r>
              <a:r>
                <a:rPr lang="en-US" altLang="zh-CN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 °</a:t>
              </a:r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与原图形重合。</a:t>
              </a:r>
            </a:p>
          </p:txBody>
        </p:sp>
        <p:pic>
          <p:nvPicPr>
            <p:cNvPr id="39948" name="Picture 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958" y="2972304"/>
              <a:ext cx="1141213" cy="1627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530260"/>
            <a:ext cx="10858500" cy="22591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1. 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旋转的特征：图形旋转前后，形状和大小都没有发生变化，只是位置改变。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2. 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旋转的性质：图形绕某点顺时针（或逆时针）旋转一定的角度，图形中的对应点和对应线段也绕这个点顺时针（或逆时针）旋转相同的角度，对应点到旋转点的距离都相等，对应线段  和对应角都分别相等。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530260"/>
            <a:ext cx="10858500" cy="33671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3.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在方格纸上画简单图形旋转 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90°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后的图形的方法：</a:t>
            </a:r>
            <a:endParaRPr lang="en-US" altLang="zh-CN" sz="2400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R" panose="00020600040101010101" pitchFamily="18" charset="-122"/>
              <a:sym typeface="OPPOSans B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）找出原图形的关键点，根据旋转点和旋转方向，画出关键点与旋转点所在线段的垂线。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）从旋转点开始，在所作的垂线上量出与原线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       段相等的长度，并标出对应点。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（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）顺次连接所画出的对应点，就得到了旋转后的图形。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3"/>
          <p:cNvGrpSpPr/>
          <p:nvPr/>
        </p:nvGrpSpPr>
        <p:grpSpPr>
          <a:xfrm>
            <a:off x="660400" y="1656836"/>
            <a:ext cx="10096500" cy="1347065"/>
            <a:chOff x="1445" y="2152"/>
            <a:chExt cx="15902" cy="2120"/>
          </a:xfrm>
        </p:grpSpPr>
        <p:sp>
          <p:nvSpPr>
            <p:cNvPr id="11267" name="文本框 1"/>
            <p:cNvSpPr txBox="1">
              <a:spLocks noChangeArrowheads="1"/>
            </p:cNvSpPr>
            <p:nvPr/>
          </p:nvSpPr>
          <p:spPr bwMode="auto">
            <a:xfrm>
              <a:off x="1445" y="2152"/>
              <a:ext cx="15902" cy="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直角梯形           绕点</a:t>
              </a:r>
              <a:r>
                <a:rPr lang="en-US" altLang="zh-CN" sz="2400" i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 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顺时针旋转</a:t>
              </a:r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90</a:t>
              </a:r>
              <a:r>
                <a:rPr lang="zh-CN" altLang="en-US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°后，能得到图形（        ）。</a:t>
              </a:r>
            </a:p>
          </p:txBody>
        </p:sp>
        <p:pic>
          <p:nvPicPr>
            <p:cNvPr id="11268" name="图片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39" y="2245"/>
              <a:ext cx="1278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9566" y="3494088"/>
            <a:ext cx="8092869" cy="1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64455" y="249941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558"/>
          <p:cNvGrpSpPr/>
          <p:nvPr/>
        </p:nvGrpSpPr>
        <p:grpSpPr>
          <a:xfrm>
            <a:off x="2768601" y="1844825"/>
            <a:ext cx="7364413" cy="4710113"/>
            <a:chOff x="1331640" y="566788"/>
            <a:chExt cx="5661419" cy="362094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331640" y="566788"/>
              <a:ext cx="5658978" cy="4882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346285" y="904841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346285" y="1231910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346285" y="1560199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346285" y="1887268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348726" y="2209455"/>
              <a:ext cx="5644333" cy="6102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346285" y="2542626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346285" y="2870915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346285" y="3197984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694823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024330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355057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685785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016512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4347240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677967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5007474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5332099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5668929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5999656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6330383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6659890" y="576551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84516" y="566788"/>
              <a:ext cx="6102" cy="362094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346285" y="3526274"/>
              <a:ext cx="5640672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346285" y="3859444"/>
              <a:ext cx="5640672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346285" y="4170648"/>
              <a:ext cx="5640672" cy="6102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2365316" y="571670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直接连接符 543"/>
            <p:cNvCxnSpPr/>
            <p:nvPr/>
          </p:nvCxnSpPr>
          <p:spPr>
            <a:xfrm flipH="1">
              <a:off x="1346285" y="566788"/>
              <a:ext cx="0" cy="3612403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直接连接符 544"/>
            <p:cNvCxnSpPr/>
            <p:nvPr/>
          </p:nvCxnSpPr>
          <p:spPr>
            <a:xfrm flipH="1">
              <a:off x="1677013" y="571670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接连接符 545"/>
            <p:cNvCxnSpPr/>
            <p:nvPr/>
          </p:nvCxnSpPr>
          <p:spPr>
            <a:xfrm flipH="1">
              <a:off x="2007740" y="571670"/>
              <a:ext cx="0" cy="3598979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组合 538"/>
          <p:cNvGrpSpPr/>
          <p:nvPr/>
        </p:nvGrpSpPr>
        <p:grpSpPr>
          <a:xfrm>
            <a:off x="3681413" y="1851174"/>
            <a:ext cx="4297362" cy="4268788"/>
            <a:chOff x="1232426" y="532349"/>
            <a:chExt cx="3303595" cy="3281919"/>
          </a:xfrm>
        </p:grpSpPr>
        <p:sp>
          <p:nvSpPr>
            <p:cNvPr id="507" name="矩形 shang"/>
            <p:cNvSpPr/>
            <p:nvPr/>
          </p:nvSpPr>
          <p:spPr>
            <a:xfrm>
              <a:off x="2884834" y="537231"/>
              <a:ext cx="1646306" cy="163180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13346" name="图片 尺子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-5400000">
              <a:off x="2888162" y="527871"/>
              <a:ext cx="1643381" cy="165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8" name="矩形 xia"/>
            <p:cNvSpPr/>
            <p:nvPr/>
          </p:nvSpPr>
          <p:spPr>
            <a:xfrm>
              <a:off x="1232426" y="2181242"/>
              <a:ext cx="1645086" cy="163302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5229226" y="3894288"/>
            <a:ext cx="936625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i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endParaRPr lang="zh-CN" altLang="en-US" sz="2400" i="1" noProof="1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40" name="文本框 539"/>
          <p:cNvSpPr txBox="1"/>
          <p:nvPr/>
        </p:nvSpPr>
        <p:spPr>
          <a:xfrm>
            <a:off x="5640389" y="3433913"/>
            <a:ext cx="630237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  <a:endParaRPr lang="zh-CN" altLang="en-US" sz="2400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9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339" y="124872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1001713" y="1309988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3108326" y="1309988"/>
            <a:ext cx="4864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图形旋转的特征和性质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3"/>
          <p:cNvGrpSpPr/>
          <p:nvPr/>
        </p:nvGrpSpPr>
        <p:grpSpPr>
          <a:xfrm>
            <a:off x="823913" y="1616075"/>
            <a:ext cx="6056312" cy="4110038"/>
            <a:chOff x="622" y="1746"/>
            <a:chExt cx="9538" cy="6472"/>
          </a:xfrm>
        </p:grpSpPr>
        <p:sp>
          <p:nvSpPr>
            <p:cNvPr id="6" name="箭头: 右 5"/>
            <p:cNvSpPr/>
            <p:nvPr/>
          </p:nvSpPr>
          <p:spPr>
            <a:xfrm>
              <a:off x="5109" y="2740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14339" name="图片 55" descr="图片包含 障子, 文字&#10;&#10;已生成极高可信度的说明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" y="1746"/>
              <a:ext cx="4315" cy="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图片 57" descr="图片包含 文字, 障子&#10;&#10;已生成极高可信度的说明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" y="1769"/>
              <a:ext cx="433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图片 61" descr="图片包含 文字, 障子&#10;&#10;已生成高可信度的说明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1" y="5399"/>
              <a:ext cx="4302" cy="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2" name="图片 127" descr="图片包含 文字, 障子&#10;&#10;已生成极高可信度的说明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" y="5399"/>
              <a:ext cx="4330" cy="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箭头: 右 7"/>
            <p:cNvSpPr/>
            <p:nvPr/>
          </p:nvSpPr>
          <p:spPr>
            <a:xfrm rot="5400000">
              <a:off x="7700" y="4721"/>
              <a:ext cx="590" cy="443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箭头: 右 8"/>
            <p:cNvSpPr/>
            <p:nvPr/>
          </p:nvSpPr>
          <p:spPr>
            <a:xfrm rot="10800000">
              <a:off x="5062" y="6582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箭头: 右 9"/>
            <p:cNvSpPr/>
            <p:nvPr/>
          </p:nvSpPr>
          <p:spPr>
            <a:xfrm rot="16200000">
              <a:off x="2478" y="4756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537450" y="2282826"/>
            <a:ext cx="3981450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旋转时</a:t>
            </a:r>
            <a:r>
              <a:rPr lang="en-US" altLang="zh-CN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点的位置不变。</a:t>
            </a:r>
          </a:p>
        </p:txBody>
      </p:sp>
      <p:sp>
        <p:nvSpPr>
          <p:cNvPr id="3" name="矩形 2"/>
          <p:cNvSpPr/>
          <p:nvPr/>
        </p:nvSpPr>
        <p:spPr>
          <a:xfrm>
            <a:off x="7537450" y="4246563"/>
            <a:ext cx="3981450" cy="82994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三角尺的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两条直角边</a:t>
            </a: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都</a:t>
            </a:r>
            <a:r>
              <a:rPr lang="zh-CN" altLang="en-US" sz="2400" b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b="1" i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顺时针旋转了</a:t>
            </a: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</a:t>
            </a: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558"/>
          <p:cNvGrpSpPr/>
          <p:nvPr/>
        </p:nvGrpSpPr>
        <p:grpSpPr>
          <a:xfrm>
            <a:off x="4198938" y="1425575"/>
            <a:ext cx="7364412" cy="4708525"/>
            <a:chOff x="1331640" y="566788"/>
            <a:chExt cx="5661419" cy="3620946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331640" y="566788"/>
              <a:ext cx="5658978" cy="4883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346285" y="904954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346285" y="1232133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346285" y="1559313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346285" y="1887713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348726" y="2208788"/>
              <a:ext cx="5644333" cy="6104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346285" y="2543292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346285" y="2870471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346285" y="3197650"/>
              <a:ext cx="564433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2694823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024330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355057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685784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016512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4347239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677967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5007474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5332100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5668929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5999656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6330384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6659891" y="576555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84517" y="566788"/>
              <a:ext cx="6102" cy="362094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346285" y="3526051"/>
              <a:ext cx="564067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346285" y="3859334"/>
              <a:ext cx="5640673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346285" y="4170643"/>
              <a:ext cx="5640673" cy="6104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2365315" y="571671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直接连接符 543"/>
            <p:cNvCxnSpPr/>
            <p:nvPr/>
          </p:nvCxnSpPr>
          <p:spPr>
            <a:xfrm flipH="1">
              <a:off x="1346285" y="566788"/>
              <a:ext cx="0" cy="361240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直接连接符 544"/>
            <p:cNvCxnSpPr/>
            <p:nvPr/>
          </p:nvCxnSpPr>
          <p:spPr>
            <a:xfrm flipH="1">
              <a:off x="1677012" y="571671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接连接符 545"/>
            <p:cNvCxnSpPr/>
            <p:nvPr/>
          </p:nvCxnSpPr>
          <p:spPr>
            <a:xfrm flipH="1">
              <a:off x="2007740" y="571671"/>
              <a:ext cx="0" cy="3598971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组合 538"/>
          <p:cNvGrpSpPr/>
          <p:nvPr/>
        </p:nvGrpSpPr>
        <p:grpSpPr>
          <a:xfrm>
            <a:off x="5111751" y="1431925"/>
            <a:ext cx="4297363" cy="4268787"/>
            <a:chOff x="1232426" y="532349"/>
            <a:chExt cx="3303595" cy="3281919"/>
          </a:xfrm>
        </p:grpSpPr>
        <p:sp>
          <p:nvSpPr>
            <p:cNvPr id="507" name="矩形 shang"/>
            <p:cNvSpPr/>
            <p:nvPr/>
          </p:nvSpPr>
          <p:spPr>
            <a:xfrm>
              <a:off x="2884834" y="537231"/>
              <a:ext cx="1646306" cy="163180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16418" name="图片 尺子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-5400000">
              <a:off x="2888162" y="527871"/>
              <a:ext cx="1643381" cy="165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8" name="矩形 xia"/>
            <p:cNvSpPr/>
            <p:nvPr/>
          </p:nvSpPr>
          <p:spPr>
            <a:xfrm>
              <a:off x="1232426" y="2181242"/>
              <a:ext cx="1645085" cy="163302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6659564" y="3475036"/>
            <a:ext cx="936625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i="1" noProof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endParaRPr lang="zh-CN" altLang="en-US" sz="2400" i="1" noProof="1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40" name="文本框 539"/>
          <p:cNvSpPr txBox="1"/>
          <p:nvPr/>
        </p:nvSpPr>
        <p:spPr>
          <a:xfrm>
            <a:off x="7070725" y="3014661"/>
            <a:ext cx="630238" cy="46166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  <a:endParaRPr lang="zh-CN" altLang="en-US" sz="2400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422" name="矩形 1"/>
          <p:cNvSpPr>
            <a:spLocks noChangeArrowheads="1"/>
          </p:cNvSpPr>
          <p:nvPr/>
        </p:nvSpPr>
        <p:spPr bwMode="auto">
          <a:xfrm>
            <a:off x="517522" y="2101058"/>
            <a:ext cx="3700463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如图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将直角三角尺固定在方格纸上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每次按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逆时针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方向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90°,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观察三角尺的位置是如何变化的。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7570786" y="2267268"/>
            <a:ext cx="3613150" cy="597151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旋转时</a:t>
            </a:r>
            <a:r>
              <a:rPr lang="en-US" altLang="zh-CN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en-US" altLang="zh-CN" sz="2400" b="1" i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点的位置不变。</a:t>
            </a:r>
          </a:p>
        </p:txBody>
      </p:sp>
      <p:sp>
        <p:nvSpPr>
          <p:cNvPr id="44" name="矩形 43"/>
          <p:cNvSpPr/>
          <p:nvPr/>
        </p:nvSpPr>
        <p:spPr>
          <a:xfrm>
            <a:off x="7570786" y="3805555"/>
            <a:ext cx="3613150" cy="1198880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三角尺的</a:t>
            </a:r>
            <a:r>
              <a:rPr lang="zh-CN" altLang="en-US" sz="2400" b="1" noProof="1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两条直角边</a:t>
            </a: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都</a:t>
            </a:r>
            <a:r>
              <a:rPr lang="zh-CN" altLang="en-US" sz="2400" b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绕点</a:t>
            </a:r>
            <a:r>
              <a:rPr lang="en-US" altLang="zh-CN" sz="2400" b="1" i="1" noProof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 </a:t>
            </a:r>
            <a:r>
              <a:rPr lang="zh-CN" altLang="en-US" sz="2400" b="1" noProof="1">
                <a:solidFill>
                  <a:srgbClr val="FF66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逆时针</a:t>
            </a: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旋转了</a:t>
            </a:r>
            <a:r>
              <a:rPr lang="en-US" altLang="zh-CN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</a:t>
            </a:r>
            <a:r>
              <a:rPr lang="zh-CN" altLang="en-US" sz="2400" b="1" noProof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endParaRPr lang="zh-CN" altLang="en-US" sz="24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7411" name="组合 1"/>
          <p:cNvGrpSpPr/>
          <p:nvPr/>
        </p:nvGrpSpPr>
        <p:grpSpPr>
          <a:xfrm>
            <a:off x="660400" y="1849755"/>
            <a:ext cx="6065837" cy="4102100"/>
            <a:chOff x="608" y="1745"/>
            <a:chExt cx="9552" cy="6461"/>
          </a:xfrm>
        </p:grpSpPr>
        <p:sp>
          <p:nvSpPr>
            <p:cNvPr id="6" name="箭头: 右 5"/>
            <p:cNvSpPr/>
            <p:nvPr/>
          </p:nvSpPr>
          <p:spPr>
            <a:xfrm>
              <a:off x="5109" y="2740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17413" name="图片 55" descr="图片包含 障子, 文字&#10;&#10;已生成极高可信度的说明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5" y="1746"/>
              <a:ext cx="4315" cy="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图片 57" descr="图片包含 文字, 障子&#10;&#10;已生成极高可信度的说明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8" y="5421"/>
              <a:ext cx="4330" cy="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图片 61" descr="图片包含 文字, 障子&#10;&#10;已生成高可信度的说明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58" y="1745"/>
              <a:ext cx="4303" cy="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图片 127" descr="图片包含 文字, 障子&#10;&#10;已生成极高可信度的说明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30" y="5400"/>
              <a:ext cx="4330" cy="2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箭头: 右 7"/>
            <p:cNvSpPr/>
            <p:nvPr/>
          </p:nvSpPr>
          <p:spPr>
            <a:xfrm rot="5400000">
              <a:off x="7700" y="4721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箭头: 右 8"/>
            <p:cNvSpPr/>
            <p:nvPr/>
          </p:nvSpPr>
          <p:spPr>
            <a:xfrm rot="10800000">
              <a:off x="5062" y="6582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箭头: 右 9"/>
            <p:cNvSpPr/>
            <p:nvPr/>
          </p:nvSpPr>
          <p:spPr>
            <a:xfrm rot="16200000">
              <a:off x="2478" y="4756"/>
              <a:ext cx="590" cy="442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zh-CN" altLang="en-US" sz="1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文本框 1"/>
          <p:cNvSpPr txBox="1">
            <a:spLocks noChangeArrowheads="1"/>
          </p:cNvSpPr>
          <p:nvPr/>
        </p:nvSpPr>
        <p:spPr bwMode="auto">
          <a:xfrm>
            <a:off x="792480" y="1868170"/>
            <a:ext cx="10293033" cy="2951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zh-CN">
                <a:sym typeface="OPPOSans R" panose="00020600040101010101" pitchFamily="18" charset="-122"/>
              </a:rPr>
              <a:t>1. 旋转的特征：图形旋转前后，形状和大小都没有发生变化，只是位置改变。</a:t>
            </a:r>
          </a:p>
          <a:p>
            <a:pPr>
              <a:lnSpc>
                <a:spcPct val="200000"/>
              </a:lnSpc>
            </a:pPr>
            <a:r>
              <a:rPr lang="zh-CN" altLang="zh-CN">
                <a:sym typeface="OPPOSans R" panose="00020600040101010101" pitchFamily="18" charset="-122"/>
              </a:rPr>
              <a:t>2. 旋转的性质：图形绕某点顺时针（或逆时针）旋转一定的角度，图形中的对应点和对应线段也绕这个点顺时针（或逆时针）旋转相同的角度，对应点到旋转点的距离都相等，对应线段和对应角都分别相等。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/>
        </p:nvSpPr>
        <p:spPr bwMode="auto">
          <a:xfrm>
            <a:off x="1120776" y="1624014"/>
            <a:ext cx="10065384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换另一把三角尺，在方格纸上按逆时针方向像前面那样转一圈并说一说。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9769" y="3512186"/>
            <a:ext cx="827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请同学们自己动手做一做，并说一说。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1357</Words>
  <Application>Microsoft Office PowerPoint</Application>
  <PresentationFormat>宽屏</PresentationFormat>
  <Paragraphs>139</Paragraphs>
  <Slides>28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FandolFang R</vt:lpstr>
      <vt:lpstr>OPPOSans B</vt:lpstr>
      <vt:lpstr>OPPOSans H</vt:lpstr>
      <vt:lpstr>OPPOSans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cp:lastPrinted>2020-07-20T11:25:00Z</cp:lastPrinted>
  <dcterms:created xsi:type="dcterms:W3CDTF">2020-07-20T11:25:00Z</dcterms:created>
  <dcterms:modified xsi:type="dcterms:W3CDTF">2021-01-08T23:19:22Z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